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76"/>
  </p:notesMasterIdLst>
  <p:sldIdLst>
    <p:sldId id="340" r:id="rId2"/>
    <p:sldId id="336" r:id="rId3"/>
    <p:sldId id="337" r:id="rId4"/>
    <p:sldId id="338" r:id="rId5"/>
    <p:sldId id="339" r:id="rId6"/>
    <p:sldId id="256" r:id="rId7"/>
    <p:sldId id="273" r:id="rId8"/>
    <p:sldId id="274" r:id="rId9"/>
    <p:sldId id="268"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66" r:id="rId31"/>
    <p:sldId id="269"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265" r:id="rId53"/>
    <p:sldId id="270" r:id="rId54"/>
    <p:sldId id="315" r:id="rId55"/>
    <p:sldId id="335" r:id="rId56"/>
    <p:sldId id="316" r:id="rId57"/>
    <p:sldId id="317"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267" r:id="rId75"/>
  </p:sldIdLst>
  <p:sldSz cx="12192000" cy="6858000"/>
  <p:notesSz cx="6858000" cy="9144000"/>
  <p:embeddedFontLst>
    <p:embeddedFont>
      <p:font typeface="TheSans UHH" panose="020B0502050302020203" pitchFamily="34" charset="0"/>
      <p:regular r:id="rId77"/>
      <p:bold r:id="rId78"/>
      <p:italic r:id="rId79"/>
      <p:boldItalic r:id="rId80"/>
    </p:embeddedFont>
    <p:embeddedFont>
      <p:font typeface="TheSans UHH Bold Caps" panose="020B0702050302020203" pitchFamily="34" charset="0"/>
      <p:regular r:id="rId8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15B"/>
    <a:srgbClr val="0271BB"/>
    <a:srgbClr val="E2001A"/>
    <a:srgbClr val="80B8DB"/>
    <a:srgbClr val="B2BABD"/>
    <a:srgbClr val="009CD1"/>
    <a:srgbClr val="898989"/>
    <a:srgbClr val="88A5B2"/>
    <a:srgbClr val="FDFDFD"/>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2384" autoAdjust="0"/>
  </p:normalViewPr>
  <p:slideViewPr>
    <p:cSldViewPr snapToGrid="0">
      <p:cViewPr varScale="1">
        <p:scale>
          <a:sx n="93" d="100"/>
          <a:sy n="93" d="100"/>
        </p:scale>
        <p:origin x="1145" y="62"/>
      </p:cViewPr>
      <p:guideLst>
        <p:guide orient="horz" pos="4065"/>
        <p:guide pos="52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60B43-AE54-4B96-A1DE-9C6E5ECC3532}" type="datetimeFigureOut">
              <a:rPr lang="de-DE" smtClean="0"/>
              <a:t>18.05.2026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69CD2-2BC0-4302-BAEF-595FF099E0FE}" type="slidenum">
              <a:rPr lang="de-DE" smtClean="0"/>
              <a:t>‹Nr.›</a:t>
            </a:fld>
            <a:endParaRPr lang="de-DE"/>
          </a:p>
        </p:txBody>
      </p:sp>
    </p:spTree>
    <p:extLst>
      <p:ext uri="{BB962C8B-B14F-4D97-AF65-F5344CB8AC3E}">
        <p14:creationId xmlns:p14="http://schemas.microsoft.com/office/powerpoint/2010/main" val="268472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1</a:t>
            </a:fld>
            <a:endParaRPr lang="de-DE"/>
          </a:p>
        </p:txBody>
      </p:sp>
    </p:spTree>
    <p:extLst>
      <p:ext uri="{BB962C8B-B14F-4D97-AF65-F5344CB8AC3E}">
        <p14:creationId xmlns:p14="http://schemas.microsoft.com/office/powerpoint/2010/main" val="103638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11</a:t>
            </a:fld>
            <a:endParaRPr lang="de-DE"/>
          </a:p>
        </p:txBody>
      </p:sp>
    </p:spTree>
    <p:extLst>
      <p:ext uri="{BB962C8B-B14F-4D97-AF65-F5344CB8AC3E}">
        <p14:creationId xmlns:p14="http://schemas.microsoft.com/office/powerpoint/2010/main" val="218895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12</a:t>
            </a:fld>
            <a:endParaRPr lang="de-DE"/>
          </a:p>
        </p:txBody>
      </p:sp>
    </p:spTree>
    <p:extLst>
      <p:ext uri="{BB962C8B-B14F-4D97-AF65-F5344CB8AC3E}">
        <p14:creationId xmlns:p14="http://schemas.microsoft.com/office/powerpoint/2010/main" val="322025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13</a:t>
            </a:fld>
            <a:endParaRPr lang="de-DE"/>
          </a:p>
        </p:txBody>
      </p:sp>
    </p:spTree>
    <p:extLst>
      <p:ext uri="{BB962C8B-B14F-4D97-AF65-F5344CB8AC3E}">
        <p14:creationId xmlns:p14="http://schemas.microsoft.com/office/powerpoint/2010/main" val="49460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14</a:t>
            </a:fld>
            <a:endParaRPr lang="de-DE"/>
          </a:p>
        </p:txBody>
      </p:sp>
    </p:spTree>
    <p:extLst>
      <p:ext uri="{BB962C8B-B14F-4D97-AF65-F5344CB8AC3E}">
        <p14:creationId xmlns:p14="http://schemas.microsoft.com/office/powerpoint/2010/main" val="449515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15</a:t>
            </a:fld>
            <a:endParaRPr lang="de-DE"/>
          </a:p>
        </p:txBody>
      </p:sp>
    </p:spTree>
    <p:extLst>
      <p:ext uri="{BB962C8B-B14F-4D97-AF65-F5344CB8AC3E}">
        <p14:creationId xmlns:p14="http://schemas.microsoft.com/office/powerpoint/2010/main" val="3465240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16</a:t>
            </a:fld>
            <a:endParaRPr lang="de-DE"/>
          </a:p>
        </p:txBody>
      </p:sp>
    </p:spTree>
    <p:extLst>
      <p:ext uri="{BB962C8B-B14F-4D97-AF65-F5344CB8AC3E}">
        <p14:creationId xmlns:p14="http://schemas.microsoft.com/office/powerpoint/2010/main" val="161184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17</a:t>
            </a:fld>
            <a:endParaRPr lang="de-DE"/>
          </a:p>
        </p:txBody>
      </p:sp>
    </p:spTree>
    <p:extLst>
      <p:ext uri="{BB962C8B-B14F-4D97-AF65-F5344CB8AC3E}">
        <p14:creationId xmlns:p14="http://schemas.microsoft.com/office/powerpoint/2010/main" val="284926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18</a:t>
            </a:fld>
            <a:endParaRPr lang="de-DE"/>
          </a:p>
        </p:txBody>
      </p:sp>
    </p:spTree>
    <p:extLst>
      <p:ext uri="{BB962C8B-B14F-4D97-AF65-F5344CB8AC3E}">
        <p14:creationId xmlns:p14="http://schemas.microsoft.com/office/powerpoint/2010/main" val="35237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19</a:t>
            </a:fld>
            <a:endParaRPr lang="de-DE"/>
          </a:p>
        </p:txBody>
      </p:sp>
    </p:spTree>
    <p:extLst>
      <p:ext uri="{BB962C8B-B14F-4D97-AF65-F5344CB8AC3E}">
        <p14:creationId xmlns:p14="http://schemas.microsoft.com/office/powerpoint/2010/main" val="25705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20</a:t>
            </a:fld>
            <a:endParaRPr lang="de-DE"/>
          </a:p>
        </p:txBody>
      </p:sp>
    </p:spTree>
    <p:extLst>
      <p:ext uri="{BB962C8B-B14F-4D97-AF65-F5344CB8AC3E}">
        <p14:creationId xmlns:p14="http://schemas.microsoft.com/office/powerpoint/2010/main" val="87220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2</a:t>
            </a:fld>
            <a:endParaRPr lang="de-DE"/>
          </a:p>
        </p:txBody>
      </p:sp>
    </p:spTree>
    <p:extLst>
      <p:ext uri="{BB962C8B-B14F-4D97-AF65-F5344CB8AC3E}">
        <p14:creationId xmlns:p14="http://schemas.microsoft.com/office/powerpoint/2010/main" val="3352635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21</a:t>
            </a:fld>
            <a:endParaRPr lang="de-DE"/>
          </a:p>
        </p:txBody>
      </p:sp>
    </p:spTree>
    <p:extLst>
      <p:ext uri="{BB962C8B-B14F-4D97-AF65-F5344CB8AC3E}">
        <p14:creationId xmlns:p14="http://schemas.microsoft.com/office/powerpoint/2010/main" val="4163876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22</a:t>
            </a:fld>
            <a:endParaRPr lang="de-DE"/>
          </a:p>
        </p:txBody>
      </p:sp>
    </p:spTree>
    <p:extLst>
      <p:ext uri="{BB962C8B-B14F-4D97-AF65-F5344CB8AC3E}">
        <p14:creationId xmlns:p14="http://schemas.microsoft.com/office/powerpoint/2010/main" val="3582239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23</a:t>
            </a:fld>
            <a:endParaRPr lang="de-DE"/>
          </a:p>
        </p:txBody>
      </p:sp>
    </p:spTree>
    <p:extLst>
      <p:ext uri="{BB962C8B-B14F-4D97-AF65-F5344CB8AC3E}">
        <p14:creationId xmlns:p14="http://schemas.microsoft.com/office/powerpoint/2010/main" val="158333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24</a:t>
            </a:fld>
            <a:endParaRPr lang="de-DE"/>
          </a:p>
        </p:txBody>
      </p:sp>
    </p:spTree>
    <p:extLst>
      <p:ext uri="{BB962C8B-B14F-4D97-AF65-F5344CB8AC3E}">
        <p14:creationId xmlns:p14="http://schemas.microsoft.com/office/powerpoint/2010/main" val="4163621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25</a:t>
            </a:fld>
            <a:endParaRPr lang="de-DE"/>
          </a:p>
        </p:txBody>
      </p:sp>
    </p:spTree>
    <p:extLst>
      <p:ext uri="{BB962C8B-B14F-4D97-AF65-F5344CB8AC3E}">
        <p14:creationId xmlns:p14="http://schemas.microsoft.com/office/powerpoint/2010/main" val="1013865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26</a:t>
            </a:fld>
            <a:endParaRPr lang="de-DE"/>
          </a:p>
        </p:txBody>
      </p:sp>
    </p:spTree>
    <p:extLst>
      <p:ext uri="{BB962C8B-B14F-4D97-AF65-F5344CB8AC3E}">
        <p14:creationId xmlns:p14="http://schemas.microsoft.com/office/powerpoint/2010/main" val="1834262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27</a:t>
            </a:fld>
            <a:endParaRPr lang="de-DE"/>
          </a:p>
        </p:txBody>
      </p:sp>
    </p:spTree>
    <p:extLst>
      <p:ext uri="{BB962C8B-B14F-4D97-AF65-F5344CB8AC3E}">
        <p14:creationId xmlns:p14="http://schemas.microsoft.com/office/powerpoint/2010/main" val="313649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28</a:t>
            </a:fld>
            <a:endParaRPr lang="de-DE"/>
          </a:p>
        </p:txBody>
      </p:sp>
    </p:spTree>
    <p:extLst>
      <p:ext uri="{BB962C8B-B14F-4D97-AF65-F5344CB8AC3E}">
        <p14:creationId xmlns:p14="http://schemas.microsoft.com/office/powerpoint/2010/main" val="2029780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29</a:t>
            </a:fld>
            <a:endParaRPr lang="de-DE"/>
          </a:p>
        </p:txBody>
      </p:sp>
    </p:spTree>
    <p:extLst>
      <p:ext uri="{BB962C8B-B14F-4D97-AF65-F5344CB8AC3E}">
        <p14:creationId xmlns:p14="http://schemas.microsoft.com/office/powerpoint/2010/main" val="4069682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Clicking a number opens the corresponding question. </a:t>
            </a:r>
          </a:p>
          <a:p>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30</a:t>
            </a:fld>
            <a:endParaRPr lang="de-DE"/>
          </a:p>
        </p:txBody>
      </p:sp>
    </p:spTree>
    <p:extLst>
      <p:ext uri="{BB962C8B-B14F-4D97-AF65-F5344CB8AC3E}">
        <p14:creationId xmlns:p14="http://schemas.microsoft.com/office/powerpoint/2010/main" val="305158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3</a:t>
            </a:fld>
            <a:endParaRPr lang="de-DE"/>
          </a:p>
        </p:txBody>
      </p:sp>
    </p:spTree>
    <p:extLst>
      <p:ext uri="{BB962C8B-B14F-4D97-AF65-F5344CB8AC3E}">
        <p14:creationId xmlns:p14="http://schemas.microsoft.com/office/powerpoint/2010/main" val="584145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31</a:t>
            </a:fld>
            <a:endParaRPr lang="de-DE"/>
          </a:p>
        </p:txBody>
      </p:sp>
    </p:spTree>
    <p:extLst>
      <p:ext uri="{BB962C8B-B14F-4D97-AF65-F5344CB8AC3E}">
        <p14:creationId xmlns:p14="http://schemas.microsoft.com/office/powerpoint/2010/main" val="1671687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32</a:t>
            </a:fld>
            <a:endParaRPr lang="de-DE"/>
          </a:p>
        </p:txBody>
      </p:sp>
    </p:spTree>
    <p:extLst>
      <p:ext uri="{BB962C8B-B14F-4D97-AF65-F5344CB8AC3E}">
        <p14:creationId xmlns:p14="http://schemas.microsoft.com/office/powerpoint/2010/main" val="1132538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33</a:t>
            </a:fld>
            <a:endParaRPr lang="de-DE"/>
          </a:p>
        </p:txBody>
      </p:sp>
    </p:spTree>
    <p:extLst>
      <p:ext uri="{BB962C8B-B14F-4D97-AF65-F5344CB8AC3E}">
        <p14:creationId xmlns:p14="http://schemas.microsoft.com/office/powerpoint/2010/main" val="1857715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34</a:t>
            </a:fld>
            <a:endParaRPr lang="de-DE"/>
          </a:p>
        </p:txBody>
      </p:sp>
    </p:spTree>
    <p:extLst>
      <p:ext uri="{BB962C8B-B14F-4D97-AF65-F5344CB8AC3E}">
        <p14:creationId xmlns:p14="http://schemas.microsoft.com/office/powerpoint/2010/main" val="1698171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35</a:t>
            </a:fld>
            <a:endParaRPr lang="de-DE"/>
          </a:p>
        </p:txBody>
      </p:sp>
    </p:spTree>
    <p:extLst>
      <p:ext uri="{BB962C8B-B14F-4D97-AF65-F5344CB8AC3E}">
        <p14:creationId xmlns:p14="http://schemas.microsoft.com/office/powerpoint/2010/main" val="1877688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36</a:t>
            </a:fld>
            <a:endParaRPr lang="de-DE"/>
          </a:p>
        </p:txBody>
      </p:sp>
    </p:spTree>
    <p:extLst>
      <p:ext uri="{BB962C8B-B14F-4D97-AF65-F5344CB8AC3E}">
        <p14:creationId xmlns:p14="http://schemas.microsoft.com/office/powerpoint/2010/main" val="708245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37</a:t>
            </a:fld>
            <a:endParaRPr lang="de-DE"/>
          </a:p>
        </p:txBody>
      </p:sp>
    </p:spTree>
    <p:extLst>
      <p:ext uri="{BB962C8B-B14F-4D97-AF65-F5344CB8AC3E}">
        <p14:creationId xmlns:p14="http://schemas.microsoft.com/office/powerpoint/2010/main" val="2078649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38</a:t>
            </a:fld>
            <a:endParaRPr lang="de-DE"/>
          </a:p>
        </p:txBody>
      </p:sp>
    </p:spTree>
    <p:extLst>
      <p:ext uri="{BB962C8B-B14F-4D97-AF65-F5344CB8AC3E}">
        <p14:creationId xmlns:p14="http://schemas.microsoft.com/office/powerpoint/2010/main" val="2241837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39</a:t>
            </a:fld>
            <a:endParaRPr lang="de-DE"/>
          </a:p>
        </p:txBody>
      </p:sp>
    </p:spTree>
    <p:extLst>
      <p:ext uri="{BB962C8B-B14F-4D97-AF65-F5344CB8AC3E}">
        <p14:creationId xmlns:p14="http://schemas.microsoft.com/office/powerpoint/2010/main" val="743504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40</a:t>
            </a:fld>
            <a:endParaRPr lang="de-DE"/>
          </a:p>
        </p:txBody>
      </p:sp>
    </p:spTree>
    <p:extLst>
      <p:ext uri="{BB962C8B-B14F-4D97-AF65-F5344CB8AC3E}">
        <p14:creationId xmlns:p14="http://schemas.microsoft.com/office/powerpoint/2010/main" val="75416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a:t>
            </a:fld>
            <a:endParaRPr lang="de-DE"/>
          </a:p>
        </p:txBody>
      </p:sp>
    </p:spTree>
    <p:extLst>
      <p:ext uri="{BB962C8B-B14F-4D97-AF65-F5344CB8AC3E}">
        <p14:creationId xmlns:p14="http://schemas.microsoft.com/office/powerpoint/2010/main" val="135242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41</a:t>
            </a:fld>
            <a:endParaRPr lang="de-DE"/>
          </a:p>
        </p:txBody>
      </p:sp>
    </p:spTree>
    <p:extLst>
      <p:ext uri="{BB962C8B-B14F-4D97-AF65-F5344CB8AC3E}">
        <p14:creationId xmlns:p14="http://schemas.microsoft.com/office/powerpoint/2010/main" val="849069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42</a:t>
            </a:fld>
            <a:endParaRPr lang="de-DE"/>
          </a:p>
        </p:txBody>
      </p:sp>
    </p:spTree>
    <p:extLst>
      <p:ext uri="{BB962C8B-B14F-4D97-AF65-F5344CB8AC3E}">
        <p14:creationId xmlns:p14="http://schemas.microsoft.com/office/powerpoint/2010/main" val="3748225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43</a:t>
            </a:fld>
            <a:endParaRPr lang="de-DE"/>
          </a:p>
        </p:txBody>
      </p:sp>
    </p:spTree>
    <p:extLst>
      <p:ext uri="{BB962C8B-B14F-4D97-AF65-F5344CB8AC3E}">
        <p14:creationId xmlns:p14="http://schemas.microsoft.com/office/powerpoint/2010/main" val="3767688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44</a:t>
            </a:fld>
            <a:endParaRPr lang="de-DE"/>
          </a:p>
        </p:txBody>
      </p:sp>
    </p:spTree>
    <p:extLst>
      <p:ext uri="{BB962C8B-B14F-4D97-AF65-F5344CB8AC3E}">
        <p14:creationId xmlns:p14="http://schemas.microsoft.com/office/powerpoint/2010/main" val="3633465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45</a:t>
            </a:fld>
            <a:endParaRPr lang="de-DE"/>
          </a:p>
        </p:txBody>
      </p:sp>
    </p:spTree>
    <p:extLst>
      <p:ext uri="{BB962C8B-B14F-4D97-AF65-F5344CB8AC3E}">
        <p14:creationId xmlns:p14="http://schemas.microsoft.com/office/powerpoint/2010/main" val="2008159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46</a:t>
            </a:fld>
            <a:endParaRPr lang="de-DE"/>
          </a:p>
        </p:txBody>
      </p:sp>
    </p:spTree>
    <p:extLst>
      <p:ext uri="{BB962C8B-B14F-4D97-AF65-F5344CB8AC3E}">
        <p14:creationId xmlns:p14="http://schemas.microsoft.com/office/powerpoint/2010/main" val="2477193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47</a:t>
            </a:fld>
            <a:endParaRPr lang="de-DE"/>
          </a:p>
        </p:txBody>
      </p:sp>
    </p:spTree>
    <p:extLst>
      <p:ext uri="{BB962C8B-B14F-4D97-AF65-F5344CB8AC3E}">
        <p14:creationId xmlns:p14="http://schemas.microsoft.com/office/powerpoint/2010/main" val="1427406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48</a:t>
            </a:fld>
            <a:endParaRPr lang="de-DE"/>
          </a:p>
        </p:txBody>
      </p:sp>
    </p:spTree>
    <p:extLst>
      <p:ext uri="{BB962C8B-B14F-4D97-AF65-F5344CB8AC3E}">
        <p14:creationId xmlns:p14="http://schemas.microsoft.com/office/powerpoint/2010/main" val="3221130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49</a:t>
            </a:fld>
            <a:endParaRPr lang="de-DE"/>
          </a:p>
        </p:txBody>
      </p:sp>
    </p:spTree>
    <p:extLst>
      <p:ext uri="{BB962C8B-B14F-4D97-AF65-F5344CB8AC3E}">
        <p14:creationId xmlns:p14="http://schemas.microsoft.com/office/powerpoint/2010/main" val="3181495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50</a:t>
            </a:fld>
            <a:endParaRPr lang="de-DE"/>
          </a:p>
        </p:txBody>
      </p:sp>
    </p:spTree>
    <p:extLst>
      <p:ext uri="{BB962C8B-B14F-4D97-AF65-F5344CB8AC3E}">
        <p14:creationId xmlns:p14="http://schemas.microsoft.com/office/powerpoint/2010/main" val="128824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Insight AI – Talk to Understand</a:t>
            </a:r>
          </a:p>
        </p:txBody>
      </p:sp>
      <p:sp>
        <p:nvSpPr>
          <p:cNvPr id="4" name="Foliennummernplatzhalter 3"/>
          <p:cNvSpPr>
            <a:spLocks noGrp="1"/>
          </p:cNvSpPr>
          <p:nvPr>
            <p:ph type="sldNum" sz="quarter" idx="5"/>
          </p:nvPr>
        </p:nvSpPr>
        <p:spPr/>
        <p:txBody>
          <a:bodyPr/>
          <a:lstStyle/>
          <a:p>
            <a:fld id="{02869CD2-2BC0-4302-BAEF-595FF099E0FE}" type="slidenum">
              <a:rPr lang="de-DE" smtClean="0"/>
              <a:t>6</a:t>
            </a:fld>
            <a:endParaRPr lang="de-DE"/>
          </a:p>
        </p:txBody>
      </p:sp>
    </p:spTree>
    <p:extLst>
      <p:ext uri="{BB962C8B-B14F-4D97-AF65-F5344CB8AC3E}">
        <p14:creationId xmlns:p14="http://schemas.microsoft.com/office/powerpoint/2010/main" val="2766718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returns you to the overview of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51</a:t>
            </a:fld>
            <a:endParaRPr lang="de-DE"/>
          </a:p>
        </p:txBody>
      </p:sp>
    </p:spTree>
    <p:extLst>
      <p:ext uri="{BB962C8B-B14F-4D97-AF65-F5344CB8AC3E}">
        <p14:creationId xmlns:p14="http://schemas.microsoft.com/office/powerpoint/2010/main" val="1292261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Clicking a number opens the corresponding question. </a:t>
            </a:r>
          </a:p>
          <a:p>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52</a:t>
            </a:fld>
            <a:endParaRPr lang="de-DE"/>
          </a:p>
        </p:txBody>
      </p:sp>
    </p:spTree>
    <p:extLst>
      <p:ext uri="{BB962C8B-B14F-4D97-AF65-F5344CB8AC3E}">
        <p14:creationId xmlns:p14="http://schemas.microsoft.com/office/powerpoint/2010/main" val="2524772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53</a:t>
            </a:fld>
            <a:endParaRPr lang="de-DE"/>
          </a:p>
        </p:txBody>
      </p:sp>
    </p:spTree>
    <p:extLst>
      <p:ext uri="{BB962C8B-B14F-4D97-AF65-F5344CB8AC3E}">
        <p14:creationId xmlns:p14="http://schemas.microsoft.com/office/powerpoint/2010/main" val="3199189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54</a:t>
            </a:fld>
            <a:endParaRPr lang="de-DE"/>
          </a:p>
        </p:txBody>
      </p:sp>
    </p:spTree>
    <p:extLst>
      <p:ext uri="{BB962C8B-B14F-4D97-AF65-F5344CB8AC3E}">
        <p14:creationId xmlns:p14="http://schemas.microsoft.com/office/powerpoint/2010/main" val="34244719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55</a:t>
            </a:fld>
            <a:endParaRPr lang="de-DE"/>
          </a:p>
        </p:txBody>
      </p:sp>
    </p:spTree>
    <p:extLst>
      <p:ext uri="{BB962C8B-B14F-4D97-AF65-F5344CB8AC3E}">
        <p14:creationId xmlns:p14="http://schemas.microsoft.com/office/powerpoint/2010/main" val="3859399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56</a:t>
            </a:fld>
            <a:endParaRPr lang="de-DE"/>
          </a:p>
        </p:txBody>
      </p:sp>
    </p:spTree>
    <p:extLst>
      <p:ext uri="{BB962C8B-B14F-4D97-AF65-F5344CB8AC3E}">
        <p14:creationId xmlns:p14="http://schemas.microsoft.com/office/powerpoint/2010/main" val="9112352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57</a:t>
            </a:fld>
            <a:endParaRPr lang="de-DE"/>
          </a:p>
        </p:txBody>
      </p:sp>
    </p:spTree>
    <p:extLst>
      <p:ext uri="{BB962C8B-B14F-4D97-AF65-F5344CB8AC3E}">
        <p14:creationId xmlns:p14="http://schemas.microsoft.com/office/powerpoint/2010/main" val="22641029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58</a:t>
            </a:fld>
            <a:endParaRPr lang="de-DE"/>
          </a:p>
        </p:txBody>
      </p:sp>
    </p:spTree>
    <p:extLst>
      <p:ext uri="{BB962C8B-B14F-4D97-AF65-F5344CB8AC3E}">
        <p14:creationId xmlns:p14="http://schemas.microsoft.com/office/powerpoint/2010/main" val="38487538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59</a:t>
            </a:fld>
            <a:endParaRPr lang="de-DE"/>
          </a:p>
        </p:txBody>
      </p:sp>
    </p:spTree>
    <p:extLst>
      <p:ext uri="{BB962C8B-B14F-4D97-AF65-F5344CB8AC3E}">
        <p14:creationId xmlns:p14="http://schemas.microsoft.com/office/powerpoint/2010/main" val="3051245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60</a:t>
            </a:fld>
            <a:endParaRPr lang="de-DE"/>
          </a:p>
        </p:txBody>
      </p:sp>
    </p:spTree>
    <p:extLst>
      <p:ext uri="{BB962C8B-B14F-4D97-AF65-F5344CB8AC3E}">
        <p14:creationId xmlns:p14="http://schemas.microsoft.com/office/powerpoint/2010/main" val="117966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Clicking the wheel of fortune once starts it spinning. Clicking it again stops it.</a:t>
            </a:r>
          </a:p>
          <a:p>
            <a:r>
              <a:rPr lang="de-DE" dirty="0"/>
              <a:t>Clicking the lightbulb takes you to the questions in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star takes you to the questions in the “Scenario”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takes you to the questions in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door takes you to the closing question.</a:t>
            </a:r>
          </a:p>
        </p:txBody>
      </p:sp>
      <p:sp>
        <p:nvSpPr>
          <p:cNvPr id="4" name="Foliennummernplatzhalter 3"/>
          <p:cNvSpPr>
            <a:spLocks noGrp="1"/>
          </p:cNvSpPr>
          <p:nvPr>
            <p:ph type="sldNum" sz="quarter" idx="5"/>
          </p:nvPr>
        </p:nvSpPr>
        <p:spPr/>
        <p:txBody>
          <a:bodyPr/>
          <a:lstStyle/>
          <a:p>
            <a:fld id="{02869CD2-2BC0-4302-BAEF-595FF099E0FE}" type="slidenum">
              <a:rPr lang="de-DE" smtClean="0"/>
              <a:t>7</a:t>
            </a:fld>
            <a:endParaRPr lang="de-DE"/>
          </a:p>
        </p:txBody>
      </p:sp>
    </p:spTree>
    <p:extLst>
      <p:ext uri="{BB962C8B-B14F-4D97-AF65-F5344CB8AC3E}">
        <p14:creationId xmlns:p14="http://schemas.microsoft.com/office/powerpoint/2010/main" val="8509979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61</a:t>
            </a:fld>
            <a:endParaRPr lang="de-DE"/>
          </a:p>
        </p:txBody>
      </p:sp>
    </p:spTree>
    <p:extLst>
      <p:ext uri="{BB962C8B-B14F-4D97-AF65-F5344CB8AC3E}">
        <p14:creationId xmlns:p14="http://schemas.microsoft.com/office/powerpoint/2010/main" val="19120417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62</a:t>
            </a:fld>
            <a:endParaRPr lang="de-DE"/>
          </a:p>
        </p:txBody>
      </p:sp>
    </p:spTree>
    <p:extLst>
      <p:ext uri="{BB962C8B-B14F-4D97-AF65-F5344CB8AC3E}">
        <p14:creationId xmlns:p14="http://schemas.microsoft.com/office/powerpoint/2010/main" val="16865563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63</a:t>
            </a:fld>
            <a:endParaRPr lang="de-DE"/>
          </a:p>
        </p:txBody>
      </p:sp>
    </p:spTree>
    <p:extLst>
      <p:ext uri="{BB962C8B-B14F-4D97-AF65-F5344CB8AC3E}">
        <p14:creationId xmlns:p14="http://schemas.microsoft.com/office/powerpoint/2010/main" val="30237001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64</a:t>
            </a:fld>
            <a:endParaRPr lang="de-DE"/>
          </a:p>
        </p:txBody>
      </p:sp>
    </p:spTree>
    <p:extLst>
      <p:ext uri="{BB962C8B-B14F-4D97-AF65-F5344CB8AC3E}">
        <p14:creationId xmlns:p14="http://schemas.microsoft.com/office/powerpoint/2010/main" val="3933415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65</a:t>
            </a:fld>
            <a:endParaRPr lang="de-DE"/>
          </a:p>
        </p:txBody>
      </p:sp>
    </p:spTree>
    <p:extLst>
      <p:ext uri="{BB962C8B-B14F-4D97-AF65-F5344CB8AC3E}">
        <p14:creationId xmlns:p14="http://schemas.microsoft.com/office/powerpoint/2010/main" val="103020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66</a:t>
            </a:fld>
            <a:endParaRPr lang="de-DE"/>
          </a:p>
        </p:txBody>
      </p:sp>
    </p:spTree>
    <p:extLst>
      <p:ext uri="{BB962C8B-B14F-4D97-AF65-F5344CB8AC3E}">
        <p14:creationId xmlns:p14="http://schemas.microsoft.com/office/powerpoint/2010/main" val="6362555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67</a:t>
            </a:fld>
            <a:endParaRPr lang="de-DE"/>
          </a:p>
        </p:txBody>
      </p:sp>
    </p:spTree>
    <p:extLst>
      <p:ext uri="{BB962C8B-B14F-4D97-AF65-F5344CB8AC3E}">
        <p14:creationId xmlns:p14="http://schemas.microsoft.com/office/powerpoint/2010/main" val="22331646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68</a:t>
            </a:fld>
            <a:endParaRPr lang="de-DE"/>
          </a:p>
        </p:txBody>
      </p:sp>
    </p:spTree>
    <p:extLst>
      <p:ext uri="{BB962C8B-B14F-4D97-AF65-F5344CB8AC3E}">
        <p14:creationId xmlns:p14="http://schemas.microsoft.com/office/powerpoint/2010/main" val="24053927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https://www.nature.com/articles/s41598-024-76900-1 </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69</a:t>
            </a:fld>
            <a:endParaRPr lang="de-DE"/>
          </a:p>
        </p:txBody>
      </p:sp>
    </p:spTree>
    <p:extLst>
      <p:ext uri="{BB962C8B-B14F-4D97-AF65-F5344CB8AC3E}">
        <p14:creationId xmlns:p14="http://schemas.microsoft.com/office/powerpoint/2010/main" val="27108126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70</a:t>
            </a:fld>
            <a:endParaRPr lang="de-DE"/>
          </a:p>
        </p:txBody>
      </p:sp>
    </p:spTree>
    <p:extLst>
      <p:ext uri="{BB962C8B-B14F-4D97-AF65-F5344CB8AC3E}">
        <p14:creationId xmlns:p14="http://schemas.microsoft.com/office/powerpoint/2010/main" val="422703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Clicking a number opens the corresponding question. </a:t>
            </a:r>
          </a:p>
          <a:p>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8</a:t>
            </a:fld>
            <a:endParaRPr lang="de-DE"/>
          </a:p>
        </p:txBody>
      </p:sp>
    </p:spTree>
    <p:extLst>
      <p:ext uri="{BB962C8B-B14F-4D97-AF65-F5344CB8AC3E}">
        <p14:creationId xmlns:p14="http://schemas.microsoft.com/office/powerpoint/2010/main" val="7436359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71</a:t>
            </a:fld>
            <a:endParaRPr lang="de-DE"/>
          </a:p>
        </p:txBody>
      </p:sp>
    </p:spTree>
    <p:extLst>
      <p:ext uri="{BB962C8B-B14F-4D97-AF65-F5344CB8AC3E}">
        <p14:creationId xmlns:p14="http://schemas.microsoft.com/office/powerpoint/2010/main" val="19606747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72</a:t>
            </a:fld>
            <a:endParaRPr lang="de-DE"/>
          </a:p>
        </p:txBody>
      </p:sp>
    </p:spTree>
    <p:extLst>
      <p:ext uri="{BB962C8B-B14F-4D97-AF65-F5344CB8AC3E}">
        <p14:creationId xmlns:p14="http://schemas.microsoft.com/office/powerpoint/2010/main" val="4895334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lightning bolt returns you to the overview of the “Opinion”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73</a:t>
            </a:fld>
            <a:endParaRPr lang="de-DE"/>
          </a:p>
        </p:txBody>
      </p:sp>
    </p:spTree>
    <p:extLst>
      <p:ext uri="{BB962C8B-B14F-4D97-AF65-F5344CB8AC3E}">
        <p14:creationId xmlns:p14="http://schemas.microsoft.com/office/powerpoint/2010/main" val="4036358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Please select one of the “afterward” options and insert it into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please discuss your insights in pairs.]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please discuss your insights in your small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if you like, you may share your insights orally with the others in the plenary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if you like, you may share your insights with the others in our collaborative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a:p>
            <a:endParaRPr lang="de-DE" dirty="0"/>
          </a:p>
        </p:txBody>
      </p:sp>
      <p:sp>
        <p:nvSpPr>
          <p:cNvPr id="4" name="Foliennummernplatzhalter 3"/>
          <p:cNvSpPr>
            <a:spLocks noGrp="1"/>
          </p:cNvSpPr>
          <p:nvPr>
            <p:ph type="sldNum" sz="quarter" idx="5"/>
          </p:nvPr>
        </p:nvSpPr>
        <p:spPr/>
        <p:txBody>
          <a:bodyPr/>
          <a:lstStyle/>
          <a:p>
            <a:fld id="{02869CD2-2BC0-4302-BAEF-595FF099E0FE}" type="slidenum">
              <a:rPr lang="de-DE" smtClean="0"/>
              <a:t>74</a:t>
            </a:fld>
            <a:endParaRPr lang="de-DE"/>
          </a:p>
        </p:txBody>
      </p:sp>
    </p:spTree>
    <p:extLst>
      <p:ext uri="{BB962C8B-B14F-4D97-AF65-F5344CB8AC3E}">
        <p14:creationId xmlns:p14="http://schemas.microsoft.com/office/powerpoint/2010/main" val="194796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9</a:t>
            </a:fld>
            <a:endParaRPr lang="de-DE"/>
          </a:p>
        </p:txBody>
      </p:sp>
    </p:spTree>
    <p:extLst>
      <p:ext uri="{BB962C8B-B14F-4D97-AF65-F5344CB8AC3E}">
        <p14:creationId xmlns:p14="http://schemas.microsoft.com/office/powerpoint/2010/main" val="61252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After entering the answer, please move the “Click here” box over the answer so that the answer is only visible during the game after clicking the box.</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lightbulb returns you to the overview of the “Knowledge”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Clicking the wheel returns you to the wheel of fortune.</a:t>
            </a:r>
          </a:p>
        </p:txBody>
      </p:sp>
      <p:sp>
        <p:nvSpPr>
          <p:cNvPr id="4" name="Foliennummernplatzhalter 3"/>
          <p:cNvSpPr>
            <a:spLocks noGrp="1"/>
          </p:cNvSpPr>
          <p:nvPr>
            <p:ph type="sldNum" sz="quarter" idx="5"/>
          </p:nvPr>
        </p:nvSpPr>
        <p:spPr/>
        <p:txBody>
          <a:bodyPr/>
          <a:lstStyle/>
          <a:p>
            <a:fld id="{02869CD2-2BC0-4302-BAEF-595FF099E0FE}" type="slidenum">
              <a:rPr lang="de-DE" smtClean="0"/>
              <a:t>10</a:t>
            </a:fld>
            <a:endParaRPr lang="de-DE"/>
          </a:p>
        </p:txBody>
      </p:sp>
    </p:spTree>
    <p:extLst>
      <p:ext uri="{BB962C8B-B14F-4D97-AF65-F5344CB8AC3E}">
        <p14:creationId xmlns:p14="http://schemas.microsoft.com/office/powerpoint/2010/main" val="237927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game">
    <p:bg>
      <p:bgPr>
        <a:gradFill flip="none" rotWithShape="1">
          <a:gsLst>
            <a:gs pos="0">
              <a:srgbClr val="E2001A"/>
            </a:gs>
            <a:gs pos="100000">
              <a:srgbClr val="0271BB"/>
            </a:gs>
          </a:gsLst>
          <a:lin ang="189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D9857-D1EB-F536-3C4D-699084067B2D}"/>
              </a:ext>
            </a:extLst>
          </p:cNvPr>
          <p:cNvSpPr>
            <a:spLocks noGrp="1"/>
          </p:cNvSpPr>
          <p:nvPr>
            <p:ph type="title" hasCustomPrompt="1"/>
          </p:nvPr>
        </p:nvSpPr>
        <p:spPr>
          <a:xfrm>
            <a:off x="838200" y="3041129"/>
            <a:ext cx="10515600" cy="1325563"/>
          </a:xfrm>
        </p:spPr>
        <p:txBody>
          <a:bodyPr>
            <a:noAutofit/>
          </a:bodyPr>
          <a:lstStyle>
            <a:lvl1pPr algn="ctr">
              <a:defRPr sz="6000">
                <a:solidFill>
                  <a:schemeClr val="bg1"/>
                </a:solidFill>
              </a:defRPr>
            </a:lvl1pPr>
          </a:lstStyle>
          <a:p>
            <a:r>
              <a:rPr lang="de-DE" dirty="0"/>
              <a:t>Name des Spiels</a:t>
            </a:r>
          </a:p>
        </p:txBody>
      </p:sp>
      <p:sp>
        <p:nvSpPr>
          <p:cNvPr id="6" name="Untertitel 2">
            <a:extLst>
              <a:ext uri="{FF2B5EF4-FFF2-40B4-BE49-F238E27FC236}">
                <a16:creationId xmlns:a16="http://schemas.microsoft.com/office/drawing/2014/main" id="{3D42B5C7-301B-8D14-BA6E-A548CF309D9E}"/>
              </a:ext>
            </a:extLst>
          </p:cNvPr>
          <p:cNvSpPr>
            <a:spLocks noGrp="1"/>
          </p:cNvSpPr>
          <p:nvPr>
            <p:ph type="subTitle" idx="1" hasCustomPrompt="1"/>
          </p:nvPr>
        </p:nvSpPr>
        <p:spPr>
          <a:xfrm>
            <a:off x="852574" y="4643889"/>
            <a:ext cx="10499637" cy="870081"/>
          </a:xfrm>
        </p:spPr>
        <p:txBody>
          <a:bodyPr lIns="0">
            <a:noAutofit/>
          </a:bodyPr>
          <a:lstStyle>
            <a:lvl1pPr marL="0" indent="0" algn="ctr">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Tree>
    <p:extLst>
      <p:ext uri="{BB962C8B-B14F-4D97-AF65-F5344CB8AC3E}">
        <p14:creationId xmlns:p14="http://schemas.microsoft.com/office/powerpoint/2010/main" val="206072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eel of fortune">
    <p:bg>
      <p:bgPr>
        <a:solidFill>
          <a:srgbClr val="80B8DB"/>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67D7B-6662-E179-7C33-BADF758BD426}"/>
              </a:ext>
            </a:extLst>
          </p:cNvPr>
          <p:cNvSpPr>
            <a:spLocks noGrp="1"/>
          </p:cNvSpPr>
          <p:nvPr>
            <p:ph type="title"/>
          </p:nvPr>
        </p:nvSpPr>
        <p:spPr/>
        <p:txBody>
          <a:bodyPr/>
          <a:lstStyle>
            <a:lvl1pPr>
              <a:defRPr>
                <a:solidFill>
                  <a:srgbClr val="80B8DB"/>
                </a:solidFill>
              </a:defRPr>
            </a:lvl1pPr>
          </a:lstStyle>
          <a:p>
            <a:r>
              <a:rPr lang="de-DE"/>
              <a:t>Mastertitelformat bearbeiten</a:t>
            </a:r>
          </a:p>
        </p:txBody>
      </p:sp>
    </p:spTree>
    <p:extLst>
      <p:ext uri="{BB962C8B-B14F-4D97-AF65-F5344CB8AC3E}">
        <p14:creationId xmlns:p14="http://schemas.microsoft.com/office/powerpoint/2010/main" val="266385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oose a question - Knowledge">
    <p:bg>
      <p:bgPr>
        <a:solidFill>
          <a:srgbClr val="0271BB"/>
        </a:solidFill>
        <a:effectLst/>
      </p:bgPr>
    </p:bg>
    <p:spTree>
      <p:nvGrpSpPr>
        <p:cNvPr id="1" name=""/>
        <p:cNvGrpSpPr/>
        <p:nvPr/>
      </p:nvGrpSpPr>
      <p:grpSpPr>
        <a:xfrm>
          <a:off x="0" y="0"/>
          <a:ext cx="0" cy="0"/>
          <a:chOff x="0" y="0"/>
          <a:chExt cx="0" cy="0"/>
        </a:xfrm>
      </p:grpSpPr>
      <p:cxnSp>
        <p:nvCxnSpPr>
          <p:cNvPr id="8" name="Gerader Verbinder 7">
            <a:extLst>
              <a:ext uri="{C183D7F6-B498-43B3-948B-1728B52AA6E4}">
                <adec:decorative xmlns:adec="http://schemas.microsoft.com/office/drawing/2017/decorative" val="1"/>
              </a:ext>
            </a:extLst>
          </p:cNvPr>
          <p:cNvCxnSpPr/>
          <p:nvPr userDrawn="1"/>
        </p:nvCxnSpPr>
        <p:spPr>
          <a:xfrm>
            <a:off x="0" y="1480008"/>
            <a:ext cx="11353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199" y="292231"/>
            <a:ext cx="9772651" cy="1157142"/>
          </a:xfrm>
        </p:spPr>
        <p:txBody>
          <a:bodyPr lIns="0">
            <a:normAutofit/>
          </a:bodyPr>
          <a:lstStyle>
            <a:lvl1pPr>
              <a:defRPr sz="48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110816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oose a question - Event">
    <p:bg>
      <p:bgPr>
        <a:solidFill>
          <a:srgbClr val="B2BABD"/>
        </a:solidFill>
        <a:effectLst/>
      </p:bgPr>
    </p:bg>
    <p:spTree>
      <p:nvGrpSpPr>
        <p:cNvPr id="1" name=""/>
        <p:cNvGrpSpPr/>
        <p:nvPr/>
      </p:nvGrpSpPr>
      <p:grpSpPr>
        <a:xfrm>
          <a:off x="0" y="0"/>
          <a:ext cx="0" cy="0"/>
          <a:chOff x="0" y="0"/>
          <a:chExt cx="0" cy="0"/>
        </a:xfrm>
      </p:grpSpPr>
      <p:cxnSp>
        <p:nvCxnSpPr>
          <p:cNvPr id="8" name="Gerader Verbinder 7">
            <a:extLst>
              <a:ext uri="{C183D7F6-B498-43B3-948B-1728B52AA6E4}">
                <adec:decorative xmlns:adec="http://schemas.microsoft.com/office/drawing/2017/decorative" val="1"/>
              </a:ext>
            </a:extLst>
          </p:cNvPr>
          <p:cNvCxnSpPr/>
          <p:nvPr userDrawn="1"/>
        </p:nvCxnSpPr>
        <p:spPr>
          <a:xfrm>
            <a:off x="0" y="1480008"/>
            <a:ext cx="11353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199" y="292231"/>
            <a:ext cx="9772651" cy="1157142"/>
          </a:xfrm>
        </p:spPr>
        <p:txBody>
          <a:bodyPr lIns="0">
            <a:normAutofit/>
          </a:bodyPr>
          <a:lstStyle>
            <a:lvl1pPr>
              <a:defRPr sz="4800">
                <a:solidFill>
                  <a:srgbClr val="3B515B"/>
                </a:solidFill>
              </a:defRPr>
            </a:lvl1pPr>
          </a:lstStyle>
          <a:p>
            <a:r>
              <a:rPr lang="de-DE" dirty="0"/>
              <a:t>Mastertitelformat bearbeiten</a:t>
            </a:r>
          </a:p>
        </p:txBody>
      </p:sp>
    </p:spTree>
    <p:extLst>
      <p:ext uri="{BB962C8B-B14F-4D97-AF65-F5344CB8AC3E}">
        <p14:creationId xmlns:p14="http://schemas.microsoft.com/office/powerpoint/2010/main" val="155227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oose a question - Opinion">
    <p:bg>
      <p:bgPr>
        <a:solidFill>
          <a:srgbClr val="3B515B"/>
        </a:solidFill>
        <a:effectLst/>
      </p:bgPr>
    </p:bg>
    <p:spTree>
      <p:nvGrpSpPr>
        <p:cNvPr id="1" name=""/>
        <p:cNvGrpSpPr/>
        <p:nvPr/>
      </p:nvGrpSpPr>
      <p:grpSpPr>
        <a:xfrm>
          <a:off x="0" y="0"/>
          <a:ext cx="0" cy="0"/>
          <a:chOff x="0" y="0"/>
          <a:chExt cx="0" cy="0"/>
        </a:xfrm>
      </p:grpSpPr>
      <p:cxnSp>
        <p:nvCxnSpPr>
          <p:cNvPr id="8" name="Gerader Verbinder 7">
            <a:extLst>
              <a:ext uri="{C183D7F6-B498-43B3-948B-1728B52AA6E4}">
                <adec:decorative xmlns:adec="http://schemas.microsoft.com/office/drawing/2017/decorative" val="1"/>
              </a:ext>
            </a:extLst>
          </p:cNvPr>
          <p:cNvCxnSpPr/>
          <p:nvPr userDrawn="1"/>
        </p:nvCxnSpPr>
        <p:spPr>
          <a:xfrm>
            <a:off x="0" y="1480008"/>
            <a:ext cx="11353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199" y="292231"/>
            <a:ext cx="9772651" cy="1157142"/>
          </a:xfrm>
        </p:spPr>
        <p:txBody>
          <a:bodyPr lIns="0">
            <a:normAutofit/>
          </a:bodyPr>
          <a:lstStyle>
            <a:lvl1pPr>
              <a:defRPr sz="48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370766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nowledge Question">
    <p:bg>
      <p:bgPr>
        <a:solidFill>
          <a:schemeClr val="bg1"/>
        </a:solidFill>
        <a:effectLst/>
      </p:bgPr>
    </p:bg>
    <p:spTree>
      <p:nvGrpSpPr>
        <p:cNvPr id="1" name=""/>
        <p:cNvGrpSpPr/>
        <p:nvPr/>
      </p:nvGrpSpPr>
      <p:grpSpPr>
        <a:xfrm>
          <a:off x="0" y="0"/>
          <a:ext cx="0" cy="0"/>
          <a:chOff x="0" y="0"/>
          <a:chExt cx="0" cy="0"/>
        </a:xfrm>
      </p:grpSpPr>
      <p:cxnSp>
        <p:nvCxnSpPr>
          <p:cNvPr id="8" name="Gerader Verbinder 7">
            <a:extLst>
              <a:ext uri="{C183D7F6-B498-43B3-948B-1728B52AA6E4}">
                <adec:decorative xmlns:adec="http://schemas.microsoft.com/office/drawing/2017/decorative" val="1"/>
              </a:ext>
            </a:extLst>
          </p:cNvPr>
          <p:cNvCxnSpPr/>
          <p:nvPr userDrawn="1"/>
        </p:nvCxnSpPr>
        <p:spPr>
          <a:xfrm>
            <a:off x="0" y="1480008"/>
            <a:ext cx="11353800" cy="0"/>
          </a:xfrm>
          <a:prstGeom prst="line">
            <a:avLst/>
          </a:prstGeom>
          <a:ln w="76200">
            <a:solidFill>
              <a:srgbClr val="0271BB"/>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199" y="292231"/>
            <a:ext cx="9540000" cy="1157142"/>
          </a:xfrm>
        </p:spPr>
        <p:txBody>
          <a:bodyPr lIns="0">
            <a:normAutofit/>
          </a:bodyPr>
          <a:lstStyle>
            <a:lvl1pPr>
              <a:defRPr sz="4800">
                <a:solidFill>
                  <a:srgbClr val="3B515B"/>
                </a:solidFill>
              </a:defRPr>
            </a:lvl1pPr>
          </a:lstStyle>
          <a:p>
            <a:r>
              <a:rPr lang="de-DE"/>
              <a:t>Mastertitelformat bearbeiten</a:t>
            </a:r>
            <a:endParaRPr lang="de-DE" dirty="0"/>
          </a:p>
        </p:txBody>
      </p:sp>
      <p:sp>
        <p:nvSpPr>
          <p:cNvPr id="5" name="Inhaltsplatzhalter 2" descr="Linker Textblock">
            <a:extLst>
              <a:ext uri="{FF2B5EF4-FFF2-40B4-BE49-F238E27FC236}">
                <a16:creationId xmlns:a16="http://schemas.microsoft.com/office/drawing/2014/main" id="{05A9BE0D-E8D3-DCF2-8F5A-101D855903D9}"/>
              </a:ext>
            </a:extLst>
          </p:cNvPr>
          <p:cNvSpPr>
            <a:spLocks noGrp="1"/>
          </p:cNvSpPr>
          <p:nvPr>
            <p:ph sz="half" idx="1" hasCustomPrompt="1"/>
          </p:nvPr>
        </p:nvSpPr>
        <p:spPr>
          <a:xfrm>
            <a:off x="838200" y="1977011"/>
            <a:ext cx="9540000" cy="2790060"/>
          </a:xfrm>
        </p:spPr>
        <p:txBody>
          <a:bodyPr tIns="0" rIns="0" bIns="0"/>
          <a:lstStyle>
            <a:lvl1pPr marL="0" indent="0">
              <a:spcBef>
                <a:spcPts val="600"/>
              </a:spcBef>
              <a:buNone/>
              <a:defRPr sz="2200">
                <a:solidFill>
                  <a:srgbClr val="3B515B"/>
                </a:solidFill>
              </a:defRPr>
            </a:lvl1pPr>
            <a:lvl2pPr marL="914400" indent="-457200">
              <a:spcBef>
                <a:spcPts val="600"/>
              </a:spcBef>
              <a:buFont typeface="+mj-lt"/>
              <a:buAutoNum type="alphaLcParenR"/>
              <a:defRPr sz="2200">
                <a:solidFill>
                  <a:srgbClr val="3B515B"/>
                </a:solidFill>
              </a:defRPr>
            </a:lvl2pPr>
          </a:lstStyle>
          <a:p>
            <a:pPr lvl="0"/>
            <a:r>
              <a:rPr lang="de-DE" dirty="0"/>
              <a:t>Frage einfügen</a:t>
            </a:r>
          </a:p>
          <a:p>
            <a:pPr lvl="1"/>
            <a:r>
              <a:rPr lang="de-DE" dirty="0"/>
              <a:t>Antwortoptionen einfügen</a:t>
            </a:r>
          </a:p>
        </p:txBody>
      </p:sp>
      <p:sp>
        <p:nvSpPr>
          <p:cNvPr id="4" name="Inhaltsplatzhalter 3" descr="Rechter Textblock">
            <a:extLst>
              <a:ext uri="{FF2B5EF4-FFF2-40B4-BE49-F238E27FC236}">
                <a16:creationId xmlns:a16="http://schemas.microsoft.com/office/drawing/2014/main" id="{513EC1B1-C180-CE4B-2FEB-9FB4E9A9F2BC}"/>
              </a:ext>
            </a:extLst>
          </p:cNvPr>
          <p:cNvSpPr>
            <a:spLocks noGrp="1"/>
          </p:cNvSpPr>
          <p:nvPr>
            <p:ph sz="half" idx="2" hasCustomPrompt="1"/>
          </p:nvPr>
        </p:nvSpPr>
        <p:spPr>
          <a:xfrm>
            <a:off x="838200" y="5113706"/>
            <a:ext cx="9540000" cy="1063256"/>
          </a:xfrm>
        </p:spPr>
        <p:txBody>
          <a:bodyPr tIns="0" rIns="0" bIns="0">
            <a:normAutofit/>
          </a:bodyPr>
          <a:lstStyle>
            <a:lvl1pPr marL="0" indent="0">
              <a:buNone/>
              <a:defRPr sz="2200">
                <a:solidFill>
                  <a:srgbClr val="3B515B"/>
                </a:solidFill>
              </a:defRPr>
            </a:lvl1pPr>
          </a:lstStyle>
          <a:p>
            <a:pPr lvl="0"/>
            <a:r>
              <a:rPr lang="de-DE" dirty="0"/>
              <a:t>Lösung</a:t>
            </a:r>
          </a:p>
        </p:txBody>
      </p:sp>
    </p:spTree>
    <p:extLst>
      <p:ext uri="{BB962C8B-B14F-4D97-AF65-F5344CB8AC3E}">
        <p14:creationId xmlns:p14="http://schemas.microsoft.com/office/powerpoint/2010/main" val="38332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nt Question">
    <p:bg>
      <p:bgPr>
        <a:solidFill>
          <a:schemeClr val="bg1"/>
        </a:solidFill>
        <a:effectLst/>
      </p:bgPr>
    </p:bg>
    <p:spTree>
      <p:nvGrpSpPr>
        <p:cNvPr id="1" name=""/>
        <p:cNvGrpSpPr/>
        <p:nvPr/>
      </p:nvGrpSpPr>
      <p:grpSpPr>
        <a:xfrm>
          <a:off x="0" y="0"/>
          <a:ext cx="0" cy="0"/>
          <a:chOff x="0" y="0"/>
          <a:chExt cx="0" cy="0"/>
        </a:xfrm>
      </p:grpSpPr>
      <p:cxnSp>
        <p:nvCxnSpPr>
          <p:cNvPr id="8" name="Gerader Verbinder 7">
            <a:extLst>
              <a:ext uri="{C183D7F6-B498-43B3-948B-1728B52AA6E4}">
                <adec:decorative xmlns:adec="http://schemas.microsoft.com/office/drawing/2017/decorative" val="1"/>
              </a:ext>
            </a:extLst>
          </p:cNvPr>
          <p:cNvCxnSpPr/>
          <p:nvPr userDrawn="1"/>
        </p:nvCxnSpPr>
        <p:spPr>
          <a:xfrm>
            <a:off x="0" y="1480008"/>
            <a:ext cx="11353800" cy="0"/>
          </a:xfrm>
          <a:prstGeom prst="line">
            <a:avLst/>
          </a:prstGeom>
          <a:ln w="76200">
            <a:solidFill>
              <a:srgbClr val="B2BABD"/>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199" y="292231"/>
            <a:ext cx="9540000" cy="1157142"/>
          </a:xfrm>
        </p:spPr>
        <p:txBody>
          <a:bodyPr lIns="0">
            <a:normAutofit/>
          </a:bodyPr>
          <a:lstStyle>
            <a:lvl1pPr>
              <a:defRPr sz="4800">
                <a:solidFill>
                  <a:srgbClr val="3B515B"/>
                </a:solidFill>
              </a:defRPr>
            </a:lvl1pPr>
          </a:lstStyle>
          <a:p>
            <a:r>
              <a:rPr lang="de-DE" dirty="0"/>
              <a:t>Mastertitelformat bearbeiten</a:t>
            </a:r>
          </a:p>
        </p:txBody>
      </p:sp>
      <p:sp>
        <p:nvSpPr>
          <p:cNvPr id="10" name="Inhaltsplatzhalter 2">
            <a:extLst>
              <a:ext uri="{FF2B5EF4-FFF2-40B4-BE49-F238E27FC236}">
                <a16:creationId xmlns:a16="http://schemas.microsoft.com/office/drawing/2014/main" id="{C724CD33-4C98-2A31-1486-C72776D85A5C}"/>
              </a:ext>
            </a:extLst>
          </p:cNvPr>
          <p:cNvSpPr>
            <a:spLocks noGrp="1"/>
          </p:cNvSpPr>
          <p:nvPr>
            <p:ph idx="1" hasCustomPrompt="1"/>
          </p:nvPr>
        </p:nvSpPr>
        <p:spPr>
          <a:xfrm>
            <a:off x="838199" y="2007648"/>
            <a:ext cx="9540000" cy="4351338"/>
          </a:xfrm>
        </p:spPr>
        <p:txBody>
          <a:bodyPr>
            <a:normAutofit/>
          </a:bodyPr>
          <a:lstStyle>
            <a:lvl1pPr marL="0" indent="0">
              <a:buNone/>
              <a:defRPr sz="2400">
                <a:solidFill>
                  <a:srgbClr val="3B515B"/>
                </a:solidFill>
              </a:defRPr>
            </a:lvl1pPr>
            <a:lvl2pPr>
              <a:defRPr sz="2400">
                <a:solidFill>
                  <a:srgbClr val="3B515B"/>
                </a:solidFill>
              </a:defRPr>
            </a:lvl2pPr>
            <a:lvl3pPr>
              <a:defRPr sz="2400">
                <a:solidFill>
                  <a:srgbClr val="3B515B"/>
                </a:solidFill>
              </a:defRPr>
            </a:lvl3pPr>
            <a:lvl4pPr>
              <a:defRPr sz="2400">
                <a:solidFill>
                  <a:srgbClr val="3B515B"/>
                </a:solidFill>
              </a:defRPr>
            </a:lvl4pPr>
            <a:lvl5pPr>
              <a:defRPr sz="2400">
                <a:solidFill>
                  <a:srgbClr val="3B515B"/>
                </a:solidFill>
              </a:defRPr>
            </a:lvl5pPr>
          </a:lstStyle>
          <a:p>
            <a:pPr lvl="0"/>
            <a:r>
              <a:rPr lang="de-DE" dirty="0"/>
              <a:t>Frage einfügen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1133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inion Question">
    <p:bg>
      <p:bgPr>
        <a:solidFill>
          <a:schemeClr val="bg1"/>
        </a:solidFill>
        <a:effectLst/>
      </p:bgPr>
    </p:bg>
    <p:spTree>
      <p:nvGrpSpPr>
        <p:cNvPr id="1" name=""/>
        <p:cNvGrpSpPr/>
        <p:nvPr/>
      </p:nvGrpSpPr>
      <p:grpSpPr>
        <a:xfrm>
          <a:off x="0" y="0"/>
          <a:ext cx="0" cy="0"/>
          <a:chOff x="0" y="0"/>
          <a:chExt cx="0" cy="0"/>
        </a:xfrm>
      </p:grpSpPr>
      <p:cxnSp>
        <p:nvCxnSpPr>
          <p:cNvPr id="8" name="Gerader Verbinder 7">
            <a:extLst>
              <a:ext uri="{C183D7F6-B498-43B3-948B-1728B52AA6E4}">
                <adec:decorative xmlns:adec="http://schemas.microsoft.com/office/drawing/2017/decorative" val="1"/>
              </a:ext>
            </a:extLst>
          </p:cNvPr>
          <p:cNvCxnSpPr/>
          <p:nvPr userDrawn="1"/>
        </p:nvCxnSpPr>
        <p:spPr>
          <a:xfrm>
            <a:off x="0" y="1480008"/>
            <a:ext cx="11353800" cy="0"/>
          </a:xfrm>
          <a:prstGeom prst="line">
            <a:avLst/>
          </a:prstGeom>
          <a:ln w="76200">
            <a:solidFill>
              <a:srgbClr val="3B515B"/>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199" y="292231"/>
            <a:ext cx="9540000" cy="1157142"/>
          </a:xfrm>
        </p:spPr>
        <p:txBody>
          <a:bodyPr lIns="0">
            <a:normAutofit/>
          </a:bodyPr>
          <a:lstStyle>
            <a:lvl1pPr>
              <a:defRPr sz="4800">
                <a:solidFill>
                  <a:srgbClr val="3B515B"/>
                </a:solidFill>
              </a:defRPr>
            </a:lvl1pPr>
          </a:lstStyle>
          <a:p>
            <a:r>
              <a:rPr lang="de-DE" dirty="0"/>
              <a:t>Mastertitelformat bearbeiten</a:t>
            </a:r>
          </a:p>
        </p:txBody>
      </p:sp>
      <p:sp>
        <p:nvSpPr>
          <p:cNvPr id="10" name="Inhaltsplatzhalter 2">
            <a:extLst>
              <a:ext uri="{FF2B5EF4-FFF2-40B4-BE49-F238E27FC236}">
                <a16:creationId xmlns:a16="http://schemas.microsoft.com/office/drawing/2014/main" id="{C724CD33-4C98-2A31-1486-C72776D85A5C}"/>
              </a:ext>
            </a:extLst>
          </p:cNvPr>
          <p:cNvSpPr>
            <a:spLocks noGrp="1"/>
          </p:cNvSpPr>
          <p:nvPr>
            <p:ph idx="1" hasCustomPrompt="1"/>
          </p:nvPr>
        </p:nvSpPr>
        <p:spPr>
          <a:xfrm>
            <a:off x="838199" y="2007648"/>
            <a:ext cx="9540000" cy="4351338"/>
          </a:xfrm>
        </p:spPr>
        <p:txBody>
          <a:bodyPr>
            <a:normAutofit/>
          </a:bodyPr>
          <a:lstStyle>
            <a:lvl1pPr marL="0" indent="0">
              <a:buNone/>
              <a:defRPr sz="2400">
                <a:solidFill>
                  <a:srgbClr val="3B515B"/>
                </a:solidFill>
              </a:defRPr>
            </a:lvl1pPr>
            <a:lvl2pPr>
              <a:defRPr sz="2400">
                <a:solidFill>
                  <a:srgbClr val="3B515B"/>
                </a:solidFill>
              </a:defRPr>
            </a:lvl2pPr>
            <a:lvl3pPr>
              <a:defRPr sz="2400">
                <a:solidFill>
                  <a:srgbClr val="3B515B"/>
                </a:solidFill>
              </a:defRPr>
            </a:lvl3pPr>
            <a:lvl4pPr>
              <a:defRPr sz="2400">
                <a:solidFill>
                  <a:srgbClr val="3B515B"/>
                </a:solidFill>
              </a:defRPr>
            </a:lvl4pPr>
            <a:lvl5pPr>
              <a:defRPr sz="2400">
                <a:solidFill>
                  <a:srgbClr val="3B515B"/>
                </a:solidFill>
              </a:defRPr>
            </a:lvl5pPr>
          </a:lstStyle>
          <a:p>
            <a:pPr lvl="0"/>
            <a:r>
              <a:rPr lang="de-DE" dirty="0"/>
              <a:t>Frage einfügen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6050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question">
    <p:bg>
      <p:bgPr>
        <a:solidFill>
          <a:schemeClr val="bg1"/>
        </a:solidFill>
        <a:effectLst/>
      </p:bgPr>
    </p:bg>
    <p:spTree>
      <p:nvGrpSpPr>
        <p:cNvPr id="1" name=""/>
        <p:cNvGrpSpPr/>
        <p:nvPr/>
      </p:nvGrpSpPr>
      <p:grpSpPr>
        <a:xfrm>
          <a:off x="0" y="0"/>
          <a:ext cx="0" cy="0"/>
          <a:chOff x="0" y="0"/>
          <a:chExt cx="0" cy="0"/>
        </a:xfrm>
      </p:grpSpPr>
      <p:cxnSp>
        <p:nvCxnSpPr>
          <p:cNvPr id="8" name="Gerader Verbinder 7">
            <a:extLst>
              <a:ext uri="{C183D7F6-B498-43B3-948B-1728B52AA6E4}">
                <adec:decorative xmlns:adec="http://schemas.microsoft.com/office/drawing/2017/decorative" val="1"/>
              </a:ext>
            </a:extLst>
          </p:cNvPr>
          <p:cNvCxnSpPr/>
          <p:nvPr userDrawn="1"/>
        </p:nvCxnSpPr>
        <p:spPr>
          <a:xfrm>
            <a:off x="0" y="1480008"/>
            <a:ext cx="11353800" cy="0"/>
          </a:xfrm>
          <a:prstGeom prst="line">
            <a:avLst/>
          </a:prstGeom>
          <a:ln w="76200">
            <a:solidFill>
              <a:srgbClr val="E2001A"/>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838199" y="292231"/>
            <a:ext cx="9540000" cy="1157142"/>
          </a:xfrm>
        </p:spPr>
        <p:txBody>
          <a:bodyPr lIns="0">
            <a:normAutofit/>
          </a:bodyPr>
          <a:lstStyle>
            <a:lvl1pPr>
              <a:defRPr sz="4800">
                <a:solidFill>
                  <a:srgbClr val="3B515B"/>
                </a:solidFill>
              </a:defRPr>
            </a:lvl1pPr>
          </a:lstStyle>
          <a:p>
            <a:r>
              <a:rPr lang="de-DE"/>
              <a:t>Mastertitelformat bearbeiten</a:t>
            </a:r>
            <a:endParaRPr lang="de-DE" dirty="0"/>
          </a:p>
        </p:txBody>
      </p:sp>
      <p:sp>
        <p:nvSpPr>
          <p:cNvPr id="10" name="Inhaltsplatzhalter 2">
            <a:extLst>
              <a:ext uri="{FF2B5EF4-FFF2-40B4-BE49-F238E27FC236}">
                <a16:creationId xmlns:a16="http://schemas.microsoft.com/office/drawing/2014/main" id="{C724CD33-4C98-2A31-1486-C72776D85A5C}"/>
              </a:ext>
            </a:extLst>
          </p:cNvPr>
          <p:cNvSpPr>
            <a:spLocks noGrp="1"/>
          </p:cNvSpPr>
          <p:nvPr>
            <p:ph idx="1" hasCustomPrompt="1"/>
          </p:nvPr>
        </p:nvSpPr>
        <p:spPr>
          <a:xfrm>
            <a:off x="838198" y="2007648"/>
            <a:ext cx="9540000" cy="4351338"/>
          </a:xfrm>
        </p:spPr>
        <p:txBody>
          <a:bodyPr>
            <a:normAutofit/>
          </a:bodyPr>
          <a:lstStyle>
            <a:lvl1pPr marL="0" indent="0">
              <a:buNone/>
              <a:defRPr sz="2400">
                <a:solidFill>
                  <a:srgbClr val="3B515B"/>
                </a:solidFill>
              </a:defRPr>
            </a:lvl1pPr>
            <a:lvl2pPr>
              <a:defRPr sz="2400">
                <a:solidFill>
                  <a:srgbClr val="3B515B"/>
                </a:solidFill>
              </a:defRPr>
            </a:lvl2pPr>
            <a:lvl3pPr>
              <a:defRPr sz="2400">
                <a:solidFill>
                  <a:srgbClr val="3B515B"/>
                </a:solidFill>
              </a:defRPr>
            </a:lvl3pPr>
            <a:lvl4pPr>
              <a:defRPr sz="2400">
                <a:solidFill>
                  <a:srgbClr val="3B515B"/>
                </a:solidFill>
              </a:defRPr>
            </a:lvl4pPr>
            <a:lvl5pPr>
              <a:defRPr sz="2400">
                <a:solidFill>
                  <a:srgbClr val="3B515B"/>
                </a:solidFill>
              </a:defRPr>
            </a:lvl5pPr>
          </a:lstStyle>
          <a:p>
            <a:pPr lvl="0"/>
            <a:r>
              <a:rPr lang="de-DE" dirty="0"/>
              <a:t>Frage einfügen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9487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C183D7F6-B498-43B3-948B-1728B52AA6E4}">
                <adec:decorative xmlns:adec="http://schemas.microsoft.com/office/drawing/2017/decorative" val="1"/>
              </a:ext>
            </a:extLst>
          </p:cNvPr>
          <p:cNvSpPr>
            <a:spLocks noGrp="1"/>
          </p:cNvSpPr>
          <p:nvPr>
            <p:ph type="dt" sz="half" idx="2"/>
          </p:nvPr>
        </p:nvSpPr>
        <p:spPr>
          <a:xfrm>
            <a:off x="838200"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de-DE" dirty="0"/>
              <a:t>Datum</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Referent*in: Name</a:t>
            </a:r>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200">
                <a:solidFill>
                  <a:schemeClr val="tx1">
                    <a:tint val="75000"/>
                  </a:schemeClr>
                </a:solidFill>
              </a:defRPr>
            </a:lvl1pPr>
          </a:lstStyle>
          <a:p>
            <a:fld id="{B5DB2FA2-B835-4987-BEDA-0EB7137A8746}" type="slidenum">
              <a:rPr lang="de-DE" smtClean="0"/>
              <a:t>‹Nr.›</a:t>
            </a:fld>
            <a:endParaRPr lang="de-DE" dirty="0"/>
          </a:p>
        </p:txBody>
      </p:sp>
    </p:spTree>
    <p:extLst>
      <p:ext uri="{BB962C8B-B14F-4D97-AF65-F5344CB8AC3E}">
        <p14:creationId xmlns:p14="http://schemas.microsoft.com/office/powerpoint/2010/main" val="331930058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86" r:id="rId3"/>
    <p:sldLayoutId id="2147483700" r:id="rId4"/>
    <p:sldLayoutId id="2147483701" r:id="rId5"/>
    <p:sldLayoutId id="2147483703" r:id="rId6"/>
    <p:sldLayoutId id="2147483704" r:id="rId7"/>
    <p:sldLayoutId id="2147483705" r:id="rId8"/>
    <p:sldLayoutId id="2147483702" r:id="rId9"/>
  </p:sldLayoutIdLst>
  <p:hf hdr="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8.xml"/><Relationship Id="rId10" Type="http://schemas.openxmlformats.org/officeDocument/2006/relationships/image" Target="../media/image6.png"/><Relationship Id="rId9"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openai.com/index/chatgpt/" TargetMode="External"/><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4" Type="http://schemas.openxmlformats.org/officeDocument/2006/relationships/image" Target="../media/image2.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11" Type="http://schemas.openxmlformats.org/officeDocument/2006/relationships/slide" Target="slide7.xml"/><Relationship Id="rId10" Type="http://schemas.openxmlformats.org/officeDocument/2006/relationships/image" Target="../media/image6.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netzpolitik.org/2023/globaler-sueden-prekaere-klickarbeit-hinter-den-kulissen-von-chatgpt/" TargetMode="External"/><Relationship Id="rId7"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hyperlink" Target="https://www.tagesschau.de/wissen/technologie/ki-klickarbeiter-trainingsdaten-100.html" TargetMode="External"/><Relationship Id="rId10" Type="http://schemas.openxmlformats.org/officeDocument/2006/relationships/slide" Target="slide7.xml"/><Relationship Id="rId4" Type="http://schemas.openxmlformats.org/officeDocument/2006/relationships/hyperlink" Target="https://www.deutschlandfunk.de/ki-data-worker-clickworker-deep-learning-100.html"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slide" Target="slide8.xml"/><Relationship Id="rId10" Type="http://schemas.openxmlformats.org/officeDocument/2006/relationships/image" Target="../media/image6.png"/><Relationship Id="rId9" Type="http://schemas.openxmlformats.org/officeDocument/2006/relationships/slide" Target="slide7.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notesSlide" Target="../notesSlides/notesSlide15.xml"/><Relationship Id="rId1" Type="http://schemas.openxmlformats.org/officeDocument/2006/relationships/slideLayout" Target="../slideLayouts/slideLayout6.xml"/><Relationship Id="rId11" Type="http://schemas.openxmlformats.org/officeDocument/2006/relationships/image" Target="../media/image6.png"/><Relationship Id="rId10" Type="http://schemas.openxmlformats.org/officeDocument/2006/relationships/slide" Target="slide7.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2.png"/><Relationship Id="rId12"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6.xml"/><Relationship Id="rId11" Type="http://schemas.openxmlformats.org/officeDocument/2006/relationships/image" Target="../media/image6.png"/><Relationship Id="rId10" Type="http://schemas.openxmlformats.org/officeDocument/2006/relationships/image" Target="../media/image2.png"/><Relationship Id="rId9" Type="http://schemas.openxmlformats.org/officeDocument/2006/relationships/slide" Target="slide8.xml"/></Relationships>
</file>

<file path=ppt/slides/_rels/slide1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hul.uni-hamburg.de/ueber-uns.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mailto:gunda.mohr@uni-hamburg.de"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hyperlink" Target="https://www.hul.uni-hamburg.de/selbstlernmaterialien/gki-themenseite.html" TargetMode="External"/><Relationship Id="rId13" Type="http://schemas.openxmlformats.org/officeDocument/2006/relationships/slide" Target="slide7.xml"/><Relationship Id="rId3" Type="http://schemas.openxmlformats.org/officeDocument/2006/relationships/hyperlink" Target="https://www.uni-hamburg.de/lehre-navi/lehrende/orientierungsrahmen-gki" TargetMode="External"/><Relationship Id="rId7" Type="http://schemas.openxmlformats.org/officeDocument/2006/relationships/hyperlink" Target="https://pad.uni-hamburg.de/prompt-workbook-english" TargetMode="External"/><Relationship Id="rId12"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isa.uni-hamburg.de/ddlitlab/gki/gki-landing-page.html" TargetMode="External"/><Relationship Id="rId11" Type="http://schemas.openxmlformats.org/officeDocument/2006/relationships/image" Target="../media/image2.png"/><Relationship Id="rId5" Type="http://schemas.openxmlformats.org/officeDocument/2006/relationships/hyperlink" Target="https://openai.com/de-DE/policies/eu-terms-of-use/" TargetMode="External"/><Relationship Id="rId10" Type="http://schemas.openxmlformats.org/officeDocument/2006/relationships/slide" Target="slide8.xml"/><Relationship Id="rId4" Type="http://schemas.openxmlformats.org/officeDocument/2006/relationships/hyperlink" Target="https://uhhgpt.uni-hamburg.de/UHHGPT-nutzungsbedingungen-studierende.pdf" TargetMode="External"/><Relationship Id="rId9" Type="http://schemas.openxmlformats.org/officeDocument/2006/relationships/image" Target="../media/image2.png"/><Relationship Id="rId1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ytimes.com/2024/09/25/business/openai-plan-electricity.html?unlocked_article_code=1.wU4.7iFu.XWDYb_MWsD6k&amp;smid=url-share" TargetMode="External"/><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hyperlink" Target="https://www.nytimes.com/2024/12/17/technology/openai-chatgpt-funding.html?unlocked_article_code=1.wU4.asKB.zIDxHmNt3BHE&amp;smid=url-share" TargetMode="External"/><Relationship Id="rId9" Type="http://schemas.openxmlformats.org/officeDocument/2006/relationships/slide" Target="slide7.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slide" Target="slide8.xml"/><Relationship Id="rId10" Type="http://schemas.openxmlformats.org/officeDocument/2006/relationships/image" Target="../media/image6.png"/><Relationship Id="rId9" Type="http://schemas.openxmlformats.org/officeDocument/2006/relationships/slide" Target="slide7.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ytimes.com/2024/12/19/technology/artificial-intelligence-data-openai-google.html?unlocked_article_code=1.wU4.skkM.1QBQhYhV5ZmG&amp;smid=url-share" TargetMode="External"/><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hyperlink" Target="https://www.theatlantic.com/technology/archive/2024/11/opensubtitles-ai-data-set/680650/?gift=iWa_iB9lkw4UuiWbIbrWGVb2FksUvPMOWwxyBek0f44&amp;utm_source=copy-link&amp;utm_medium=social&amp;utm_campaign=share" TargetMode="External"/><Relationship Id="rId9" Type="http://schemas.openxmlformats.org/officeDocument/2006/relationships/slide" Target="slide7.xml"/></Relationships>
</file>

<file path=ppt/slides/_rels/slide2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hyperlink" Target="https://www.tagesschau.de/wirtschaft/digitales/google-nachhaltigkeit-co2-emissionen-kuenstliche-intelligenz-100.html" TargetMode="Externa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tagesschau.de/wirtschaft/energie/kuenstliche-intelligenz-energieverbrauch-100.html" TargetMode="External"/><Relationship Id="rId11" Type="http://schemas.openxmlformats.org/officeDocument/2006/relationships/slide" Target="slide7.xml"/><Relationship Id="rId5" Type="http://schemas.openxmlformats.org/officeDocument/2006/relationships/hyperlink" Target="https://www.tagesschau.de/wissen/klima/ki-energieverbrauch-100.html" TargetMode="External"/><Relationship Id="rId10" Type="http://schemas.openxmlformats.org/officeDocument/2006/relationships/image" Target="../media/image6.png"/><Relationship Id="rId4" Type="http://schemas.openxmlformats.org/officeDocument/2006/relationships/hyperlink" Target="https://media.ccc.de/v/38c3-klimaschdlich-by-design-die-kologischen-kosten-des-ki-hype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1.xml"/><Relationship Id="rId18" Type="http://schemas.openxmlformats.org/officeDocument/2006/relationships/slide" Target="slide46.xml"/><Relationship Id="rId26" Type="http://schemas.openxmlformats.org/officeDocument/2006/relationships/image" Target="../media/image6.png"/><Relationship Id="rId3" Type="http://schemas.openxmlformats.org/officeDocument/2006/relationships/slide" Target="slide31.xml"/><Relationship Id="rId21" Type="http://schemas.openxmlformats.org/officeDocument/2006/relationships/slide" Target="slide49.xml"/><Relationship Id="rId7" Type="http://schemas.openxmlformats.org/officeDocument/2006/relationships/slide" Target="slide35.xml"/><Relationship Id="rId12" Type="http://schemas.openxmlformats.org/officeDocument/2006/relationships/slide" Target="slide40.xml"/><Relationship Id="rId17" Type="http://schemas.openxmlformats.org/officeDocument/2006/relationships/slide" Target="slide45.xml"/><Relationship Id="rId25" Type="http://schemas.openxmlformats.org/officeDocument/2006/relationships/slide" Target="slide7.xml"/><Relationship Id="rId2" Type="http://schemas.openxmlformats.org/officeDocument/2006/relationships/notesSlide" Target="../notesSlides/notesSlide29.xml"/><Relationship Id="rId16" Type="http://schemas.openxmlformats.org/officeDocument/2006/relationships/slide" Target="slide44.xml"/><Relationship Id="rId20" Type="http://schemas.openxmlformats.org/officeDocument/2006/relationships/slide" Target="slide48.xml"/><Relationship Id="rId1" Type="http://schemas.openxmlformats.org/officeDocument/2006/relationships/slideLayout" Target="../slideLayouts/slideLayout4.xml"/><Relationship Id="rId6" Type="http://schemas.openxmlformats.org/officeDocument/2006/relationships/slide" Target="slide34.xml"/><Relationship Id="rId11" Type="http://schemas.openxmlformats.org/officeDocument/2006/relationships/slide" Target="slide39.xml"/><Relationship Id="rId24" Type="http://schemas.openxmlformats.org/officeDocument/2006/relationships/image" Target="../media/image6.png"/><Relationship Id="rId5" Type="http://schemas.openxmlformats.org/officeDocument/2006/relationships/slide" Target="slide33.xml"/><Relationship Id="rId15" Type="http://schemas.openxmlformats.org/officeDocument/2006/relationships/slide" Target="slide43.xml"/><Relationship Id="rId23" Type="http://schemas.openxmlformats.org/officeDocument/2006/relationships/slide" Target="slide51.xml"/><Relationship Id="rId10" Type="http://schemas.openxmlformats.org/officeDocument/2006/relationships/slide" Target="slide38.xml"/><Relationship Id="rId19" Type="http://schemas.openxmlformats.org/officeDocument/2006/relationships/slide" Target="slide47.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42.xml"/><Relationship Id="rId22" Type="http://schemas.openxmlformats.org/officeDocument/2006/relationships/slide" Target="slide50.xml"/><Relationship Id="rId27"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30.xml"/></Relationships>
</file>

<file path=ppt/slides/_rels/slide52.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63.xml"/><Relationship Id="rId18" Type="http://schemas.openxmlformats.org/officeDocument/2006/relationships/slide" Target="slide68.xml"/><Relationship Id="rId26" Type="http://schemas.openxmlformats.org/officeDocument/2006/relationships/image" Target="../media/image6.png"/><Relationship Id="rId3" Type="http://schemas.openxmlformats.org/officeDocument/2006/relationships/slide" Target="slide53.xml"/><Relationship Id="rId21" Type="http://schemas.openxmlformats.org/officeDocument/2006/relationships/slide" Target="slide71.xml"/><Relationship Id="rId7" Type="http://schemas.openxmlformats.org/officeDocument/2006/relationships/slide" Target="slide57.xml"/><Relationship Id="rId12" Type="http://schemas.openxmlformats.org/officeDocument/2006/relationships/slide" Target="slide62.xml"/><Relationship Id="rId17" Type="http://schemas.openxmlformats.org/officeDocument/2006/relationships/slide" Target="slide67.xml"/><Relationship Id="rId25" Type="http://schemas.openxmlformats.org/officeDocument/2006/relationships/slide" Target="slide7.xml"/><Relationship Id="rId2" Type="http://schemas.openxmlformats.org/officeDocument/2006/relationships/notesSlide" Target="../notesSlides/notesSlide51.xml"/><Relationship Id="rId16" Type="http://schemas.openxmlformats.org/officeDocument/2006/relationships/slide" Target="slide66.xml"/><Relationship Id="rId20" Type="http://schemas.openxmlformats.org/officeDocument/2006/relationships/slide" Target="slide70.xml"/><Relationship Id="rId1" Type="http://schemas.openxmlformats.org/officeDocument/2006/relationships/slideLayout" Target="../slideLayouts/slideLayout5.xml"/><Relationship Id="rId6" Type="http://schemas.openxmlformats.org/officeDocument/2006/relationships/slide" Target="slide56.xml"/><Relationship Id="rId11" Type="http://schemas.openxmlformats.org/officeDocument/2006/relationships/slide" Target="slide61.xml"/><Relationship Id="rId24" Type="http://schemas.openxmlformats.org/officeDocument/2006/relationships/image" Target="../media/image6.png"/><Relationship Id="rId5" Type="http://schemas.openxmlformats.org/officeDocument/2006/relationships/slide" Target="slide55.xml"/><Relationship Id="rId15" Type="http://schemas.openxmlformats.org/officeDocument/2006/relationships/slide" Target="slide65.xml"/><Relationship Id="rId23" Type="http://schemas.openxmlformats.org/officeDocument/2006/relationships/slide" Target="slide73.xml"/><Relationship Id="rId10" Type="http://schemas.openxmlformats.org/officeDocument/2006/relationships/slide" Target="slide60.xml"/><Relationship Id="rId19" Type="http://schemas.openxmlformats.org/officeDocument/2006/relationships/slide" Target="slide69.xml"/><Relationship Id="rId4" Type="http://schemas.openxmlformats.org/officeDocument/2006/relationships/slide" Target="slide54.xml"/><Relationship Id="rId9" Type="http://schemas.openxmlformats.org/officeDocument/2006/relationships/slide" Target="slide59.xml"/><Relationship Id="rId14" Type="http://schemas.openxmlformats.org/officeDocument/2006/relationships/slide" Target="slide64.xml"/><Relationship Id="rId22" Type="http://schemas.openxmlformats.org/officeDocument/2006/relationships/slide" Target="slide72.xml"/><Relationship Id="rId27" Type="http://schemas.openxmlformats.org/officeDocument/2006/relationships/image" Target="../media/image9.sv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5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6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slide" Target="slide30.xml"/><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slide" Target="slide52.xml"/><Relationship Id="rId1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8.xml"/><Relationship Id="rId14" Type="http://schemas.openxmlformats.org/officeDocument/2006/relationships/slide" Target="slide74.xml"/></Relationships>
</file>

<file path=ppt/slides/_rels/slide7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6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7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7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7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7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7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7.xml"/><Relationship Id="rId2" Type="http://schemas.openxmlformats.org/officeDocument/2006/relationships/notesSlide" Target="../notesSlides/notesSlide7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 Target="slide52.xml"/></Relationships>
</file>

<file path=ppt/slides/_rels/slide74.xml.rels><?xml version="1.0" encoding="UTF-8" standalone="yes"?>
<Relationships xmlns="http://schemas.openxmlformats.org/package/2006/relationships"><Relationship Id="rId13" Type="http://schemas.openxmlformats.org/officeDocument/2006/relationships/image" Target="../media/image10.svg"/><Relationship Id="rId3" Type="http://schemas.openxmlformats.org/officeDocument/2006/relationships/hyperlink" Target="https://www.isa.uni-hamburg.de/ddlitlab/gki/gki-landing-page.html" TargetMode="External"/><Relationship Id="rId12"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9.xml"/><Relationship Id="rId11" Type="http://schemas.openxmlformats.org/officeDocument/2006/relationships/slide" Target="slide7.xml"/><Relationship Id="rId5" Type="http://schemas.openxmlformats.org/officeDocument/2006/relationships/image" Target="../media/image6.png"/><Relationship Id="rId4" Type="http://schemas.openxmlformats.org/officeDocument/2006/relationships/hyperlink" Target="https://www.hul.uni-hamburg.de/selbstlernmaterialien/gki-themenseite.html"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18" Type="http://schemas.openxmlformats.org/officeDocument/2006/relationships/slide" Target="slide24.xml"/><Relationship Id="rId26" Type="http://schemas.openxmlformats.org/officeDocument/2006/relationships/image" Target="../media/image6.png"/><Relationship Id="rId3" Type="http://schemas.openxmlformats.org/officeDocument/2006/relationships/slide" Target="slide9.xml"/><Relationship Id="rId21" Type="http://schemas.openxmlformats.org/officeDocument/2006/relationships/slide" Target="slide27.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slide" Target="slide23.xml"/><Relationship Id="rId25" Type="http://schemas.openxmlformats.org/officeDocument/2006/relationships/slide" Target="slide7.xml"/><Relationship Id="rId2" Type="http://schemas.openxmlformats.org/officeDocument/2006/relationships/notesSlide" Target="../notesSlides/notesSlide7.xml"/><Relationship Id="rId16" Type="http://schemas.openxmlformats.org/officeDocument/2006/relationships/slide" Target="slide22.xml"/><Relationship Id="rId20"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17.xml"/><Relationship Id="rId24" Type="http://schemas.openxmlformats.org/officeDocument/2006/relationships/image" Target="../media/image6.png"/><Relationship Id="rId5" Type="http://schemas.openxmlformats.org/officeDocument/2006/relationships/slide" Target="slide11.xml"/><Relationship Id="rId15" Type="http://schemas.openxmlformats.org/officeDocument/2006/relationships/slide" Target="slide21.xml"/><Relationship Id="rId23" Type="http://schemas.openxmlformats.org/officeDocument/2006/relationships/slide" Target="slide29.xml"/><Relationship Id="rId10" Type="http://schemas.openxmlformats.org/officeDocument/2006/relationships/slide" Target="slide16.xml"/><Relationship Id="rId19" Type="http://schemas.openxmlformats.org/officeDocument/2006/relationships/slide" Target="slide25.xm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slide" Target="slide20.xml"/><Relationship Id="rId22" Type="http://schemas.openxmlformats.org/officeDocument/2006/relationships/slide" Target="slide28.xml"/><Relationship Id="rId27"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6.xml"/><Relationship Id="rId11" Type="http://schemas.openxmlformats.org/officeDocument/2006/relationships/image" Target="../media/image6.png"/><Relationship Id="rId10" Type="http://schemas.openxmlformats.org/officeDocument/2006/relationships/slide" Target="slide7.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6BC810-F5A7-DA1F-3770-0B761A90DD72}"/>
              </a:ext>
            </a:extLst>
          </p:cNvPr>
          <p:cNvSpPr>
            <a:spLocks noGrp="1"/>
          </p:cNvSpPr>
          <p:nvPr>
            <p:ph type="title"/>
          </p:nvPr>
        </p:nvSpPr>
        <p:spPr/>
        <p:txBody>
          <a:bodyPr/>
          <a:lstStyle/>
          <a:p>
            <a:r>
              <a:rPr lang="de-DE" dirty="0"/>
              <a:t>What is this about?</a:t>
            </a:r>
          </a:p>
        </p:txBody>
      </p:sp>
      <p:sp>
        <p:nvSpPr>
          <p:cNvPr id="5" name="Inhaltsplatzhalter 4">
            <a:extLst>
              <a:ext uri="{FF2B5EF4-FFF2-40B4-BE49-F238E27FC236}">
                <a16:creationId xmlns:a16="http://schemas.microsoft.com/office/drawing/2014/main" id="{46B95EE7-3309-15AE-F38C-599A80B9B755}"/>
              </a:ext>
            </a:extLst>
          </p:cNvPr>
          <p:cNvSpPr>
            <a:spLocks noGrp="1"/>
          </p:cNvSpPr>
          <p:nvPr>
            <p:ph idx="1"/>
          </p:nvPr>
        </p:nvSpPr>
        <p:spPr>
          <a:xfrm>
            <a:off x="838197" y="2007648"/>
            <a:ext cx="10497209" cy="4351338"/>
          </a:xfrm>
        </p:spPr>
        <p:txBody>
          <a:bodyPr>
            <a:noAutofit/>
          </a:bodyPr>
          <a:lstStyle/>
          <a:p>
            <a:r>
              <a:rPr lang="de-DE" sz="1800" dirty="0"/>
              <a:t>The </a:t>
            </a:r>
            <a:r>
              <a:rPr lang="de-DE" sz="1800" b="1" dirty="0"/>
              <a:t>“Insight AI” game </a:t>
            </a:r>
            <a:r>
              <a:rPr lang="de-DE" sz="1800" dirty="0"/>
              <a:t>aims to spark students’ interest in (generative) AI in a playful way, raise their awareness, and get them talking about it together.</a:t>
            </a:r>
          </a:p>
          <a:p>
            <a:r>
              <a:rPr lang="de-DE" sz="1800" dirty="0"/>
              <a:t>Through targeted questions and dialogue with one another, participants become more aware of their own perceptions and patterns of behavior during the game while also getting to know other perspectives.</a:t>
            </a:r>
          </a:p>
          <a:p>
            <a:r>
              <a:rPr lang="en-US" sz="1800" dirty="0"/>
              <a:t>This gives participants more ways to act or react in different situations and helps them realize that they are not alone in facing the challenges of (generative) AI.</a:t>
            </a:r>
          </a:p>
          <a:p>
            <a:r>
              <a:rPr lang="de-DE" sz="1800" dirty="0" err="1"/>
              <a:t>Ideally</a:t>
            </a:r>
            <a:r>
              <a:rPr lang="de-DE" sz="1800" dirty="0"/>
              <a:t>, it also encourages them to explore individual aspects in greater depth later on with the help of the links included.</a:t>
            </a:r>
          </a:p>
          <a:p>
            <a:r>
              <a:rPr lang="de-DE" sz="1800" dirty="0"/>
              <a:t>The questions in the game are based on “typical questions” that frequently come up in training sessions on the topic.</a:t>
            </a:r>
          </a:p>
        </p:txBody>
      </p:sp>
    </p:spTree>
    <p:extLst>
      <p:ext uri="{BB962C8B-B14F-4D97-AF65-F5344CB8AC3E}">
        <p14:creationId xmlns:p14="http://schemas.microsoft.com/office/powerpoint/2010/main" val="39702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02</a:t>
            </a:r>
          </a:p>
        </p:txBody>
      </p:sp>
      <p:sp>
        <p:nvSpPr>
          <p:cNvPr id="6" name="Inhaltsplatzhalter 5">
            <a:extLst>
              <a:ext uri="{FF2B5EF4-FFF2-40B4-BE49-F238E27FC236}">
                <a16:creationId xmlns:a16="http://schemas.microsoft.com/office/drawing/2014/main" id="{7EA99278-B183-C2BD-98F3-DD20916A3D27}"/>
              </a:ext>
            </a:extLst>
          </p:cNvPr>
          <p:cNvSpPr>
            <a:spLocks noGrp="1"/>
          </p:cNvSpPr>
          <p:nvPr>
            <p:ph sz="half" idx="1"/>
          </p:nvPr>
        </p:nvSpPr>
        <p:spPr>
          <a:xfrm>
            <a:off x="838200" y="1977011"/>
            <a:ext cx="9624646" cy="2790060"/>
          </a:xfrm>
        </p:spPr>
        <p:txBody>
          <a:bodyPr>
            <a:normAutofit/>
          </a:bodyPr>
          <a:lstStyle/>
          <a:p>
            <a:r>
              <a:rPr lang="de-DE" dirty="0"/>
              <a:t>What is a token in the context of an AI chatbot such as UHHGPT?</a:t>
            </a:r>
          </a:p>
          <a:p>
            <a:pPr marL="514350" indent="-514350">
              <a:buFont typeface="+mj-lt"/>
              <a:buAutoNum type="alphaLcParenR"/>
            </a:pPr>
            <a:r>
              <a:rPr lang="de-DE" dirty="0"/>
              <a:t>The smallest unit of text into which a chatbot breaks text for processing.</a:t>
            </a:r>
          </a:p>
          <a:p>
            <a:pPr marL="514350" indent="-514350">
              <a:buFont typeface="+mj-lt"/>
              <a:buAutoNum type="alphaLcParenR"/>
            </a:pPr>
            <a:r>
              <a:rPr lang="de-DE" dirty="0"/>
              <a:t>A specific rule or algorithm a chatbot uses to answer requests.</a:t>
            </a:r>
          </a:p>
          <a:p>
            <a:pPr marL="514350" indent="-514350">
              <a:buFont typeface="+mj-lt"/>
              <a:buAutoNum type="alphaLcParenR"/>
            </a:pPr>
            <a:r>
              <a:rPr lang="de-DE" dirty="0"/>
              <a:t>A visual representation of the different emotions a chatbot displays during a conversation.</a:t>
            </a:r>
          </a:p>
          <a:p>
            <a:pPr marL="514350" indent="-514350">
              <a:buFont typeface="+mj-lt"/>
              <a:buAutoNum type="alphaLcParenR"/>
            </a:pPr>
            <a:r>
              <a:rPr lang="de-DE" dirty="0"/>
              <a:t>A special command that can be used to activate certain chatbot functions.</a:t>
            </a:r>
          </a:p>
        </p:txBody>
      </p:sp>
      <p:sp>
        <p:nvSpPr>
          <p:cNvPr id="7" name="Inhaltsplatzhalter 6">
            <a:extLst>
              <a:ext uri="{FF2B5EF4-FFF2-40B4-BE49-F238E27FC236}">
                <a16:creationId xmlns:a16="http://schemas.microsoft.com/office/drawing/2014/main" id="{19FF144E-C4DB-465F-B05B-2C8C659B85DC}"/>
              </a:ext>
            </a:extLst>
          </p:cNvPr>
          <p:cNvSpPr>
            <a:spLocks noGrp="1"/>
          </p:cNvSpPr>
          <p:nvPr>
            <p:ph sz="half" idx="2"/>
          </p:nvPr>
        </p:nvSpPr>
        <p:spPr/>
        <p:txBody>
          <a:bodyPr>
            <a:noAutofit/>
          </a:bodyPr>
          <a:lstStyle/>
          <a:p>
            <a:pPr>
              <a:spcBef>
                <a:spcPts val="0"/>
              </a:spcBef>
            </a:pPr>
            <a:r>
              <a:rPr lang="de-DE" sz="1800" dirty="0"/>
              <a:t>a) </a:t>
            </a:r>
            <a:r>
              <a:rPr lang="en-US" sz="1800" dirty="0"/>
              <a:t>The smallest unit of text </a:t>
            </a:r>
            <a:r>
              <a:rPr lang="de-DE" sz="1800" dirty="0"/>
              <a:t>(</a:t>
            </a:r>
            <a:r>
              <a:rPr lang="de-DE" sz="1800" dirty="0" err="1"/>
              <a:t>word</a:t>
            </a:r>
            <a:r>
              <a:rPr lang="de-DE" sz="1800" dirty="0"/>
              <a:t>, </a:t>
            </a:r>
            <a:r>
              <a:rPr lang="de-DE" sz="1800" dirty="0" err="1"/>
              <a:t>character</a:t>
            </a:r>
            <a:r>
              <a:rPr lang="de-DE" sz="1800" dirty="0"/>
              <a:t> </a:t>
            </a:r>
            <a:r>
              <a:rPr lang="de-DE" sz="1800" dirty="0" err="1"/>
              <a:t>sequence</a:t>
            </a:r>
            <a:r>
              <a:rPr lang="de-DE" sz="1800" dirty="0"/>
              <a:t>, </a:t>
            </a:r>
            <a:r>
              <a:rPr lang="de-DE" sz="1800" dirty="0" err="1"/>
              <a:t>punctuation</a:t>
            </a:r>
            <a:r>
              <a:rPr lang="de-DE" sz="1800" dirty="0"/>
              <a:t> </a:t>
            </a:r>
            <a:r>
              <a:rPr lang="de-DE" sz="1800" dirty="0" err="1"/>
              <a:t>mark</a:t>
            </a:r>
            <a:r>
              <a:rPr lang="de-DE" sz="1800" dirty="0"/>
              <a:t>) </a:t>
            </a:r>
            <a:r>
              <a:rPr lang="en-US" sz="1800" dirty="0"/>
              <a:t>into which a chatbot breaks text for processing</a:t>
            </a:r>
            <a:r>
              <a:rPr lang="de-DE" sz="1800" dirty="0"/>
              <a:t>.</a:t>
            </a:r>
          </a:p>
          <a:p>
            <a:pPr>
              <a:spcBef>
                <a:spcPts val="0"/>
              </a:spcBef>
            </a:pPr>
            <a:r>
              <a:rPr lang="de-DE" sz="1800" dirty="0"/>
              <a:t>The cost of using chatbots such as UHHGPT is calculated based on the number of tokens used in the conversation, with both the questions and the answers being counted.  </a:t>
            </a:r>
          </a:p>
          <a:p>
            <a:pPr>
              <a:spcBef>
                <a:spcPts val="0"/>
              </a:spcBef>
            </a:pPr>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7"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8"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9"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0"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8" name="Rechteck 7">
            <a:extLst>
              <a:ext uri="{FF2B5EF4-FFF2-40B4-BE49-F238E27FC236}">
                <a16:creationId xmlns:a16="http://schemas.microsoft.com/office/drawing/2014/main" id="{8EC0731B-733D-EED3-EC67-15A3A0EB6ABC}"/>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3B515B"/>
                </a:solidFill>
              </a:rPr>
              <a:t>Click here for the answer</a:t>
            </a:r>
          </a:p>
        </p:txBody>
      </p:sp>
    </p:spTree>
    <p:extLst>
      <p:ext uri="{BB962C8B-B14F-4D97-AF65-F5344CB8AC3E}">
        <p14:creationId xmlns:p14="http://schemas.microsoft.com/office/powerpoint/2010/main" val="2237259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03</a:t>
            </a:r>
          </a:p>
        </p:txBody>
      </p:sp>
      <p:sp>
        <p:nvSpPr>
          <p:cNvPr id="4" name="Inhaltsplatzhalter 3">
            <a:extLst>
              <a:ext uri="{FF2B5EF4-FFF2-40B4-BE49-F238E27FC236}">
                <a16:creationId xmlns:a16="http://schemas.microsoft.com/office/drawing/2014/main" id="{B70C9635-5FF9-8F29-E02A-C8D7B7DF6662}"/>
              </a:ext>
            </a:extLst>
          </p:cNvPr>
          <p:cNvSpPr>
            <a:spLocks noGrp="1"/>
          </p:cNvSpPr>
          <p:nvPr>
            <p:ph sz="half" idx="1"/>
          </p:nvPr>
        </p:nvSpPr>
        <p:spPr/>
        <p:txBody>
          <a:bodyPr>
            <a:normAutofit/>
          </a:bodyPr>
          <a:lstStyle/>
          <a:p>
            <a:r>
              <a:rPr lang="de-DE" dirty="0"/>
              <a:t>What is the difference between UHHGPT and ChatGPT?</a:t>
            </a:r>
          </a:p>
          <a:p>
            <a:pPr marL="514350" indent="-514350">
              <a:buFont typeface="+mj-lt"/>
              <a:buAutoNum type="alphaLcParenR"/>
            </a:pPr>
            <a:r>
              <a:rPr lang="de-DE" dirty="0"/>
              <a:t>UHHGPT was developed specifically for the University of Hamburg, while ChatGPT is a general OpenAI model.</a:t>
            </a:r>
          </a:p>
          <a:p>
            <a:pPr marL="514350" indent="-514350">
              <a:buFont typeface="+mj-lt"/>
              <a:buAutoNum type="alphaLcParenR"/>
            </a:pPr>
            <a:r>
              <a:rPr lang="de-DE" dirty="0"/>
              <a:t>UHHGPT is based on a different programming language than ChatGPT.</a:t>
            </a:r>
          </a:p>
          <a:p>
            <a:pPr marL="514350" indent="-514350">
              <a:buFont typeface="+mj-lt"/>
              <a:buAutoNum type="alphaLcParenR"/>
            </a:pPr>
            <a:r>
              <a:rPr lang="de-DE" dirty="0"/>
              <a:t>UHHGPT is an institutional way to access ChatGPT that is more privacy-friendly than using ChatGPT directly.</a:t>
            </a:r>
          </a:p>
          <a:p>
            <a:pPr marL="514350" indent="-514350">
              <a:buFont typeface="+mj-lt"/>
              <a:buAutoNum type="alphaLcParenR"/>
            </a:pPr>
            <a:r>
              <a:rPr lang="de-DE" dirty="0"/>
              <a:t>There is no difference between UHHGPT and ChatGPT.</a:t>
            </a:r>
          </a:p>
        </p:txBody>
      </p:sp>
      <p:sp>
        <p:nvSpPr>
          <p:cNvPr id="5" name="Inhaltsplatzhalter 4">
            <a:extLst>
              <a:ext uri="{FF2B5EF4-FFF2-40B4-BE49-F238E27FC236}">
                <a16:creationId xmlns:a16="http://schemas.microsoft.com/office/drawing/2014/main" id="{26A61269-89BD-1032-70B7-9CF73C14701E}"/>
              </a:ext>
            </a:extLst>
          </p:cNvPr>
          <p:cNvSpPr>
            <a:spLocks noGrp="1"/>
          </p:cNvSpPr>
          <p:nvPr>
            <p:ph sz="half" idx="2"/>
          </p:nvPr>
        </p:nvSpPr>
        <p:spPr/>
        <p:txBody>
          <a:bodyPr>
            <a:noAutofit/>
          </a:bodyPr>
          <a:lstStyle/>
          <a:p>
            <a:pPr>
              <a:spcBef>
                <a:spcPts val="0"/>
              </a:spcBef>
            </a:pPr>
            <a:r>
              <a:rPr lang="de-DE" sz="1800" dirty="0"/>
              <a:t>c) UHHGPT is an institutional way to access ChatGPT that is more privacy-friendly than using ChatGPT directly.</a:t>
            </a:r>
          </a:p>
          <a:p>
            <a:pPr>
              <a:spcBef>
                <a:spcPts val="0"/>
              </a:spcBef>
            </a:pPr>
            <a:r>
              <a:rPr lang="de-DE" sz="1800" b="0" i="0" dirty="0">
                <a:effectLst/>
              </a:rPr>
              <a:t>No login data or other usage data are transferred to ChatGPT </a:t>
            </a:r>
            <a:r>
              <a:rPr lang="de-DE" sz="1800" dirty="0"/>
              <a:t>/</a:t>
            </a:r>
            <a:r>
              <a:rPr lang="de-DE" sz="1800" b="0" i="0" dirty="0">
                <a:effectLst/>
              </a:rPr>
              <a:t> OpenAI. </a:t>
            </a:r>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692C57FF-0F80-E643-E49E-281CF6FBF460}"/>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1126190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04</a:t>
            </a:r>
          </a:p>
        </p:txBody>
      </p:sp>
      <p:sp>
        <p:nvSpPr>
          <p:cNvPr id="4" name="Inhaltsplatzhalter 3">
            <a:extLst>
              <a:ext uri="{FF2B5EF4-FFF2-40B4-BE49-F238E27FC236}">
                <a16:creationId xmlns:a16="http://schemas.microsoft.com/office/drawing/2014/main" id="{B057EEBF-F9C8-9AE8-3761-909BFF715AF7}"/>
              </a:ext>
            </a:extLst>
          </p:cNvPr>
          <p:cNvSpPr>
            <a:spLocks noGrp="1"/>
          </p:cNvSpPr>
          <p:nvPr>
            <p:ph sz="half" idx="1"/>
          </p:nvPr>
        </p:nvSpPr>
        <p:spPr/>
        <p:txBody>
          <a:bodyPr>
            <a:noAutofit/>
          </a:bodyPr>
          <a:lstStyle/>
          <a:p>
            <a:r>
              <a:rPr lang="de-DE" sz="1800" dirty="0"/>
              <a:t>In which three steps was ChatGPT developed?</a:t>
            </a:r>
          </a:p>
          <a:p>
            <a:pPr marL="514350" indent="-514350">
              <a:buFont typeface="+mj-lt"/>
              <a:buAutoNum type="alphaLcParenR"/>
            </a:pPr>
            <a:r>
              <a:rPr lang="de-DE" sz="1800" dirty="0"/>
              <a:t>Collecting text data from the internet, generating random responses, and reducing the model to improve performance</a:t>
            </a:r>
          </a:p>
          <a:p>
            <a:pPr marL="514350" indent="-514350">
              <a:buFont typeface="+mj-lt"/>
              <a:buAutoNum type="alphaLcParenR"/>
            </a:pPr>
            <a:r>
              <a:rPr lang="de-DE" sz="1800" dirty="0"/>
              <a:t>Learning basic language patterns from large text datasets, targeted adjustment through examples, and continuous improvement through user feedback</a:t>
            </a:r>
          </a:p>
          <a:p>
            <a:pPr marL="514350" indent="-514350">
              <a:buFont typeface="+mj-lt"/>
              <a:buAutoNum type="alphaLcParenR"/>
            </a:pPr>
            <a:r>
              <a:rPr lang="de-DE" sz="1800" dirty="0"/>
              <a:t>Developing a basic understanding of text, adding specific add-ons, and optimizing based on users’ click behavior</a:t>
            </a:r>
          </a:p>
          <a:p>
            <a:pPr marL="514350" indent="-514350">
              <a:buFont typeface="+mj-lt"/>
              <a:buAutoNum type="alphaLcParenR"/>
            </a:pPr>
            <a:r>
              <a:rPr lang="de-DE" sz="1800" dirty="0"/>
              <a:t>Detailed analysis of language patterns, designing a system for processing requests, and testing with selected users</a:t>
            </a:r>
          </a:p>
        </p:txBody>
      </p:sp>
      <p:sp>
        <p:nvSpPr>
          <p:cNvPr id="5" name="Inhaltsplatzhalter 4">
            <a:extLst>
              <a:ext uri="{FF2B5EF4-FFF2-40B4-BE49-F238E27FC236}">
                <a16:creationId xmlns:a16="http://schemas.microsoft.com/office/drawing/2014/main" id="{2E52C69E-3E78-B46E-EC5D-CA202BFB8838}"/>
              </a:ext>
            </a:extLst>
          </p:cNvPr>
          <p:cNvSpPr>
            <a:spLocks noGrp="1"/>
          </p:cNvSpPr>
          <p:nvPr>
            <p:ph sz="half" idx="2"/>
          </p:nvPr>
        </p:nvSpPr>
        <p:spPr/>
        <p:txBody>
          <a:bodyPr>
            <a:normAutofit/>
          </a:bodyPr>
          <a:lstStyle/>
          <a:p>
            <a:pPr>
              <a:spcBef>
                <a:spcPts val="0"/>
              </a:spcBef>
            </a:pPr>
            <a:r>
              <a:rPr lang="de-DE" sz="1800" dirty="0"/>
              <a:t>b) Learning basic language patterns from large text datasets, targeted adjustment through examples, and continuous improvement through </a:t>
            </a:r>
            <a:r>
              <a:rPr lang="de-DE" sz="1800" dirty="0" err="1"/>
              <a:t>user</a:t>
            </a:r>
            <a:r>
              <a:rPr lang="de-DE" sz="1800" dirty="0"/>
              <a:t> </a:t>
            </a:r>
            <a:r>
              <a:rPr lang="de-DE" sz="1800" dirty="0" err="1"/>
              <a:t>feedback</a:t>
            </a:r>
            <a:br>
              <a:rPr lang="de-DE" sz="1800" dirty="0"/>
            </a:br>
            <a:r>
              <a:rPr lang="de-DE" sz="1800" dirty="0"/>
              <a:t>Source: </a:t>
            </a:r>
            <a:r>
              <a:rPr lang="de-DE" sz="1800" dirty="0" err="1">
                <a:hlinkClick r:id="rId3">
                  <a:extLst>
                    <a:ext uri="{A12FA001-AC4F-418D-AE19-62706E023703}">
                      <ahyp:hlinkClr xmlns:ahyp="http://schemas.microsoft.com/office/drawing/2018/hyperlinkcolor" val="tx"/>
                    </a:ext>
                  </a:extLst>
                </a:hlinkClick>
              </a:rPr>
              <a:t>Introducing</a:t>
            </a:r>
            <a:r>
              <a:rPr lang="de-DE" sz="1800" dirty="0">
                <a:hlinkClick r:id="rId3">
                  <a:extLst>
                    <a:ext uri="{A12FA001-AC4F-418D-AE19-62706E023703}">
                      <ahyp:hlinkClr xmlns:ahyp="http://schemas.microsoft.com/office/drawing/2018/hyperlinkcolor" val="tx"/>
                    </a:ext>
                  </a:extLst>
                </a:hlinkClick>
              </a:rPr>
              <a:t> ChatGPT (Open AI)</a:t>
            </a:r>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4"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E28AD8CA-00CD-0300-6B02-BB5434A69513}"/>
              </a:ext>
              <a:ext uri="{C183D7F6-B498-43B3-948B-1728B52AA6E4}">
                <adec:decorative xmlns:adec="http://schemas.microsoft.com/office/drawing/2017/decorative" val="1"/>
              </a:ext>
            </a:extLst>
          </p:cNvPr>
          <p:cNvSpPr/>
          <p:nvPr/>
        </p:nvSpPr>
        <p:spPr>
          <a:xfrm>
            <a:off x="838199" y="5113706"/>
            <a:ext cx="9540000" cy="96659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rgbClr val="3B515B"/>
                </a:solidFill>
              </a:rPr>
              <a:t>Click here for the answer</a:t>
            </a:r>
          </a:p>
        </p:txBody>
      </p:sp>
    </p:spTree>
    <p:extLst>
      <p:ext uri="{BB962C8B-B14F-4D97-AF65-F5344CB8AC3E}">
        <p14:creationId xmlns:p14="http://schemas.microsoft.com/office/powerpoint/2010/main" val="286036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05</a:t>
            </a:r>
          </a:p>
        </p:txBody>
      </p:sp>
      <p:sp>
        <p:nvSpPr>
          <p:cNvPr id="4" name="Inhaltsplatzhalter 3">
            <a:extLst>
              <a:ext uri="{FF2B5EF4-FFF2-40B4-BE49-F238E27FC236}">
                <a16:creationId xmlns:a16="http://schemas.microsoft.com/office/drawing/2014/main" id="{FB72EAE6-01D8-30F2-F9E2-63792F9F9AE2}"/>
              </a:ext>
            </a:extLst>
          </p:cNvPr>
          <p:cNvSpPr>
            <a:spLocks noGrp="1"/>
          </p:cNvSpPr>
          <p:nvPr>
            <p:ph sz="half" idx="1"/>
          </p:nvPr>
        </p:nvSpPr>
        <p:spPr/>
        <p:txBody>
          <a:bodyPr>
            <a:normAutofit/>
          </a:bodyPr>
          <a:lstStyle/>
          <a:p>
            <a:r>
              <a:rPr lang="de-DE" dirty="0"/>
              <a:t>Are the results produced by UHHGPT reproducible?</a:t>
            </a:r>
          </a:p>
          <a:p>
            <a:pPr marL="514350" indent="-514350">
              <a:buFont typeface="+mj-lt"/>
              <a:buAutoNum type="alphaLcParenR"/>
            </a:pPr>
            <a:r>
              <a:rPr lang="de-DE" dirty="0"/>
              <a:t>The results are consistent only for simple requests.</a:t>
            </a:r>
          </a:p>
          <a:p>
            <a:pPr marL="514350" indent="-514350">
              <a:buFont typeface="+mj-lt"/>
              <a:buAutoNum type="alphaLcParenR"/>
            </a:pPr>
            <a:r>
              <a:rPr lang="de-DE" dirty="0"/>
              <a:t>Once they have been generated, the results are always the same.</a:t>
            </a:r>
          </a:p>
          <a:p>
            <a:pPr marL="514350" indent="-514350">
              <a:buFont typeface="+mj-lt"/>
              <a:buAutoNum type="alphaLcParenR"/>
            </a:pPr>
            <a:r>
              <a:rPr lang="de-DE" dirty="0"/>
              <a:t>The results are the same only if the input is exactly identical.</a:t>
            </a:r>
          </a:p>
          <a:p>
            <a:pPr marL="514350" indent="-514350">
              <a:buFont typeface="+mj-lt"/>
              <a:buAutoNum type="alphaLcParenR"/>
            </a:pPr>
            <a:r>
              <a:rPr lang="en-US" dirty="0"/>
              <a:t>The answers vary because the model generates responses probabilistically</a:t>
            </a:r>
            <a:r>
              <a:rPr lang="de-DE" dirty="0"/>
              <a:t>.</a:t>
            </a:r>
          </a:p>
        </p:txBody>
      </p:sp>
      <p:sp>
        <p:nvSpPr>
          <p:cNvPr id="5" name="Inhaltsplatzhalter 4">
            <a:extLst>
              <a:ext uri="{FF2B5EF4-FFF2-40B4-BE49-F238E27FC236}">
                <a16:creationId xmlns:a16="http://schemas.microsoft.com/office/drawing/2014/main" id="{A6E00606-9546-4B02-0D49-5348F5E7759A}"/>
              </a:ext>
            </a:extLst>
          </p:cNvPr>
          <p:cNvSpPr>
            <a:spLocks noGrp="1"/>
          </p:cNvSpPr>
          <p:nvPr>
            <p:ph sz="half" idx="2"/>
          </p:nvPr>
        </p:nvSpPr>
        <p:spPr/>
        <p:txBody>
          <a:bodyPr>
            <a:normAutofit/>
          </a:bodyPr>
          <a:lstStyle/>
          <a:p>
            <a:r>
              <a:rPr lang="de-DE" dirty="0"/>
              <a:t>d) </a:t>
            </a:r>
            <a:r>
              <a:rPr lang="en-US" dirty="0"/>
              <a:t>The answers vary because the model generates responses probabilistically</a:t>
            </a:r>
            <a:r>
              <a:rPr lang="de-DE" dirty="0"/>
              <a:t>.</a:t>
            </a:r>
          </a:p>
          <a:p>
            <a:endParaRPr lang="de-DE"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8"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10"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11"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C3D5B20A-E554-30B1-5CB5-240B18794847}"/>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819075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06</a:t>
            </a:r>
          </a:p>
        </p:txBody>
      </p:sp>
      <p:sp>
        <p:nvSpPr>
          <p:cNvPr id="4" name="Inhaltsplatzhalter 3">
            <a:extLst>
              <a:ext uri="{FF2B5EF4-FFF2-40B4-BE49-F238E27FC236}">
                <a16:creationId xmlns:a16="http://schemas.microsoft.com/office/drawing/2014/main" id="{3BEFDE60-D3C1-C05E-C014-67283EC76C9D}"/>
              </a:ext>
            </a:extLst>
          </p:cNvPr>
          <p:cNvSpPr>
            <a:spLocks noGrp="1"/>
          </p:cNvSpPr>
          <p:nvPr>
            <p:ph sz="half" idx="1"/>
          </p:nvPr>
        </p:nvSpPr>
        <p:spPr/>
        <p:txBody>
          <a:bodyPr>
            <a:normAutofit/>
          </a:bodyPr>
          <a:lstStyle/>
          <a:p>
            <a:r>
              <a:rPr lang="de-DE" dirty="0"/>
              <a:t>How much do AI trainers who label and interpret data in the development of AI models such as ChatGPT—and whose work helps ensure that generative AI does not produce toxic content—earn per hour before taxes?</a:t>
            </a:r>
          </a:p>
          <a:p>
            <a:pPr marL="514350" indent="-514350">
              <a:buFont typeface="+mj-lt"/>
              <a:buAutoNum type="alphaLcParenR"/>
            </a:pPr>
            <a:r>
              <a:rPr lang="de-DE" dirty="0"/>
              <a:t>2 U.S. dollars</a:t>
            </a:r>
          </a:p>
          <a:p>
            <a:pPr marL="514350" indent="-514350">
              <a:buFont typeface="+mj-lt"/>
              <a:buAutoNum type="alphaLcParenR"/>
            </a:pPr>
            <a:r>
              <a:rPr lang="de-DE" dirty="0"/>
              <a:t>12 U.S. dollars</a:t>
            </a:r>
          </a:p>
          <a:p>
            <a:pPr marL="514350" indent="-514350">
              <a:buFont typeface="+mj-lt"/>
              <a:buAutoNum type="alphaLcParenR"/>
            </a:pPr>
            <a:r>
              <a:rPr lang="de-DE" dirty="0"/>
              <a:t>22 U.S. dollars</a:t>
            </a:r>
          </a:p>
          <a:p>
            <a:pPr marL="514350" indent="-514350">
              <a:buFont typeface="+mj-lt"/>
              <a:buAutoNum type="alphaLcParenR"/>
            </a:pPr>
            <a:r>
              <a:rPr lang="de-DE" dirty="0"/>
              <a:t>32 U.S. dollars</a:t>
            </a:r>
          </a:p>
        </p:txBody>
      </p:sp>
      <p:sp>
        <p:nvSpPr>
          <p:cNvPr id="5" name="Inhaltsplatzhalter 4">
            <a:extLst>
              <a:ext uri="{FF2B5EF4-FFF2-40B4-BE49-F238E27FC236}">
                <a16:creationId xmlns:a16="http://schemas.microsoft.com/office/drawing/2014/main" id="{AC4137C8-5027-04BF-3334-1A32D4EBDFC3}"/>
              </a:ext>
            </a:extLst>
          </p:cNvPr>
          <p:cNvSpPr>
            <a:spLocks noGrp="1"/>
          </p:cNvSpPr>
          <p:nvPr>
            <p:ph sz="half" idx="2"/>
          </p:nvPr>
        </p:nvSpPr>
        <p:spPr>
          <a:xfrm>
            <a:off x="838199" y="5113706"/>
            <a:ext cx="9659815" cy="1063256"/>
          </a:xfrm>
        </p:spPr>
        <p:txBody>
          <a:bodyPr>
            <a:normAutofit/>
          </a:bodyPr>
          <a:lstStyle/>
          <a:p>
            <a:r>
              <a:rPr lang="de-DE" sz="1800" dirty="0"/>
              <a:t>a) 2 U.S. </a:t>
            </a:r>
            <a:r>
              <a:rPr lang="de-DE" sz="1800" dirty="0" err="1"/>
              <a:t>dollars</a:t>
            </a:r>
            <a:r>
              <a:rPr lang="de-DE" sz="1800" dirty="0"/>
              <a:t> </a:t>
            </a:r>
            <a:br>
              <a:rPr lang="de-DE" sz="1800" dirty="0"/>
            </a:br>
            <a:r>
              <a:rPr lang="de-DE" sz="1800" dirty="0">
                <a:hlinkClick r:id="rId3">
                  <a:extLst>
                    <a:ext uri="{A12FA001-AC4F-418D-AE19-62706E023703}">
                      <ahyp:hlinkClr xmlns:ahyp="http://schemas.microsoft.com/office/drawing/2018/hyperlinkcolor" val="tx"/>
                    </a:ext>
                  </a:extLst>
                </a:hlinkClick>
              </a:rPr>
              <a:t>Precarious clickwork behind the scenes of ChatGPT (Netzpolitik.org)</a:t>
            </a:r>
            <a:r>
              <a:rPr lang="de-DE" sz="1800" dirty="0"/>
              <a:t>, </a:t>
            </a:r>
            <a:r>
              <a:rPr lang="de-DE" sz="1800" dirty="0">
                <a:hlinkClick r:id="rId4">
                  <a:extLst>
                    <a:ext uri="{A12FA001-AC4F-418D-AE19-62706E023703}">
                      <ahyp:hlinkClr xmlns:ahyp="http://schemas.microsoft.com/office/drawing/2018/hyperlinkcolor" val="tx"/>
                    </a:ext>
                  </a:extLst>
                </a:hlinkClick>
              </a:rPr>
              <a:t>The hard work of human AI trainers (Deutschlandfunk)</a:t>
            </a:r>
            <a:r>
              <a:rPr lang="de-DE" sz="1800" dirty="0"/>
              <a:t>, </a:t>
            </a:r>
            <a:r>
              <a:rPr lang="de-DE" sz="1800" dirty="0">
                <a:hlinkClick r:id="rId5">
                  <a:extLst>
                    <a:ext uri="{A12FA001-AC4F-418D-AE19-62706E023703}">
                      <ahyp:hlinkClr xmlns:ahyp="http://schemas.microsoft.com/office/drawing/2018/hyperlinkcolor" val="tx"/>
                    </a:ext>
                  </a:extLst>
                </a:hlinkClick>
              </a:rPr>
              <a:t>How clickworkers in Kenya are being exploited (Tagesschau)</a:t>
            </a:r>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7"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10"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CB8BE5E7-9EF6-DCA4-C12C-632DF2774269}"/>
              </a:ext>
              <a:ext uri="{C183D7F6-B498-43B3-948B-1728B52AA6E4}">
                <adec:decorative xmlns:adec="http://schemas.microsoft.com/office/drawing/2017/decorative" val="1"/>
              </a:ext>
            </a:extLst>
          </p:cNvPr>
          <p:cNvSpPr/>
          <p:nvPr/>
        </p:nvSpPr>
        <p:spPr>
          <a:xfrm>
            <a:off x="838199" y="5120937"/>
            <a:ext cx="9659815"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685933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07</a:t>
            </a:r>
          </a:p>
        </p:txBody>
      </p:sp>
      <p:sp>
        <p:nvSpPr>
          <p:cNvPr id="4" name="Inhaltsplatzhalter 3">
            <a:extLst>
              <a:ext uri="{FF2B5EF4-FFF2-40B4-BE49-F238E27FC236}">
                <a16:creationId xmlns:a16="http://schemas.microsoft.com/office/drawing/2014/main" id="{C2B5D370-A220-3359-3050-07CFB3C2344E}"/>
              </a:ext>
            </a:extLst>
          </p:cNvPr>
          <p:cNvSpPr>
            <a:spLocks noGrp="1"/>
          </p:cNvSpPr>
          <p:nvPr>
            <p:ph sz="half" idx="1"/>
          </p:nvPr>
        </p:nvSpPr>
        <p:spPr/>
        <p:txBody>
          <a:bodyPr/>
          <a:lstStyle/>
          <a:p>
            <a:r>
              <a:rPr lang="de-DE" dirty="0"/>
              <a:t>Can other people at UHH see what I enter into UHHGPT?</a:t>
            </a:r>
          </a:p>
          <a:p>
            <a:pPr marL="514350" indent="-514350">
              <a:buFont typeface="+mj-lt"/>
              <a:buAutoNum type="alphaLcParenR"/>
            </a:pPr>
            <a:r>
              <a:rPr lang="de-DE" dirty="0"/>
              <a:t>Yes, the system is intentionally transparent in order to prevent misuse.</a:t>
            </a:r>
          </a:p>
          <a:p>
            <a:pPr marL="514350" indent="-514350">
              <a:buFont typeface="+mj-lt"/>
              <a:buAutoNum type="alphaLcParenR"/>
            </a:pPr>
            <a:r>
              <a:rPr lang="de-DE" dirty="0"/>
              <a:t>Yes, but only the examination office if there is suspicion of cheating.</a:t>
            </a:r>
          </a:p>
          <a:p>
            <a:pPr marL="514350" indent="-514350">
              <a:buFont typeface="+mj-lt"/>
              <a:buAutoNum type="alphaLcParenR"/>
            </a:pPr>
            <a:r>
              <a:rPr lang="de-DE" dirty="0"/>
              <a:t>Yes, but only the </a:t>
            </a:r>
            <a:r>
              <a:rPr lang="de-DE" dirty="0" err="1"/>
              <a:t>employees</a:t>
            </a:r>
            <a:r>
              <a:rPr lang="de-DE" dirty="0"/>
              <a:t> of the computing center.</a:t>
            </a:r>
          </a:p>
          <a:p>
            <a:pPr marL="514350" indent="-514350">
              <a:buFont typeface="+mj-lt"/>
              <a:buAutoNum type="alphaLcParenR"/>
            </a:pPr>
            <a:r>
              <a:rPr lang="de-DE" dirty="0"/>
              <a:t>No, no </a:t>
            </a:r>
            <a:r>
              <a:rPr lang="de-DE" dirty="0" err="1"/>
              <a:t>data</a:t>
            </a:r>
            <a:r>
              <a:rPr lang="de-DE" dirty="0"/>
              <a:t> </a:t>
            </a:r>
            <a:r>
              <a:rPr lang="de-DE" dirty="0" err="1"/>
              <a:t>is</a:t>
            </a:r>
            <a:r>
              <a:rPr lang="de-DE" dirty="0"/>
              <a:t> stored, monitored, or analyzed.</a:t>
            </a:r>
          </a:p>
        </p:txBody>
      </p:sp>
      <p:sp>
        <p:nvSpPr>
          <p:cNvPr id="5" name="Inhaltsplatzhalter 4">
            <a:extLst>
              <a:ext uri="{FF2B5EF4-FFF2-40B4-BE49-F238E27FC236}">
                <a16:creationId xmlns:a16="http://schemas.microsoft.com/office/drawing/2014/main" id="{9237BC21-42D7-B06B-7E75-F8416582EFF7}"/>
              </a:ext>
            </a:extLst>
          </p:cNvPr>
          <p:cNvSpPr>
            <a:spLocks noGrp="1"/>
          </p:cNvSpPr>
          <p:nvPr>
            <p:ph sz="half" idx="2"/>
          </p:nvPr>
        </p:nvSpPr>
        <p:spPr/>
        <p:txBody>
          <a:bodyPr>
            <a:normAutofit/>
          </a:bodyPr>
          <a:lstStyle/>
          <a:p>
            <a:r>
              <a:rPr lang="de-DE" dirty="0"/>
              <a:t>d) No, no </a:t>
            </a:r>
            <a:r>
              <a:rPr lang="de-DE" dirty="0" err="1"/>
              <a:t>data</a:t>
            </a:r>
            <a:r>
              <a:rPr lang="de-DE" dirty="0"/>
              <a:t> </a:t>
            </a:r>
            <a:r>
              <a:rPr lang="de-DE" dirty="0" err="1"/>
              <a:t>is</a:t>
            </a:r>
            <a:r>
              <a:rPr lang="de-DE" dirty="0"/>
              <a:t> stored, monitored, or analyzed.</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7"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8"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9"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0"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75215F6D-F036-D031-604F-8E1CE469C607}"/>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1923574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08</a:t>
            </a:r>
          </a:p>
        </p:txBody>
      </p:sp>
      <p:sp>
        <p:nvSpPr>
          <p:cNvPr id="5" name="Inhaltsplatzhalter 4">
            <a:extLst>
              <a:ext uri="{FF2B5EF4-FFF2-40B4-BE49-F238E27FC236}">
                <a16:creationId xmlns:a16="http://schemas.microsoft.com/office/drawing/2014/main" id="{37E262F4-68A7-743E-328E-8426685DA6D6}"/>
              </a:ext>
            </a:extLst>
          </p:cNvPr>
          <p:cNvSpPr>
            <a:spLocks noGrp="1"/>
          </p:cNvSpPr>
          <p:nvPr>
            <p:ph sz="half" idx="1"/>
          </p:nvPr>
        </p:nvSpPr>
        <p:spPr/>
        <p:txBody>
          <a:bodyPr>
            <a:normAutofit/>
          </a:bodyPr>
          <a:lstStyle/>
          <a:p>
            <a:r>
              <a:rPr lang="de-DE" dirty="0"/>
              <a:t>What is a prompt in the context of an AI chatbot such as UHHGPT?</a:t>
            </a:r>
          </a:p>
          <a:p>
            <a:pPr marL="514350" indent="-514350">
              <a:buFont typeface="+mj-lt"/>
              <a:buAutoNum type="alphaLcParenR"/>
            </a:pPr>
            <a:r>
              <a:rPr lang="de-DE" dirty="0"/>
              <a:t>A code segment that leads to better answers.</a:t>
            </a:r>
          </a:p>
          <a:p>
            <a:pPr marL="514350" indent="-514350">
              <a:buFont typeface="+mj-lt"/>
              <a:buAutoNum type="alphaLcParenR"/>
            </a:pPr>
            <a:r>
              <a:rPr lang="de-DE" dirty="0"/>
              <a:t>A text request that prompts the chatbot to respond.</a:t>
            </a:r>
          </a:p>
          <a:p>
            <a:pPr marL="514350" indent="-514350">
              <a:buFont typeface="+mj-lt"/>
              <a:buAutoNum type="alphaLcParenR"/>
            </a:pPr>
            <a:r>
              <a:rPr lang="de-DE" dirty="0"/>
              <a:t>A button that can be used to copy the conversation history.</a:t>
            </a:r>
          </a:p>
          <a:p>
            <a:pPr marL="514350" indent="-514350">
              <a:buFont typeface="+mj-lt"/>
              <a:buAutoNum type="alphaLcParenR"/>
            </a:pPr>
            <a:r>
              <a:rPr lang="de-DE" dirty="0"/>
              <a:t>A command that can be used to speed up processing.</a:t>
            </a:r>
          </a:p>
        </p:txBody>
      </p:sp>
      <p:sp>
        <p:nvSpPr>
          <p:cNvPr id="6" name="Inhaltsplatzhalter 5">
            <a:extLst>
              <a:ext uri="{FF2B5EF4-FFF2-40B4-BE49-F238E27FC236}">
                <a16:creationId xmlns:a16="http://schemas.microsoft.com/office/drawing/2014/main" id="{2BE1B06D-F2BA-DB38-909A-7C38BBB3E84C}"/>
              </a:ext>
            </a:extLst>
          </p:cNvPr>
          <p:cNvSpPr>
            <a:spLocks noGrp="1"/>
          </p:cNvSpPr>
          <p:nvPr>
            <p:ph sz="half" idx="2"/>
          </p:nvPr>
        </p:nvSpPr>
        <p:spPr/>
        <p:txBody>
          <a:bodyPr/>
          <a:lstStyle/>
          <a:p>
            <a:r>
              <a:rPr lang="de-DE" dirty="0"/>
              <a:t>b) A text request that prompts the chatbot to respond.</a:t>
            </a:r>
          </a:p>
          <a:p>
            <a:endParaRPr lang="de-DE" dirty="0"/>
          </a:p>
          <a:p>
            <a:endParaRPr lang="de-DE" dirty="0"/>
          </a:p>
          <a:p>
            <a:endParaRPr lang="de-DE" dirty="0"/>
          </a:p>
          <a:p>
            <a:endParaRPr lang="de-DE"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7"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10"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7" name="Rechteck 6">
            <a:extLst>
              <a:ext uri="{FF2B5EF4-FFF2-40B4-BE49-F238E27FC236}">
                <a16:creationId xmlns:a16="http://schemas.microsoft.com/office/drawing/2014/main" id="{18B8100E-82DD-3223-5BA1-010A4781B666}"/>
              </a:ext>
              <a:ext uri="{C183D7F6-B498-43B3-948B-1728B52AA6E4}">
                <adec:decorative xmlns:adec="http://schemas.microsoft.com/office/drawing/2017/decorative" val="1"/>
              </a:ext>
            </a:extLst>
          </p:cNvPr>
          <p:cNvSpPr/>
          <p:nvPr/>
        </p:nvSpPr>
        <p:spPr>
          <a:xfrm>
            <a:off x="838199" y="5120937"/>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1064350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09</a:t>
            </a:r>
          </a:p>
        </p:txBody>
      </p:sp>
      <p:sp>
        <p:nvSpPr>
          <p:cNvPr id="4" name="Inhaltsplatzhalter 3">
            <a:extLst>
              <a:ext uri="{FF2B5EF4-FFF2-40B4-BE49-F238E27FC236}">
                <a16:creationId xmlns:a16="http://schemas.microsoft.com/office/drawing/2014/main" id="{89F939B2-261F-F3F7-25D8-13E965BFE165}"/>
              </a:ext>
            </a:extLst>
          </p:cNvPr>
          <p:cNvSpPr>
            <a:spLocks noGrp="1"/>
          </p:cNvSpPr>
          <p:nvPr>
            <p:ph sz="half" idx="1"/>
          </p:nvPr>
        </p:nvSpPr>
        <p:spPr>
          <a:xfrm>
            <a:off x="838200" y="1977011"/>
            <a:ext cx="9823938" cy="2790060"/>
          </a:xfrm>
        </p:spPr>
        <p:txBody>
          <a:bodyPr>
            <a:normAutofit fontScale="92500"/>
          </a:bodyPr>
          <a:lstStyle/>
          <a:p>
            <a:r>
              <a:rPr lang="de-DE" dirty="0"/>
              <a:t>What options do I have for checking the quality of UHHGPT’s answers if I do not know the subject matter myself?</a:t>
            </a:r>
          </a:p>
          <a:p>
            <a:pPr marL="514350" indent="-514350">
              <a:buFont typeface="+mj-lt"/>
              <a:buAutoNum type="alphaLcParenR"/>
            </a:pPr>
            <a:r>
              <a:rPr lang="de-DE" dirty="0"/>
              <a:t>Ask the AI chatbot for the same answer several times and compare how consistent the results are.</a:t>
            </a:r>
          </a:p>
          <a:p>
            <a:pPr marL="514350" indent="-514350">
              <a:buFont typeface="+mj-lt"/>
              <a:buAutoNum type="alphaLcParenR"/>
            </a:pPr>
            <a:r>
              <a:rPr lang="de-DE" dirty="0"/>
              <a:t>Compare the answers with multiple independent sources.</a:t>
            </a:r>
          </a:p>
          <a:p>
            <a:pPr marL="514350" indent="-514350">
              <a:buFont typeface="+mj-lt"/>
              <a:buAutoNum type="alphaLcParenR"/>
            </a:pPr>
            <a:r>
              <a:rPr lang="de-DE" dirty="0"/>
              <a:t>Ask the UHHGPT chatbot which sources it used and then check those sources.</a:t>
            </a:r>
          </a:p>
          <a:p>
            <a:pPr marL="514350" indent="-514350">
              <a:buFont typeface="+mj-lt"/>
              <a:buAutoNum type="alphaLcParenR"/>
            </a:pPr>
            <a:r>
              <a:rPr lang="de-DE" dirty="0"/>
              <a:t>UHHGPT issues warnings when an answer might be wrong, so no verification is necessary.</a:t>
            </a:r>
          </a:p>
        </p:txBody>
      </p:sp>
      <p:sp>
        <p:nvSpPr>
          <p:cNvPr id="5" name="Inhaltsplatzhalter 4">
            <a:extLst>
              <a:ext uri="{FF2B5EF4-FFF2-40B4-BE49-F238E27FC236}">
                <a16:creationId xmlns:a16="http://schemas.microsoft.com/office/drawing/2014/main" id="{06B90348-0636-919F-BFF9-C5C1567021B1}"/>
              </a:ext>
            </a:extLst>
          </p:cNvPr>
          <p:cNvSpPr>
            <a:spLocks noGrp="1"/>
          </p:cNvSpPr>
          <p:nvPr>
            <p:ph sz="half" idx="2"/>
          </p:nvPr>
        </p:nvSpPr>
        <p:spPr/>
        <p:txBody>
          <a:bodyPr>
            <a:normAutofit/>
          </a:bodyPr>
          <a:lstStyle/>
          <a:p>
            <a:r>
              <a:rPr lang="de-DE" sz="1800" dirty="0"/>
              <a:t>b) Compare the answers with multiple independent </a:t>
            </a:r>
            <a:r>
              <a:rPr lang="de-DE" sz="1800" dirty="0" err="1"/>
              <a:t>sources</a:t>
            </a:r>
            <a:r>
              <a:rPr lang="de-DE" sz="1800" dirty="0"/>
              <a:t>.</a:t>
            </a:r>
            <a:br>
              <a:rPr lang="de-DE" sz="1800" dirty="0"/>
            </a:br>
            <a:r>
              <a:rPr lang="de-DE" sz="1800" dirty="0"/>
              <a:t>(Examples of sources for comparison: textbooks, established scholarly books, peer-reviewed journals, handouts provided by the instructor, official university websites)</a:t>
            </a:r>
          </a:p>
          <a:p>
            <a:endParaRPr lang="de-DE" sz="1800" dirty="0"/>
          </a:p>
          <a:p>
            <a:endParaRPr lang="de-DE" sz="1800" dirty="0"/>
          </a:p>
          <a:p>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4569AE6E-8C1E-D8B1-D584-10040B52D2B5}"/>
              </a:ext>
              <a:ext uri="{C183D7F6-B498-43B3-948B-1728B52AA6E4}">
                <adec:decorative xmlns:adec="http://schemas.microsoft.com/office/drawing/2017/decorative" val="1"/>
              </a:ext>
            </a:extLst>
          </p:cNvPr>
          <p:cNvSpPr/>
          <p:nvPr/>
        </p:nvSpPr>
        <p:spPr>
          <a:xfrm>
            <a:off x="838199" y="5120937"/>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3B515B"/>
                </a:solidFill>
              </a:rPr>
              <a:t>Click here for the answer</a:t>
            </a:r>
          </a:p>
        </p:txBody>
      </p:sp>
    </p:spTree>
    <p:extLst>
      <p:ext uri="{BB962C8B-B14F-4D97-AF65-F5344CB8AC3E}">
        <p14:creationId xmlns:p14="http://schemas.microsoft.com/office/powerpoint/2010/main" val="2904914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10</a:t>
            </a:r>
          </a:p>
        </p:txBody>
      </p:sp>
      <p:sp>
        <p:nvSpPr>
          <p:cNvPr id="4" name="Inhaltsplatzhalter 3">
            <a:extLst>
              <a:ext uri="{FF2B5EF4-FFF2-40B4-BE49-F238E27FC236}">
                <a16:creationId xmlns:a16="http://schemas.microsoft.com/office/drawing/2014/main" id="{2A2103EE-E71A-368C-1775-89593FFF0CE3}"/>
              </a:ext>
            </a:extLst>
          </p:cNvPr>
          <p:cNvSpPr>
            <a:spLocks noGrp="1"/>
          </p:cNvSpPr>
          <p:nvPr>
            <p:ph sz="half" idx="1"/>
          </p:nvPr>
        </p:nvSpPr>
        <p:spPr/>
        <p:txBody>
          <a:bodyPr>
            <a:normAutofit/>
          </a:bodyPr>
          <a:lstStyle/>
          <a:p>
            <a:r>
              <a:rPr lang="en-US" dirty="0"/>
              <a:t>Why do AI chatbots such as UHHGPT 'hallucinate’, </a:t>
            </a:r>
            <a:r>
              <a:rPr lang="de-DE" dirty="0" err="1"/>
              <a:t>that</a:t>
            </a:r>
            <a:r>
              <a:rPr lang="de-DE" dirty="0"/>
              <a:t> </a:t>
            </a:r>
            <a:r>
              <a:rPr lang="de-DE" dirty="0" err="1"/>
              <a:t>is</a:t>
            </a:r>
            <a:r>
              <a:rPr lang="de-DE" dirty="0"/>
              <a:t>, produce (convincing) false answers?</a:t>
            </a:r>
          </a:p>
          <a:p>
            <a:pPr marL="514350" indent="-514350">
              <a:buFont typeface="+mj-lt"/>
              <a:buAutoNum type="alphaLcParenR"/>
            </a:pPr>
            <a:r>
              <a:rPr lang="de-DE" dirty="0"/>
              <a:t>Due </a:t>
            </a:r>
            <a:r>
              <a:rPr lang="de-DE" dirty="0" err="1"/>
              <a:t>to</a:t>
            </a:r>
            <a:r>
              <a:rPr lang="de-DE" dirty="0"/>
              <a:t> manipulation of the AI chatbot by hacking attacks</a:t>
            </a:r>
          </a:p>
          <a:p>
            <a:pPr marL="514350" indent="-514350">
              <a:buFont typeface="+mj-lt"/>
              <a:buAutoNum type="alphaLcParenR"/>
            </a:pPr>
            <a:r>
              <a:rPr lang="de-DE" dirty="0"/>
              <a:t>Due </a:t>
            </a:r>
            <a:r>
              <a:rPr lang="de-DE" dirty="0" err="1"/>
              <a:t>to</a:t>
            </a:r>
            <a:r>
              <a:rPr lang="de-DE" dirty="0"/>
              <a:t> random technical hardware failures and overheating in the system</a:t>
            </a:r>
          </a:p>
          <a:p>
            <a:pPr marL="514350" indent="-514350">
              <a:buFont typeface="+mj-lt"/>
              <a:buAutoNum type="alphaLcParenR"/>
            </a:pPr>
            <a:r>
              <a:rPr lang="de-DE" dirty="0"/>
              <a:t>Due </a:t>
            </a:r>
            <a:r>
              <a:rPr lang="de-DE" dirty="0" err="1"/>
              <a:t>to</a:t>
            </a:r>
            <a:r>
              <a:rPr lang="de-DE" dirty="0"/>
              <a:t> statistical prediction of text sequences without an understanding of reality</a:t>
            </a:r>
          </a:p>
          <a:p>
            <a:pPr marL="514350" indent="-514350">
              <a:buFont typeface="+mj-lt"/>
              <a:buAutoNum type="alphaLcParenR"/>
            </a:pPr>
            <a:r>
              <a:rPr lang="de-DE" dirty="0"/>
              <a:t>Due </a:t>
            </a:r>
            <a:r>
              <a:rPr lang="de-DE" dirty="0" err="1"/>
              <a:t>to</a:t>
            </a:r>
            <a:r>
              <a:rPr lang="de-DE" dirty="0"/>
              <a:t> the absence of an algorithm for error prevention in text generation</a:t>
            </a:r>
          </a:p>
        </p:txBody>
      </p:sp>
      <p:sp>
        <p:nvSpPr>
          <p:cNvPr id="5" name="Inhaltsplatzhalter 4">
            <a:extLst>
              <a:ext uri="{FF2B5EF4-FFF2-40B4-BE49-F238E27FC236}">
                <a16:creationId xmlns:a16="http://schemas.microsoft.com/office/drawing/2014/main" id="{35F99F21-F382-2E50-600D-245715AE2B8F}"/>
              </a:ext>
            </a:extLst>
          </p:cNvPr>
          <p:cNvSpPr>
            <a:spLocks noGrp="1"/>
          </p:cNvSpPr>
          <p:nvPr>
            <p:ph sz="half" idx="2"/>
          </p:nvPr>
        </p:nvSpPr>
        <p:spPr/>
        <p:txBody>
          <a:bodyPr>
            <a:normAutofit/>
          </a:bodyPr>
          <a:lstStyle/>
          <a:p>
            <a:r>
              <a:rPr lang="de-DE" dirty="0"/>
              <a:t>c) Due </a:t>
            </a:r>
            <a:r>
              <a:rPr lang="de-DE" dirty="0" err="1"/>
              <a:t>to</a:t>
            </a:r>
            <a:r>
              <a:rPr lang="de-DE" dirty="0"/>
              <a:t> statistical prediction of text sequences without an understanding of reality.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9"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10"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11"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12"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3"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BD7957EB-3927-5C54-7581-195278F8DB6C}"/>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266109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11</a:t>
            </a:r>
          </a:p>
        </p:txBody>
      </p:sp>
      <p:sp>
        <p:nvSpPr>
          <p:cNvPr id="4" name="Inhaltsplatzhalter 3">
            <a:extLst>
              <a:ext uri="{FF2B5EF4-FFF2-40B4-BE49-F238E27FC236}">
                <a16:creationId xmlns:a16="http://schemas.microsoft.com/office/drawing/2014/main" id="{190333F3-F620-3B7F-C40B-BA84C2B035F9}"/>
              </a:ext>
            </a:extLst>
          </p:cNvPr>
          <p:cNvSpPr>
            <a:spLocks noGrp="1"/>
          </p:cNvSpPr>
          <p:nvPr>
            <p:ph sz="half" idx="1"/>
          </p:nvPr>
        </p:nvSpPr>
        <p:spPr/>
        <p:txBody>
          <a:bodyPr>
            <a:normAutofit lnSpcReduction="10000"/>
          </a:bodyPr>
          <a:lstStyle/>
          <a:p>
            <a:r>
              <a:rPr lang="de-DE" dirty="0"/>
              <a:t>Why is it important, when using AI chatbots such as UHHGPT, to pay attention to which data were used to train the model?</a:t>
            </a:r>
          </a:p>
          <a:p>
            <a:pPr marL="514350" indent="-514350">
              <a:buFont typeface="+mj-lt"/>
              <a:buAutoNum type="alphaLcParenR"/>
            </a:pPr>
            <a:r>
              <a:rPr lang="de-DE" dirty="0"/>
              <a:t>Because the model cannot give correct answers about content that was not included in the training data.</a:t>
            </a:r>
          </a:p>
          <a:p>
            <a:pPr marL="514350" indent="-514350">
              <a:buFont typeface="+mj-lt"/>
              <a:buAutoNum type="alphaLcParenR"/>
            </a:pPr>
            <a:r>
              <a:rPr lang="de-DE" dirty="0"/>
              <a:t>To know whether the AI chatbot supports your native language.</a:t>
            </a:r>
          </a:p>
          <a:p>
            <a:pPr marL="514350" indent="-514350">
              <a:buFont typeface="+mj-lt"/>
              <a:buAutoNum type="alphaLcParenR"/>
            </a:pPr>
            <a:r>
              <a:rPr lang="de-DE" dirty="0"/>
              <a:t>To estimate correctly how quickly the AI chatbot can produce detailed answers.</a:t>
            </a:r>
          </a:p>
          <a:p>
            <a:pPr marL="514350" indent="-514350">
              <a:buFont typeface="+mj-lt"/>
              <a:buAutoNum type="alphaLcParenR"/>
            </a:pPr>
            <a:r>
              <a:rPr lang="de-DE" dirty="0"/>
              <a:t>It does not matter which data were used to train the AI chatbot.</a:t>
            </a:r>
          </a:p>
        </p:txBody>
      </p:sp>
      <p:sp>
        <p:nvSpPr>
          <p:cNvPr id="5" name="Inhaltsplatzhalter 4">
            <a:extLst>
              <a:ext uri="{FF2B5EF4-FFF2-40B4-BE49-F238E27FC236}">
                <a16:creationId xmlns:a16="http://schemas.microsoft.com/office/drawing/2014/main" id="{F4C21AD2-A73B-F330-1E44-88DEFEF37786}"/>
              </a:ext>
            </a:extLst>
          </p:cNvPr>
          <p:cNvSpPr>
            <a:spLocks noGrp="1"/>
          </p:cNvSpPr>
          <p:nvPr>
            <p:ph sz="half" idx="2"/>
          </p:nvPr>
        </p:nvSpPr>
        <p:spPr/>
        <p:txBody>
          <a:bodyPr>
            <a:normAutofit/>
          </a:bodyPr>
          <a:lstStyle/>
          <a:p>
            <a:r>
              <a:rPr lang="de-DE" dirty="0"/>
              <a:t>a) Because the model cannot give correct answers about content that was not included in the training data.</a:t>
            </a:r>
          </a:p>
          <a:p>
            <a:endParaRPr lang="de-DE" dirty="0"/>
          </a:p>
          <a:p>
            <a:endParaRPr lang="de-DE"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3BB7331C-BCF0-5C6F-F01B-08F8A2082AED}"/>
              </a:ext>
              <a:ext uri="{C183D7F6-B498-43B3-948B-1728B52AA6E4}">
                <adec:decorative xmlns:adec="http://schemas.microsoft.com/office/drawing/2017/decorative" val="1"/>
              </a:ext>
            </a:extLst>
          </p:cNvPr>
          <p:cNvSpPr/>
          <p:nvPr/>
        </p:nvSpPr>
        <p:spPr>
          <a:xfrm>
            <a:off x="767861"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3B515B"/>
                </a:solidFill>
              </a:rPr>
              <a:t>Click here for the answer</a:t>
            </a:r>
          </a:p>
        </p:txBody>
      </p:sp>
    </p:spTree>
    <p:extLst>
      <p:ext uri="{BB962C8B-B14F-4D97-AF65-F5344CB8AC3E}">
        <p14:creationId xmlns:p14="http://schemas.microsoft.com/office/powerpoint/2010/main" val="41540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348DB-C714-FFB1-9BB9-2664A432C622}"/>
              </a:ext>
            </a:extLst>
          </p:cNvPr>
          <p:cNvSpPr>
            <a:spLocks noGrp="1"/>
          </p:cNvSpPr>
          <p:nvPr>
            <p:ph type="title"/>
          </p:nvPr>
        </p:nvSpPr>
        <p:spPr/>
        <p:txBody>
          <a:bodyPr/>
          <a:lstStyle/>
          <a:p>
            <a:r>
              <a:rPr lang="de-DE" dirty="0"/>
              <a:t>Notes on the game</a:t>
            </a:r>
          </a:p>
        </p:txBody>
      </p:sp>
      <p:sp>
        <p:nvSpPr>
          <p:cNvPr id="3" name="Inhaltsplatzhalter 2">
            <a:extLst>
              <a:ext uri="{FF2B5EF4-FFF2-40B4-BE49-F238E27FC236}">
                <a16:creationId xmlns:a16="http://schemas.microsoft.com/office/drawing/2014/main" id="{65129B8D-8FC1-43C6-E332-D0F9E8ED8768}"/>
              </a:ext>
            </a:extLst>
          </p:cNvPr>
          <p:cNvSpPr>
            <a:spLocks noGrp="1"/>
          </p:cNvSpPr>
          <p:nvPr>
            <p:ph idx="1"/>
          </p:nvPr>
        </p:nvSpPr>
        <p:spPr>
          <a:xfrm>
            <a:off x="838197" y="2007648"/>
            <a:ext cx="10502465" cy="4351338"/>
          </a:xfrm>
        </p:spPr>
        <p:txBody>
          <a:bodyPr>
            <a:noAutofit/>
          </a:bodyPr>
          <a:lstStyle/>
          <a:p>
            <a:pPr>
              <a:spcBef>
                <a:spcPts val="600"/>
              </a:spcBef>
            </a:pPr>
            <a:r>
              <a:rPr lang="de-DE" sz="1200" dirty="0"/>
              <a:t>The original idea for the game comes </a:t>
            </a:r>
            <a:r>
              <a:rPr lang="de-DE" sz="1200" dirty="0" err="1"/>
              <a:t>from</a:t>
            </a:r>
            <a:r>
              <a:rPr lang="de-DE" sz="1200" dirty="0"/>
              <a:t> “Diversity – Gemeinsam Vielfalt gestalten” which was developed by DB Schenker (Sweden), Deutsche Bahn AG, and Charta der Vielfalt e. V. to raise awareness among employees in companies.</a:t>
            </a:r>
          </a:p>
          <a:p>
            <a:pPr>
              <a:spcBef>
                <a:spcPts val="600"/>
              </a:spcBef>
            </a:pPr>
            <a:r>
              <a:rPr lang="de-DE" sz="1200" dirty="0"/>
              <a:t>Building on that, Susanne Wesner developed the board game “Mensch tausch dich aus” as part of the BMBF-funded Universitätskolleg at the University of Hamburg. It follows a similar gameplay structure, but focuses specifically on diversity at universities in general and at the University of Hamburg in particular.</a:t>
            </a:r>
          </a:p>
          <a:p>
            <a:pPr>
              <a:spcBef>
                <a:spcPts val="600"/>
              </a:spcBef>
            </a:pPr>
            <a:r>
              <a:rPr lang="de-DE" sz="1200" dirty="0"/>
              <a:t>To make the game principle transferable to other subject areas as well and to make updating it easier, the game was adapted into PowerPoint at the Hamburg Center for University Teaching and Learning (HUL) at the University of Hamburg (UHH). </a:t>
            </a:r>
            <a:r>
              <a:rPr lang="en-US" sz="1200" dirty="0"/>
              <a:t>This also expands the range of possible teaching uses</a:t>
            </a:r>
            <a:r>
              <a:rPr lang="de-DE" sz="1200" dirty="0"/>
              <a:t> (for example, </a:t>
            </a:r>
            <a:r>
              <a:rPr lang="de-DE" sz="1200" dirty="0" err="1"/>
              <a:t>students</a:t>
            </a:r>
            <a:r>
              <a:rPr lang="de-DE" sz="1200" dirty="0"/>
              <a:t> can also create their own questions).</a:t>
            </a:r>
          </a:p>
          <a:p>
            <a:pPr>
              <a:spcBef>
                <a:spcPts val="600"/>
              </a:spcBef>
            </a:pPr>
            <a:r>
              <a:rPr lang="de-DE" sz="1200" dirty="0">
                <a:solidFill>
                  <a:srgbClr val="0271BB"/>
                </a:solidFill>
              </a:rPr>
              <a:t>You are welcome to copy this PowerPoint file and </a:t>
            </a:r>
            <a:r>
              <a:rPr lang="de-DE" sz="1200" b="1" dirty="0">
                <a:solidFill>
                  <a:srgbClr val="0271BB"/>
                </a:solidFill>
              </a:rPr>
              <a:t>adapt it to your own needs and </a:t>
            </a:r>
            <a:r>
              <a:rPr lang="de-DE" sz="1200" b="1" dirty="0" err="1">
                <a:solidFill>
                  <a:srgbClr val="0271BB"/>
                </a:solidFill>
              </a:rPr>
              <a:t>topics</a:t>
            </a:r>
            <a:r>
              <a:rPr lang="de-DE" sz="1200" b="1" dirty="0">
                <a:solidFill>
                  <a:srgbClr val="0271BB"/>
                </a:solidFill>
              </a:rPr>
              <a:t> (License: CC BY-SA 4.0)</a:t>
            </a:r>
            <a:r>
              <a:rPr lang="de-DE" sz="1200" dirty="0">
                <a:solidFill>
                  <a:srgbClr val="0271BB"/>
                </a:solidFill>
              </a:rPr>
              <a:t>. When creating the template, we followed UHH’s corporate design guidelines as closely as possible. If the relevant fonts are not installed on your device, you can easily switch all slides to fonts available on your device in PowerPoint under Design &gt; Variants &gt; Fonts &gt; Customize Fonts.</a:t>
            </a:r>
          </a:p>
          <a:p>
            <a:pPr>
              <a:spcBef>
                <a:spcPts val="600"/>
              </a:spcBef>
            </a:pPr>
            <a:r>
              <a:rPr lang="de-DE" sz="1200" dirty="0"/>
              <a:t>You can find more information about HUL and its services here: </a:t>
            </a:r>
            <a:r>
              <a:rPr lang="de-DE" sz="1200" dirty="0">
                <a:solidFill>
                  <a:srgbClr val="0271BB"/>
                </a:solidFill>
                <a:hlinkClick r:id="rId3">
                  <a:extLst>
                    <a:ext uri="{A12FA001-AC4F-418D-AE19-62706E023703}">
                      <ahyp:hlinkClr xmlns:ahyp="http://schemas.microsoft.com/office/drawing/2018/hyperlinkcolor" val="tx"/>
                    </a:ext>
                  </a:extLst>
                </a:hlinkClick>
              </a:rPr>
              <a:t>https://www.hul.uni-hamburg.de/ueber-uns.html</a:t>
            </a:r>
            <a:r>
              <a:rPr lang="de-DE" sz="1200" dirty="0">
                <a:solidFill>
                  <a:srgbClr val="0271BB"/>
                </a:solidFill>
              </a:rPr>
              <a:t> </a:t>
            </a:r>
          </a:p>
          <a:p>
            <a:pPr>
              <a:spcBef>
                <a:spcPts val="1800"/>
              </a:spcBef>
            </a:pPr>
            <a:r>
              <a:rPr lang="de-DE" sz="1200" b="1" dirty="0"/>
              <a:t>If you have any questions about the “Insight AI” version of the game, please contact:</a:t>
            </a:r>
          </a:p>
          <a:p>
            <a:pPr>
              <a:spcBef>
                <a:spcPts val="600"/>
              </a:spcBef>
            </a:pPr>
            <a:r>
              <a:rPr lang="de-DE" sz="1200" dirty="0"/>
              <a:t>Gunda Mohr </a:t>
            </a:r>
            <a:br>
              <a:rPr lang="de-DE" sz="1200" dirty="0"/>
            </a:br>
            <a:r>
              <a:rPr lang="de-DE" sz="1200" dirty="0">
                <a:solidFill>
                  <a:srgbClr val="0271BB"/>
                </a:solidFill>
                <a:hlinkClick r:id="rId4">
                  <a:extLst>
                    <a:ext uri="{A12FA001-AC4F-418D-AE19-62706E023703}">
                      <ahyp:hlinkClr xmlns:ahyp="http://schemas.microsoft.com/office/drawing/2018/hyperlinkcolor" val="tx"/>
                    </a:ext>
                  </a:extLst>
                </a:hlinkClick>
              </a:rPr>
              <a:t>gunda.mohr@uni-hamburg.de</a:t>
            </a:r>
            <a:endParaRPr lang="de-DE" sz="1200" dirty="0">
              <a:solidFill>
                <a:srgbClr val="0271BB"/>
              </a:solidFill>
            </a:endParaRPr>
          </a:p>
          <a:p>
            <a:pPr>
              <a:spcBef>
                <a:spcPts val="1800"/>
              </a:spcBef>
            </a:pPr>
            <a:r>
              <a:rPr lang="de-DE" sz="1200" b="1" dirty="0"/>
              <a:t>Many thanks for supporting the creation of the “Insight AI” version of the game:</a:t>
            </a:r>
          </a:p>
          <a:p>
            <a:pPr>
              <a:spcBef>
                <a:spcPts val="600"/>
              </a:spcBef>
            </a:pPr>
            <a:r>
              <a:rPr lang="de-DE" sz="1200" dirty="0"/>
              <a:t>Prof. Dr. Chris Biemann (HCDS), Dr. Martin Semmann (HCDS), Robert Geislinger (HCDS), Nadia Blüthmann (HUL)</a:t>
            </a:r>
          </a:p>
        </p:txBody>
      </p:sp>
      <p:sp>
        <p:nvSpPr>
          <p:cNvPr id="4" name="Rechteck 3">
            <a:extLst>
              <a:ext uri="{FF2B5EF4-FFF2-40B4-BE49-F238E27FC236}">
                <a16:creationId xmlns:a16="http://schemas.microsoft.com/office/drawing/2014/main" id="{CDBC458A-4670-CF8E-1E51-B75E9B9B7134}"/>
              </a:ext>
            </a:extLst>
          </p:cNvPr>
          <p:cNvSpPr/>
          <p:nvPr/>
        </p:nvSpPr>
        <p:spPr>
          <a:xfrm rot="581893">
            <a:off x="8529144" y="499240"/>
            <a:ext cx="3205656" cy="6148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Please do not delete this slide. Thank you.</a:t>
            </a:r>
          </a:p>
        </p:txBody>
      </p:sp>
    </p:spTree>
    <p:extLst>
      <p:ext uri="{BB962C8B-B14F-4D97-AF65-F5344CB8AC3E}">
        <p14:creationId xmlns:p14="http://schemas.microsoft.com/office/powerpoint/2010/main" val="120106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12</a:t>
            </a:r>
          </a:p>
        </p:txBody>
      </p:sp>
      <p:sp>
        <p:nvSpPr>
          <p:cNvPr id="4" name="Inhaltsplatzhalter 3">
            <a:extLst>
              <a:ext uri="{FF2B5EF4-FFF2-40B4-BE49-F238E27FC236}">
                <a16:creationId xmlns:a16="http://schemas.microsoft.com/office/drawing/2014/main" id="{E11C33FC-D795-E38C-8C81-DCC4CEA963AD}"/>
              </a:ext>
            </a:extLst>
          </p:cNvPr>
          <p:cNvSpPr>
            <a:spLocks noGrp="1"/>
          </p:cNvSpPr>
          <p:nvPr>
            <p:ph sz="half" idx="1"/>
          </p:nvPr>
        </p:nvSpPr>
        <p:spPr/>
        <p:txBody>
          <a:bodyPr/>
          <a:lstStyle/>
          <a:p>
            <a:r>
              <a:rPr lang="de-DE" dirty="0"/>
              <a:t>Can I train UHHGPT myself by telling the AI chatbot that an answer was wrong and then giving it the correct answer?</a:t>
            </a:r>
          </a:p>
          <a:p>
            <a:pPr marL="514350" indent="-514350">
              <a:buFont typeface="+mj-lt"/>
              <a:buAutoNum type="alphaLcParenR"/>
            </a:pPr>
            <a:r>
              <a:rPr lang="de-DE" dirty="0"/>
              <a:t>Yes, the AI is adjusted and updated immediately.</a:t>
            </a:r>
          </a:p>
          <a:p>
            <a:pPr marL="514350" indent="-514350">
              <a:buFont typeface="+mj-lt"/>
              <a:buAutoNum type="alphaLcParenR"/>
            </a:pPr>
            <a:r>
              <a:rPr lang="de-DE" dirty="0"/>
              <a:t>No, individual corrections do not directly influence the model.</a:t>
            </a:r>
          </a:p>
          <a:p>
            <a:pPr marL="514350" indent="-514350">
              <a:buFont typeface="+mj-lt"/>
              <a:buAutoNum type="alphaLcParenR"/>
            </a:pPr>
            <a:r>
              <a:rPr lang="de-DE" dirty="0"/>
              <a:t>Yes, but only after prior authorization by the university.</a:t>
            </a:r>
          </a:p>
          <a:p>
            <a:pPr marL="514350" indent="-514350">
              <a:buFont typeface="+mj-lt"/>
              <a:buAutoNum type="alphaLcParenR"/>
            </a:pPr>
            <a:r>
              <a:rPr lang="de-DE" dirty="0"/>
              <a:t>Yes, but the training is reset every day.</a:t>
            </a:r>
          </a:p>
        </p:txBody>
      </p:sp>
      <p:sp>
        <p:nvSpPr>
          <p:cNvPr id="5" name="Inhaltsplatzhalter 4">
            <a:extLst>
              <a:ext uri="{FF2B5EF4-FFF2-40B4-BE49-F238E27FC236}">
                <a16:creationId xmlns:a16="http://schemas.microsoft.com/office/drawing/2014/main" id="{5AB3C82D-BA0B-4F8D-1E57-30DC09D5D71E}"/>
              </a:ext>
            </a:extLst>
          </p:cNvPr>
          <p:cNvSpPr>
            <a:spLocks noGrp="1"/>
          </p:cNvSpPr>
          <p:nvPr>
            <p:ph sz="half" idx="2"/>
          </p:nvPr>
        </p:nvSpPr>
        <p:spPr/>
        <p:txBody>
          <a:bodyPr/>
          <a:lstStyle/>
          <a:p>
            <a:r>
              <a:rPr lang="de-DE" dirty="0"/>
              <a:t>b) No, individual corrections do not directly influence the model.</a:t>
            </a:r>
          </a:p>
          <a:p>
            <a:endParaRPr lang="de-DE" dirty="0"/>
          </a:p>
          <a:p>
            <a:endParaRPr lang="de-DE"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5D9D5D2C-AF89-5E56-78AD-9E6C72DE6877}"/>
              </a:ext>
              <a:ext uri="{C183D7F6-B498-43B3-948B-1728B52AA6E4}">
                <adec:decorative xmlns:adec="http://schemas.microsoft.com/office/drawing/2017/decorative" val="1"/>
              </a:ext>
            </a:extLst>
          </p:cNvPr>
          <p:cNvSpPr/>
          <p:nvPr/>
        </p:nvSpPr>
        <p:spPr>
          <a:xfrm>
            <a:off x="838199" y="5120937"/>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2351615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13</a:t>
            </a:r>
          </a:p>
        </p:txBody>
      </p:sp>
      <p:sp>
        <p:nvSpPr>
          <p:cNvPr id="4" name="Inhaltsplatzhalter 3">
            <a:extLst>
              <a:ext uri="{FF2B5EF4-FFF2-40B4-BE49-F238E27FC236}">
                <a16:creationId xmlns:a16="http://schemas.microsoft.com/office/drawing/2014/main" id="{3C00DA40-2C14-2F80-8951-2631EBFB0CB8}"/>
              </a:ext>
            </a:extLst>
          </p:cNvPr>
          <p:cNvSpPr>
            <a:spLocks noGrp="1"/>
          </p:cNvSpPr>
          <p:nvPr>
            <p:ph sz="half" idx="1"/>
          </p:nvPr>
        </p:nvSpPr>
        <p:spPr/>
        <p:txBody>
          <a:bodyPr>
            <a:normAutofit/>
          </a:bodyPr>
          <a:lstStyle/>
          <a:p>
            <a:r>
              <a:rPr lang="de-DE" dirty="0"/>
              <a:t>What kinds of data should I </a:t>
            </a:r>
            <a:r>
              <a:rPr lang="de-DE" b="1" u="sng" dirty="0"/>
              <a:t>not</a:t>
            </a:r>
            <a:r>
              <a:rPr lang="de-DE" dirty="0"/>
              <a:t> enter into AI tools?</a:t>
            </a:r>
          </a:p>
          <a:p>
            <a:pPr marL="514350" indent="-514350">
              <a:buFont typeface="+mj-lt"/>
              <a:buAutoNum type="alphaLcParenR"/>
            </a:pPr>
            <a:r>
              <a:rPr lang="de-DE" dirty="0"/>
              <a:t>Frequently asked questions from public discussion forums.</a:t>
            </a:r>
          </a:p>
          <a:p>
            <a:pPr marL="514350" indent="-514350">
              <a:buFont typeface="+mj-lt"/>
              <a:buAutoNum type="alphaLcParenR"/>
            </a:pPr>
            <a:r>
              <a:rPr lang="de-DE" dirty="0"/>
              <a:t>Public data contained in government reports.</a:t>
            </a:r>
          </a:p>
          <a:p>
            <a:pPr marL="514350" indent="-514350">
              <a:buFont typeface="+mj-lt"/>
              <a:buAutoNum type="alphaLcParenR"/>
            </a:pPr>
            <a:r>
              <a:rPr lang="de-DE" dirty="0"/>
              <a:t>Unpublished thesis results that are still being worked on.</a:t>
            </a:r>
          </a:p>
          <a:p>
            <a:pPr marL="514350" indent="-514350">
              <a:buFont typeface="+mj-lt"/>
              <a:buAutoNum type="alphaLcParenR"/>
            </a:pPr>
            <a:r>
              <a:rPr lang="de-DE" dirty="0"/>
              <a:t>Personal data and copyrighted works.</a:t>
            </a:r>
          </a:p>
        </p:txBody>
      </p:sp>
      <p:sp>
        <p:nvSpPr>
          <p:cNvPr id="5" name="Inhaltsplatzhalter 4">
            <a:extLst>
              <a:ext uri="{FF2B5EF4-FFF2-40B4-BE49-F238E27FC236}">
                <a16:creationId xmlns:a16="http://schemas.microsoft.com/office/drawing/2014/main" id="{C4E15D92-DC7E-4C7B-993B-C640BF442909}"/>
              </a:ext>
            </a:extLst>
          </p:cNvPr>
          <p:cNvSpPr>
            <a:spLocks noGrp="1"/>
          </p:cNvSpPr>
          <p:nvPr>
            <p:ph sz="half" idx="2"/>
          </p:nvPr>
        </p:nvSpPr>
        <p:spPr/>
        <p:txBody>
          <a:bodyPr>
            <a:normAutofit/>
          </a:bodyPr>
          <a:lstStyle/>
          <a:p>
            <a:r>
              <a:rPr lang="de-DE" dirty="0"/>
              <a:t>d) Personal data and copyrighted works.</a:t>
            </a:r>
          </a:p>
          <a:p>
            <a:endParaRPr lang="de-DE" dirty="0"/>
          </a:p>
          <a:p>
            <a:endParaRPr lang="de-DE"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2C833A49-A8EE-3E8D-7C66-0F01DF504832}"/>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847769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14</a:t>
            </a:r>
          </a:p>
        </p:txBody>
      </p:sp>
      <p:sp>
        <p:nvSpPr>
          <p:cNvPr id="4" name="Inhaltsplatzhalter 3">
            <a:extLst>
              <a:ext uri="{FF2B5EF4-FFF2-40B4-BE49-F238E27FC236}">
                <a16:creationId xmlns:a16="http://schemas.microsoft.com/office/drawing/2014/main" id="{3782FDD7-3128-DE98-B47C-5C7B74C5C58E}"/>
              </a:ext>
            </a:extLst>
          </p:cNvPr>
          <p:cNvSpPr>
            <a:spLocks noGrp="1"/>
          </p:cNvSpPr>
          <p:nvPr>
            <p:ph sz="half" idx="1"/>
          </p:nvPr>
        </p:nvSpPr>
        <p:spPr/>
        <p:txBody>
          <a:bodyPr/>
          <a:lstStyle/>
          <a:p>
            <a:r>
              <a:rPr lang="de-DE" dirty="0"/>
              <a:t>What </a:t>
            </a:r>
            <a:r>
              <a:rPr lang="de-DE" b="1" dirty="0"/>
              <a:t>content</a:t>
            </a:r>
            <a:r>
              <a:rPr lang="de-DE" dirty="0"/>
              <a:t> should be included in your initial prompt to an AI chatbot such as UHHGPT?</a:t>
            </a:r>
          </a:p>
          <a:p>
            <a:pPr marL="514350" indent="-514350">
              <a:buFont typeface="+mj-lt"/>
              <a:buAutoNum type="alphaLcParenR"/>
            </a:pPr>
            <a:r>
              <a:rPr lang="de-DE" dirty="0"/>
              <a:t>The date of the request to make the chat easier to document</a:t>
            </a:r>
          </a:p>
          <a:p>
            <a:pPr marL="514350" indent="-514350">
              <a:buFont typeface="+mj-lt"/>
              <a:buAutoNum type="alphaLcParenR"/>
            </a:pPr>
            <a:r>
              <a:rPr lang="de-DE" dirty="0"/>
              <a:t>A greeting to the AI chatbot as a polite way to start the conversation</a:t>
            </a:r>
          </a:p>
          <a:p>
            <a:pPr marL="514350" indent="-514350">
              <a:buFont typeface="+mj-lt"/>
              <a:buAutoNum type="alphaLcParenR"/>
            </a:pPr>
            <a:r>
              <a:rPr lang="de-DE" dirty="0"/>
              <a:t>Information about the relevant conditions or constraints to provide context</a:t>
            </a:r>
          </a:p>
          <a:p>
            <a:pPr marL="514350" indent="-514350">
              <a:buFont typeface="+mj-lt"/>
              <a:buAutoNum type="alphaLcParenR"/>
            </a:pPr>
            <a:r>
              <a:rPr lang="de-DE" dirty="0"/>
              <a:t>Your operating system and browser version for a better connection</a:t>
            </a:r>
          </a:p>
        </p:txBody>
      </p:sp>
      <p:sp>
        <p:nvSpPr>
          <p:cNvPr id="5" name="Inhaltsplatzhalter 4">
            <a:extLst>
              <a:ext uri="{FF2B5EF4-FFF2-40B4-BE49-F238E27FC236}">
                <a16:creationId xmlns:a16="http://schemas.microsoft.com/office/drawing/2014/main" id="{0B829127-CE24-1EF1-787C-EF1DE503FE19}"/>
              </a:ext>
            </a:extLst>
          </p:cNvPr>
          <p:cNvSpPr>
            <a:spLocks noGrp="1"/>
          </p:cNvSpPr>
          <p:nvPr>
            <p:ph sz="half" idx="2"/>
          </p:nvPr>
        </p:nvSpPr>
        <p:spPr/>
        <p:txBody>
          <a:bodyPr>
            <a:noAutofit/>
          </a:bodyPr>
          <a:lstStyle/>
          <a:p>
            <a:pPr lvl="0"/>
            <a:r>
              <a:rPr lang="de-DE" sz="1800" dirty="0"/>
              <a:t>c) Information about the relevant conditions or constraints to </a:t>
            </a:r>
            <a:r>
              <a:rPr lang="de-DE" sz="1800" dirty="0" err="1"/>
              <a:t>provide</a:t>
            </a:r>
            <a:r>
              <a:rPr lang="de-DE" sz="1800" dirty="0"/>
              <a:t> </a:t>
            </a:r>
            <a:r>
              <a:rPr lang="de-DE" sz="1800" dirty="0" err="1"/>
              <a:t>context</a:t>
            </a:r>
            <a:br>
              <a:rPr lang="de-DE" sz="1800" dirty="0"/>
            </a:br>
            <a:r>
              <a:rPr lang="de-DE" sz="1800" dirty="0"/>
              <a:t>Results are often better if, at the beginning, you specify things such as UHHGPT’s role, the context, the task and goal, the work steps, the target audience, secondary conditions, limitations, the output format / length / style, and examples.</a:t>
            </a:r>
            <a:endParaRPr lang="en-GB" sz="1800" dirty="0"/>
          </a:p>
          <a:p>
            <a:endParaRPr lang="de-DE" sz="1800" dirty="0"/>
          </a:p>
          <a:p>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BE96B6B8-2180-7AC7-1085-AB12745F9D45}"/>
              </a:ext>
              <a:ext uri="{C183D7F6-B498-43B3-948B-1728B52AA6E4}">
                <adec:decorative xmlns:adec="http://schemas.microsoft.com/office/drawing/2017/decorative" val="1"/>
              </a:ext>
            </a:extLst>
          </p:cNvPr>
          <p:cNvSpPr/>
          <p:nvPr/>
        </p:nvSpPr>
        <p:spPr>
          <a:xfrm>
            <a:off x="838199" y="5120937"/>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2622943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15</a:t>
            </a:r>
          </a:p>
        </p:txBody>
      </p:sp>
      <p:sp>
        <p:nvSpPr>
          <p:cNvPr id="4" name="Inhaltsplatzhalter 3">
            <a:extLst>
              <a:ext uri="{FF2B5EF4-FFF2-40B4-BE49-F238E27FC236}">
                <a16:creationId xmlns:a16="http://schemas.microsoft.com/office/drawing/2014/main" id="{56C36B49-A5C9-F3D6-E969-F03B46EC1592}"/>
              </a:ext>
            </a:extLst>
          </p:cNvPr>
          <p:cNvSpPr>
            <a:spLocks noGrp="1"/>
          </p:cNvSpPr>
          <p:nvPr>
            <p:ph sz="half" idx="1"/>
          </p:nvPr>
        </p:nvSpPr>
        <p:spPr/>
        <p:txBody>
          <a:bodyPr>
            <a:normAutofit/>
          </a:bodyPr>
          <a:lstStyle/>
          <a:p>
            <a:r>
              <a:rPr lang="de-DE" dirty="0"/>
              <a:t>Which formal aspects should you follow in your own input to an AI chatbot such as UHHGPT in order to improve the quality of the answers?</a:t>
            </a:r>
          </a:p>
          <a:p>
            <a:pPr marL="514350" indent="-514350">
              <a:buFont typeface="+mj-lt"/>
              <a:buAutoNum type="alphaLcParenR"/>
            </a:pPr>
            <a:r>
              <a:rPr lang="de-DE" dirty="0"/>
              <a:t>Pay attention to upper- and lowercase letters.</a:t>
            </a:r>
          </a:p>
          <a:p>
            <a:pPr marL="514350" indent="-514350">
              <a:buFont typeface="+mj-lt"/>
              <a:buAutoNum type="alphaLcParenR"/>
            </a:pPr>
            <a:r>
              <a:rPr lang="de-DE" dirty="0"/>
              <a:t>Use positive wording.</a:t>
            </a:r>
          </a:p>
          <a:p>
            <a:pPr marL="514350" indent="-514350">
              <a:buFont typeface="+mj-lt"/>
              <a:buAutoNum type="alphaLcParenR"/>
            </a:pPr>
            <a:r>
              <a:rPr lang="de-DE" dirty="0"/>
              <a:t>Do not use more than 350 characters in a single prompt.</a:t>
            </a:r>
          </a:p>
          <a:p>
            <a:pPr marL="514350" indent="-514350">
              <a:buFont typeface="+mj-lt"/>
              <a:buAutoNum type="alphaLcParenR"/>
            </a:pPr>
            <a:r>
              <a:rPr lang="de-DE" dirty="0"/>
              <a:t>Write in the language set in the browser.</a:t>
            </a:r>
          </a:p>
        </p:txBody>
      </p:sp>
      <p:sp>
        <p:nvSpPr>
          <p:cNvPr id="5" name="Inhaltsplatzhalter 4">
            <a:extLst>
              <a:ext uri="{FF2B5EF4-FFF2-40B4-BE49-F238E27FC236}">
                <a16:creationId xmlns:a16="http://schemas.microsoft.com/office/drawing/2014/main" id="{975C33D0-C83F-F941-710C-02550CCCCF07}"/>
              </a:ext>
            </a:extLst>
          </p:cNvPr>
          <p:cNvSpPr>
            <a:spLocks noGrp="1"/>
          </p:cNvSpPr>
          <p:nvPr>
            <p:ph sz="half" idx="2"/>
          </p:nvPr>
        </p:nvSpPr>
        <p:spPr/>
        <p:txBody>
          <a:bodyPr>
            <a:noAutofit/>
          </a:bodyPr>
          <a:lstStyle/>
          <a:p>
            <a:r>
              <a:rPr lang="de-DE" sz="1800" dirty="0"/>
              <a:t>b) Use positive wording (so instead of “avoid abstract wording,” say “give concrete examples”).  </a:t>
            </a:r>
            <a:br>
              <a:rPr lang="de-DE" sz="1800" dirty="0"/>
            </a:br>
            <a:r>
              <a:rPr lang="de-DE" sz="1800" dirty="0"/>
              <a:t>Other helpful practices include being precise and unambiguous, clearly separating text sections such as examples, not giving too many instructions at once, asking follow-up questions, and requesting revisions.</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A36419C2-8D6F-37FD-7F9D-02387C89D7EB}"/>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15503118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16</a:t>
            </a:r>
          </a:p>
        </p:txBody>
      </p:sp>
      <p:sp>
        <p:nvSpPr>
          <p:cNvPr id="4" name="Inhaltsplatzhalter 3">
            <a:extLst>
              <a:ext uri="{FF2B5EF4-FFF2-40B4-BE49-F238E27FC236}">
                <a16:creationId xmlns:a16="http://schemas.microsoft.com/office/drawing/2014/main" id="{878CE35E-109D-3FF8-BD89-F07B3AD2B1B7}"/>
              </a:ext>
            </a:extLst>
          </p:cNvPr>
          <p:cNvSpPr>
            <a:spLocks noGrp="1"/>
          </p:cNvSpPr>
          <p:nvPr>
            <p:ph sz="half" idx="1"/>
          </p:nvPr>
        </p:nvSpPr>
        <p:spPr/>
        <p:txBody>
          <a:bodyPr/>
          <a:lstStyle/>
          <a:p>
            <a:r>
              <a:rPr lang="de-DE" dirty="0"/>
              <a:t>Which policies or rules exist at UHH for the use of AI?</a:t>
            </a:r>
          </a:p>
          <a:p>
            <a:pPr marL="514350" indent="-514350">
              <a:buFont typeface="+mj-lt"/>
              <a:buAutoNum type="alphaLcParenR"/>
            </a:pPr>
            <a:r>
              <a:rPr lang="de-DE" dirty="0"/>
              <a:t>UHH-Guidelines for dealing with generative AI systems in studying and teaching</a:t>
            </a:r>
          </a:p>
          <a:p>
            <a:pPr marL="514350" indent="-514350">
              <a:buFont typeface="+mj-lt"/>
              <a:buAutoNum type="alphaLcParenR"/>
            </a:pPr>
            <a:r>
              <a:rPr lang="de-DE" dirty="0"/>
              <a:t>Recommendations by departments and faculties on dealing with generative AI</a:t>
            </a:r>
          </a:p>
          <a:p>
            <a:pPr marL="514350" indent="-514350">
              <a:buFont typeface="+mj-lt"/>
              <a:buAutoNum type="alphaLcParenR"/>
            </a:pPr>
            <a:r>
              <a:rPr lang="de-DE" dirty="0"/>
              <a:t>UHHGPT terms of use for students</a:t>
            </a:r>
          </a:p>
          <a:p>
            <a:pPr marL="514350" indent="-514350">
              <a:buFont typeface="+mj-lt"/>
              <a:buAutoNum type="alphaLcParenR"/>
            </a:pPr>
            <a:r>
              <a:rPr lang="de-DE" dirty="0"/>
              <a:t>OpenAI’s terms of use for Europe</a:t>
            </a:r>
          </a:p>
        </p:txBody>
      </p:sp>
      <p:sp>
        <p:nvSpPr>
          <p:cNvPr id="5" name="Inhaltsplatzhalter 4">
            <a:extLst>
              <a:ext uri="{FF2B5EF4-FFF2-40B4-BE49-F238E27FC236}">
                <a16:creationId xmlns:a16="http://schemas.microsoft.com/office/drawing/2014/main" id="{F4D64292-C586-DC98-8547-36AA29C523B2}"/>
              </a:ext>
            </a:extLst>
          </p:cNvPr>
          <p:cNvSpPr>
            <a:spLocks noGrp="1"/>
          </p:cNvSpPr>
          <p:nvPr>
            <p:ph sz="half" idx="2"/>
          </p:nvPr>
        </p:nvSpPr>
        <p:spPr/>
        <p:txBody>
          <a:bodyPr>
            <a:noAutofit/>
          </a:bodyPr>
          <a:lstStyle/>
          <a:p>
            <a:r>
              <a:rPr lang="de-DE" sz="1800" dirty="0">
                <a:hlinkClick r:id="rId3">
                  <a:extLst>
                    <a:ext uri="{A12FA001-AC4F-418D-AE19-62706E023703}">
                      <ahyp:hlinkClr xmlns:ahyp="http://schemas.microsoft.com/office/drawing/2018/hyperlinkcolor" val="tx"/>
                    </a:ext>
                  </a:extLst>
                </a:hlinkClick>
              </a:rPr>
              <a:t>a)</a:t>
            </a:r>
            <a:r>
              <a:rPr lang="de-DE" sz="1800" dirty="0"/>
              <a:t>, b), </a:t>
            </a:r>
            <a:r>
              <a:rPr lang="de-DE" sz="1800" dirty="0">
                <a:hlinkClick r:id="rId4">
                  <a:extLst>
                    <a:ext uri="{A12FA001-AC4F-418D-AE19-62706E023703}">
                      <ahyp:hlinkClr xmlns:ahyp="http://schemas.microsoft.com/office/drawing/2018/hyperlinkcolor" val="tx"/>
                    </a:ext>
                  </a:extLst>
                </a:hlinkClick>
              </a:rPr>
              <a:t>c)</a:t>
            </a:r>
            <a:r>
              <a:rPr lang="de-DE" sz="1800" dirty="0"/>
              <a:t>, </a:t>
            </a:r>
            <a:r>
              <a:rPr lang="de-DE" sz="1800" dirty="0">
                <a:hlinkClick r:id="rId5">
                  <a:extLst>
                    <a:ext uri="{A12FA001-AC4F-418D-AE19-62706E023703}">
                      <ahyp:hlinkClr xmlns:ahyp="http://schemas.microsoft.com/office/drawing/2018/hyperlinkcolor" val="tx"/>
                    </a:ext>
                  </a:extLst>
                </a:hlinkClick>
              </a:rPr>
              <a:t>d)</a:t>
            </a:r>
            <a:r>
              <a:rPr lang="de-DE" sz="1800" dirty="0"/>
              <a:t> all of the above </a:t>
            </a:r>
            <a:br>
              <a:rPr lang="de-DE" sz="1800" dirty="0"/>
            </a:br>
            <a:r>
              <a:rPr lang="de-DE" sz="1800" dirty="0"/>
              <a:t>By the way, helpful self-study materials on using AI can be found here, among other </a:t>
            </a:r>
            <a:r>
              <a:rPr lang="de-DE" sz="1800" dirty="0" err="1"/>
              <a:t>places</a:t>
            </a:r>
            <a:r>
              <a:rPr lang="de-DE" sz="1800" dirty="0"/>
              <a:t>:</a:t>
            </a:r>
            <a:br>
              <a:rPr lang="de-DE" sz="1800" dirty="0"/>
            </a:br>
            <a:r>
              <a:rPr lang="de-DE" sz="1800" dirty="0">
                <a:hlinkClick r:id="rId6">
                  <a:extLst>
                    <a:ext uri="{A12FA001-AC4F-418D-AE19-62706E023703}">
                      <ahyp:hlinkClr xmlns:ahyp="http://schemas.microsoft.com/office/drawing/2018/hyperlinkcolor" val="tx"/>
                    </a:ext>
                  </a:extLst>
                </a:hlinkClick>
              </a:rPr>
              <a:t>gKI im Studium</a:t>
            </a:r>
            <a:r>
              <a:rPr lang="de-DE" sz="1800" dirty="0"/>
              <a:t>, </a:t>
            </a:r>
            <a:r>
              <a:rPr lang="de-DE" sz="1800" dirty="0">
                <a:hlinkClick r:id="rId7">
                  <a:extLst>
                    <a:ext uri="{A12FA001-AC4F-418D-AE19-62706E023703}">
                      <ahyp:hlinkClr xmlns:ahyp="http://schemas.microsoft.com/office/drawing/2018/hyperlinkcolor" val="tx"/>
                    </a:ext>
                  </a:extLst>
                </a:hlinkClick>
              </a:rPr>
              <a:t>UHHGPT Prompt Workbook</a:t>
            </a:r>
            <a:r>
              <a:rPr lang="de-DE" sz="1800" dirty="0"/>
              <a:t>, </a:t>
            </a:r>
            <a:r>
              <a:rPr lang="de-DE" sz="1800" dirty="0">
                <a:hlinkClick r:id="rId8">
                  <a:extLst>
                    <a:ext uri="{A12FA001-AC4F-418D-AE19-62706E023703}">
                      <ahyp:hlinkClr xmlns:ahyp="http://schemas.microsoft.com/office/drawing/2018/hyperlinkcolor" val="tx"/>
                    </a:ext>
                  </a:extLst>
                </a:hlinkClick>
              </a:rPr>
              <a:t>HUL topic collection on generative AI</a:t>
            </a:r>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10"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12"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13"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4"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401F3934-064F-11D7-8562-FA66E603B47C}"/>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1918461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17</a:t>
            </a:r>
          </a:p>
        </p:txBody>
      </p:sp>
      <p:sp>
        <p:nvSpPr>
          <p:cNvPr id="4" name="Inhaltsplatzhalter 3">
            <a:extLst>
              <a:ext uri="{FF2B5EF4-FFF2-40B4-BE49-F238E27FC236}">
                <a16:creationId xmlns:a16="http://schemas.microsoft.com/office/drawing/2014/main" id="{3FF1F3F2-9853-BDBA-6E61-DE21686D9841}"/>
              </a:ext>
            </a:extLst>
          </p:cNvPr>
          <p:cNvSpPr>
            <a:spLocks noGrp="1"/>
          </p:cNvSpPr>
          <p:nvPr>
            <p:ph sz="half" idx="1"/>
          </p:nvPr>
        </p:nvSpPr>
        <p:spPr/>
        <p:txBody>
          <a:bodyPr/>
          <a:lstStyle/>
          <a:p>
            <a:r>
              <a:rPr lang="de-DE" dirty="0"/>
              <a:t>Why do people talk about neural networks in the context of AI?</a:t>
            </a:r>
          </a:p>
          <a:p>
            <a:pPr marL="514350" indent="-514350">
              <a:buFont typeface="+mj-lt"/>
              <a:buAutoNum type="alphaLcParenR"/>
            </a:pPr>
            <a:r>
              <a:rPr lang="de-DE" dirty="0"/>
              <a:t>Because they consist of real neurons grown in laboratories.</a:t>
            </a:r>
          </a:p>
          <a:p>
            <a:pPr marL="514350" indent="-514350">
              <a:buFont typeface="+mj-lt"/>
              <a:buAutoNum type="alphaLcParenR"/>
            </a:pPr>
            <a:r>
              <a:rPr lang="de-DE" dirty="0"/>
              <a:t>Because they exist as artificial neurons in microchips.</a:t>
            </a:r>
          </a:p>
          <a:p>
            <a:pPr marL="514350" indent="-514350">
              <a:buFont typeface="+mj-lt"/>
              <a:buAutoNum type="alphaLcParenR"/>
            </a:pPr>
            <a:r>
              <a:rPr lang="de-DE" dirty="0"/>
              <a:t>Because they are inspired by the human brain and its structure.</a:t>
            </a:r>
          </a:p>
          <a:p>
            <a:pPr marL="514350" indent="-514350">
              <a:buFont typeface="+mj-lt"/>
              <a:buAutoNum type="alphaLcParenR"/>
            </a:pPr>
            <a:r>
              <a:rPr lang="de-DE" dirty="0"/>
              <a:t>Because they were originally developed for medical applications.</a:t>
            </a:r>
          </a:p>
        </p:txBody>
      </p:sp>
      <p:sp>
        <p:nvSpPr>
          <p:cNvPr id="5" name="Inhaltsplatzhalter 4">
            <a:extLst>
              <a:ext uri="{FF2B5EF4-FFF2-40B4-BE49-F238E27FC236}">
                <a16:creationId xmlns:a16="http://schemas.microsoft.com/office/drawing/2014/main" id="{8A2365EE-06D5-3C09-7B4E-0A48C872EA72}"/>
              </a:ext>
            </a:extLst>
          </p:cNvPr>
          <p:cNvSpPr>
            <a:spLocks noGrp="1"/>
          </p:cNvSpPr>
          <p:nvPr>
            <p:ph sz="half" idx="2"/>
          </p:nvPr>
        </p:nvSpPr>
        <p:spPr/>
        <p:txBody>
          <a:bodyPr/>
          <a:lstStyle/>
          <a:p>
            <a:r>
              <a:rPr lang="de-DE" dirty="0"/>
              <a:t>c) Because they are inspired by the human brain and its structure.</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8"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7CC790BC-05F3-4843-6497-08BC9D240E3D}"/>
              </a:ext>
              <a:ext uri="{C183D7F6-B498-43B3-948B-1728B52AA6E4}">
                <adec:decorative xmlns:adec="http://schemas.microsoft.com/office/drawing/2017/decorative" val="1"/>
              </a:ext>
            </a:extLst>
          </p:cNvPr>
          <p:cNvSpPr/>
          <p:nvPr/>
        </p:nvSpPr>
        <p:spPr>
          <a:xfrm>
            <a:off x="838199" y="5113706"/>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2730861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18</a:t>
            </a:r>
          </a:p>
        </p:txBody>
      </p:sp>
      <p:sp>
        <p:nvSpPr>
          <p:cNvPr id="4" name="Inhaltsplatzhalter 3">
            <a:extLst>
              <a:ext uri="{FF2B5EF4-FFF2-40B4-BE49-F238E27FC236}">
                <a16:creationId xmlns:a16="http://schemas.microsoft.com/office/drawing/2014/main" id="{5812F414-92D0-15E8-8B72-950DFB2DEAFF}"/>
              </a:ext>
            </a:extLst>
          </p:cNvPr>
          <p:cNvSpPr>
            <a:spLocks noGrp="1"/>
          </p:cNvSpPr>
          <p:nvPr>
            <p:ph sz="half" idx="1"/>
          </p:nvPr>
        </p:nvSpPr>
        <p:spPr/>
        <p:txBody>
          <a:bodyPr>
            <a:normAutofit/>
          </a:bodyPr>
          <a:lstStyle/>
          <a:p>
            <a:r>
              <a:rPr lang="de-DE" dirty="0"/>
              <a:t>How profitable is OpenAI (as of fall 2024)?</a:t>
            </a:r>
          </a:p>
          <a:p>
            <a:pPr marL="514350" indent="-514350">
              <a:buFont typeface="+mj-lt"/>
              <a:buAutoNum type="alphaLcParenR"/>
            </a:pPr>
            <a:r>
              <a:rPr lang="de-DE" dirty="0"/>
              <a:t>As a nonprofit organization, OpenAI is not allowed to make profits</a:t>
            </a:r>
          </a:p>
          <a:p>
            <a:pPr marL="514350" indent="-514350">
              <a:buFont typeface="+mj-lt"/>
              <a:buAutoNum type="alphaLcParenR"/>
            </a:pPr>
            <a:r>
              <a:rPr lang="de-DE" dirty="0"/>
              <a:t>Revenue exceeds expenses</a:t>
            </a:r>
          </a:p>
          <a:p>
            <a:pPr marL="514350" indent="-514350">
              <a:buFont typeface="+mj-lt"/>
              <a:buAutoNum type="alphaLcParenR"/>
            </a:pPr>
            <a:r>
              <a:rPr lang="de-DE" dirty="0"/>
              <a:t>Revenue equals expenses</a:t>
            </a:r>
          </a:p>
          <a:p>
            <a:pPr marL="514350" indent="-514350">
              <a:buFont typeface="+mj-lt"/>
              <a:buAutoNum type="alphaLcParenR"/>
            </a:pPr>
            <a:r>
              <a:rPr lang="de-DE" dirty="0"/>
              <a:t>Expenses exceed revenue</a:t>
            </a:r>
          </a:p>
        </p:txBody>
      </p:sp>
      <p:sp>
        <p:nvSpPr>
          <p:cNvPr id="5" name="Inhaltsplatzhalter 4">
            <a:extLst>
              <a:ext uri="{FF2B5EF4-FFF2-40B4-BE49-F238E27FC236}">
                <a16:creationId xmlns:a16="http://schemas.microsoft.com/office/drawing/2014/main" id="{0DEC1FB1-EE7C-B949-0B07-4D6F1187C6F4}"/>
              </a:ext>
            </a:extLst>
          </p:cNvPr>
          <p:cNvSpPr>
            <a:spLocks noGrp="1"/>
          </p:cNvSpPr>
          <p:nvPr>
            <p:ph sz="half" idx="2"/>
          </p:nvPr>
        </p:nvSpPr>
        <p:spPr/>
        <p:txBody>
          <a:bodyPr>
            <a:noAutofit/>
          </a:bodyPr>
          <a:lstStyle/>
          <a:p>
            <a:r>
              <a:rPr lang="de-DE" sz="1800" dirty="0"/>
              <a:t>d) According to the </a:t>
            </a:r>
            <a:r>
              <a:rPr lang="de-DE" sz="1800" dirty="0">
                <a:hlinkClick r:id="rId3">
                  <a:extLst>
                    <a:ext uri="{A12FA001-AC4F-418D-AE19-62706E023703}">
                      <ahyp:hlinkClr xmlns:ahyp="http://schemas.microsoft.com/office/drawing/2018/hyperlinkcolor" val="tx"/>
                    </a:ext>
                  </a:extLst>
                </a:hlinkClick>
              </a:rPr>
              <a:t>New York Times (September 25, 2024)</a:t>
            </a:r>
            <a:r>
              <a:rPr lang="de-DE" sz="1800" dirty="0"/>
              <a:t>, OpenAI generates more than 3 billion USD in annual revenue and spends about 7 billion USD.</a:t>
            </a:r>
            <a:br>
              <a:rPr lang="de-DE" sz="1800" dirty="0"/>
            </a:br>
            <a:r>
              <a:rPr lang="de-DE" sz="1800" dirty="0"/>
              <a:t>More on the topic: </a:t>
            </a:r>
            <a:r>
              <a:rPr lang="en-US" sz="1800" dirty="0">
                <a:hlinkClick r:id="rId4">
                  <a:extLst>
                    <a:ext uri="{A12FA001-AC4F-418D-AE19-62706E023703}">
                      <ahyp:hlinkClr xmlns:ahyp="http://schemas.microsoft.com/office/drawing/2018/hyperlinkcolor" val="tx"/>
                    </a:ext>
                  </a:extLst>
                </a:hlinkClick>
              </a:rPr>
              <a:t>Why Does OpenAI Need So Much Money? (NYT, December 17, 2024)</a:t>
            </a:r>
            <a:br>
              <a:rPr lang="en-US" sz="1800" dirty="0"/>
            </a:br>
            <a:r>
              <a:rPr lang="en-US" sz="1800" dirty="0"/>
              <a:t>Incidentally, OpenAI Global, LLC is not a nonprofit company.</a:t>
            </a:r>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5"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7"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8"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9"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0"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73F24082-CBEA-E5BE-C4A2-231CDED828BF}"/>
              </a:ext>
              <a:ext uri="{C183D7F6-B498-43B3-948B-1728B52AA6E4}">
                <adec:decorative xmlns:adec="http://schemas.microsoft.com/office/drawing/2017/decorative" val="1"/>
              </a:ext>
            </a:extLst>
          </p:cNvPr>
          <p:cNvSpPr/>
          <p:nvPr/>
        </p:nvSpPr>
        <p:spPr>
          <a:xfrm>
            <a:off x="838199" y="5120937"/>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2503763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19</a:t>
            </a:r>
          </a:p>
        </p:txBody>
      </p:sp>
      <p:sp>
        <p:nvSpPr>
          <p:cNvPr id="4" name="Inhaltsplatzhalter 3">
            <a:extLst>
              <a:ext uri="{FF2B5EF4-FFF2-40B4-BE49-F238E27FC236}">
                <a16:creationId xmlns:a16="http://schemas.microsoft.com/office/drawing/2014/main" id="{C17B941E-36A0-CA1B-A68F-E318C1D3D04C}"/>
              </a:ext>
            </a:extLst>
          </p:cNvPr>
          <p:cNvSpPr>
            <a:spLocks noGrp="1"/>
          </p:cNvSpPr>
          <p:nvPr>
            <p:ph sz="half" idx="1"/>
          </p:nvPr>
        </p:nvSpPr>
        <p:spPr/>
        <p:txBody>
          <a:bodyPr>
            <a:normAutofit/>
          </a:bodyPr>
          <a:lstStyle/>
          <a:p>
            <a:r>
              <a:rPr lang="de-DE" dirty="0"/>
              <a:t>Why can it make sense to continue working in a new chat instead of in the old one?</a:t>
            </a:r>
          </a:p>
          <a:p>
            <a:pPr marL="514350" indent="-514350">
              <a:buFont typeface="+mj-lt"/>
              <a:buAutoNum type="alphaLcParenR"/>
            </a:pPr>
            <a:r>
              <a:rPr lang="de-DE" dirty="0"/>
              <a:t>To keep the chatbot focused on the essential information.</a:t>
            </a:r>
          </a:p>
          <a:p>
            <a:pPr marL="514350" indent="-514350">
              <a:buFont typeface="+mj-lt"/>
              <a:buAutoNum type="alphaLcParenR"/>
            </a:pPr>
            <a:r>
              <a:rPr lang="de-DE" dirty="0"/>
              <a:t>Because the old chat is deleted after one hour.</a:t>
            </a:r>
          </a:p>
          <a:p>
            <a:pPr marL="514350" indent="-514350">
              <a:buFont typeface="+mj-lt"/>
              <a:buAutoNum type="alphaLcParenR"/>
            </a:pPr>
            <a:r>
              <a:rPr lang="de-DE" dirty="0"/>
              <a:t>To avoid being logged out by the system.</a:t>
            </a:r>
          </a:p>
          <a:p>
            <a:pPr marL="514350" indent="-514350">
              <a:buFont typeface="+mj-lt"/>
              <a:buAutoNum type="alphaLcParenR"/>
            </a:pPr>
            <a:r>
              <a:rPr lang="de-DE" dirty="0"/>
              <a:t>Because doing so improves the source citations.</a:t>
            </a:r>
          </a:p>
        </p:txBody>
      </p:sp>
      <p:sp>
        <p:nvSpPr>
          <p:cNvPr id="5" name="Inhaltsplatzhalter 4">
            <a:extLst>
              <a:ext uri="{FF2B5EF4-FFF2-40B4-BE49-F238E27FC236}">
                <a16:creationId xmlns:a16="http://schemas.microsoft.com/office/drawing/2014/main" id="{26C9248C-5DC0-E251-A13B-8E9F0250D526}"/>
              </a:ext>
            </a:extLst>
          </p:cNvPr>
          <p:cNvSpPr>
            <a:spLocks noGrp="1"/>
          </p:cNvSpPr>
          <p:nvPr>
            <p:ph sz="half" idx="2"/>
          </p:nvPr>
        </p:nvSpPr>
        <p:spPr/>
        <p:txBody>
          <a:bodyPr>
            <a:normAutofit/>
          </a:bodyPr>
          <a:lstStyle/>
          <a:p>
            <a:r>
              <a:rPr lang="de-DE" dirty="0"/>
              <a:t>a) To keep the chatbot focused on the essential information.</a:t>
            </a:r>
          </a:p>
          <a:p>
            <a:endParaRPr lang="de-DE"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7"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8"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9"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0"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BC9D2AC6-7450-B52A-068B-425F4B27EFFE}"/>
              </a:ext>
              <a:ext uri="{C183D7F6-B498-43B3-948B-1728B52AA6E4}">
                <adec:decorative xmlns:adec="http://schemas.microsoft.com/office/drawing/2017/decorative" val="1"/>
              </a:ext>
            </a:extLst>
          </p:cNvPr>
          <p:cNvSpPr/>
          <p:nvPr/>
        </p:nvSpPr>
        <p:spPr>
          <a:xfrm>
            <a:off x="838199" y="5120937"/>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1850848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20</a:t>
            </a:r>
          </a:p>
        </p:txBody>
      </p:sp>
      <p:sp>
        <p:nvSpPr>
          <p:cNvPr id="4" name="Inhaltsplatzhalter 3">
            <a:extLst>
              <a:ext uri="{FF2B5EF4-FFF2-40B4-BE49-F238E27FC236}">
                <a16:creationId xmlns:a16="http://schemas.microsoft.com/office/drawing/2014/main" id="{98DED677-065B-1298-5F2C-213035D1A993}"/>
              </a:ext>
            </a:extLst>
          </p:cNvPr>
          <p:cNvSpPr>
            <a:spLocks noGrp="1"/>
          </p:cNvSpPr>
          <p:nvPr>
            <p:ph sz="half" idx="1"/>
          </p:nvPr>
        </p:nvSpPr>
        <p:spPr/>
        <p:txBody>
          <a:bodyPr>
            <a:normAutofit/>
          </a:bodyPr>
          <a:lstStyle/>
          <a:p>
            <a:r>
              <a:rPr lang="de-DE" dirty="0"/>
              <a:t>What is the main source of ChatGPT’s training data?</a:t>
            </a:r>
          </a:p>
          <a:p>
            <a:pPr marL="514350" indent="-514350">
              <a:buFont typeface="+mj-lt"/>
              <a:buAutoNum type="alphaLcParenR"/>
            </a:pPr>
            <a:r>
              <a:rPr lang="de-DE" dirty="0"/>
              <a:t>Prestigious academic journals</a:t>
            </a:r>
          </a:p>
          <a:p>
            <a:pPr marL="514350" indent="-514350">
              <a:buFont typeface="+mj-lt"/>
              <a:buAutoNum type="alphaLcParenR"/>
            </a:pPr>
            <a:r>
              <a:rPr lang="de-DE" dirty="0"/>
              <a:t>Internet text content</a:t>
            </a:r>
          </a:p>
          <a:p>
            <a:pPr marL="514350" indent="-514350">
              <a:buFont typeface="+mj-lt"/>
              <a:buAutoNum type="alphaLcParenR"/>
            </a:pPr>
            <a:r>
              <a:rPr lang="de-DE" dirty="0"/>
              <a:t>Textbooks for schools and universities</a:t>
            </a:r>
          </a:p>
          <a:p>
            <a:pPr marL="514350" indent="-514350">
              <a:buFont typeface="+mj-lt"/>
              <a:buAutoNum type="alphaLcParenR"/>
            </a:pPr>
            <a:r>
              <a:rPr lang="de-DE" dirty="0"/>
              <a:t>Subtitles from Hollywood films</a:t>
            </a:r>
          </a:p>
        </p:txBody>
      </p:sp>
      <p:sp>
        <p:nvSpPr>
          <p:cNvPr id="5" name="Inhaltsplatzhalter 4">
            <a:extLst>
              <a:ext uri="{FF2B5EF4-FFF2-40B4-BE49-F238E27FC236}">
                <a16:creationId xmlns:a16="http://schemas.microsoft.com/office/drawing/2014/main" id="{11CCA922-7752-E9E6-559E-BBCBBFD9968B}"/>
              </a:ext>
            </a:extLst>
          </p:cNvPr>
          <p:cNvSpPr>
            <a:spLocks noGrp="1"/>
          </p:cNvSpPr>
          <p:nvPr>
            <p:ph sz="half" idx="2"/>
          </p:nvPr>
        </p:nvSpPr>
        <p:spPr>
          <a:xfrm>
            <a:off x="838200" y="5029200"/>
            <a:ext cx="9540000" cy="1147762"/>
          </a:xfrm>
        </p:spPr>
        <p:txBody>
          <a:bodyPr>
            <a:noAutofit/>
          </a:bodyPr>
          <a:lstStyle/>
          <a:p>
            <a:pPr>
              <a:spcBef>
                <a:spcPts val="0"/>
              </a:spcBef>
            </a:pPr>
            <a:r>
              <a:rPr lang="de-DE" sz="1800" dirty="0"/>
              <a:t>b) Internet text content</a:t>
            </a:r>
          </a:p>
          <a:p>
            <a:pPr>
              <a:spcBef>
                <a:spcPts val="0"/>
              </a:spcBef>
            </a:pPr>
            <a:r>
              <a:rPr lang="de-DE" sz="1800" dirty="0"/>
              <a:t>More on the topic: </a:t>
            </a:r>
            <a:r>
              <a:rPr lang="en-US" sz="1800" dirty="0">
                <a:hlinkClick r:id="rId3">
                  <a:extLst>
                    <a:ext uri="{A12FA001-AC4F-418D-AE19-62706E023703}">
                      <ahyp:hlinkClr xmlns:ahyp="http://schemas.microsoft.com/office/drawing/2018/hyperlinkcolor" val="tx"/>
                    </a:ext>
                  </a:extLst>
                </a:hlinkClick>
              </a:rPr>
              <a:t>Is the Tech Industry Already on the Cusp of an A.I. Slowdown?</a:t>
            </a:r>
            <a:r>
              <a:rPr lang="en-US" sz="1800" dirty="0"/>
              <a:t> (NYT)</a:t>
            </a:r>
            <a:endParaRPr lang="de-DE" sz="1800" dirty="0"/>
          </a:p>
          <a:p>
            <a:pPr>
              <a:spcBef>
                <a:spcPts val="0"/>
              </a:spcBef>
            </a:pPr>
            <a:r>
              <a:rPr lang="de-DE" sz="1800" dirty="0"/>
              <a:t>Hollywood subtitles were also used to train AI, by the way: </a:t>
            </a:r>
            <a:br>
              <a:rPr lang="de-DE" sz="1800" dirty="0"/>
            </a:br>
            <a:r>
              <a:rPr lang="en-US" sz="1800" dirty="0">
                <a:hlinkClick r:id="rId4">
                  <a:extLst>
                    <a:ext uri="{A12FA001-AC4F-418D-AE19-62706E023703}">
                      <ahyp:hlinkClr xmlns:ahyp="http://schemas.microsoft.com/office/drawing/2018/hyperlinkcolor" val="tx"/>
                    </a:ext>
                  </a:extLst>
                </a:hlinkClick>
              </a:rPr>
              <a:t>There’s No Longer Any Doubt That Hollywood Writing Is Powering AI</a:t>
            </a:r>
            <a:endParaRPr lang="de-DE" sz="18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5"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6"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7"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8"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9"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0"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FAB9E089-BA77-7AA5-80E1-98D932F38D96}"/>
              </a:ext>
              <a:ext uri="{C183D7F6-B498-43B3-948B-1728B52AA6E4}">
                <adec:decorative xmlns:adec="http://schemas.microsoft.com/office/drawing/2017/decorative" val="1"/>
              </a:ext>
            </a:extLst>
          </p:cNvPr>
          <p:cNvSpPr/>
          <p:nvPr/>
        </p:nvSpPr>
        <p:spPr>
          <a:xfrm>
            <a:off x="838199" y="5032193"/>
            <a:ext cx="9540000" cy="1152000"/>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dirty="0">
                <a:solidFill>
                  <a:srgbClr val="3B515B"/>
                </a:solidFill>
              </a:rPr>
              <a:t>Click here for the answer</a:t>
            </a:r>
          </a:p>
        </p:txBody>
      </p:sp>
    </p:spTree>
    <p:extLst>
      <p:ext uri="{BB962C8B-B14F-4D97-AF65-F5344CB8AC3E}">
        <p14:creationId xmlns:p14="http://schemas.microsoft.com/office/powerpoint/2010/main" val="631097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21</a:t>
            </a:r>
          </a:p>
        </p:txBody>
      </p:sp>
      <p:sp>
        <p:nvSpPr>
          <p:cNvPr id="4" name="Inhaltsplatzhalter 3">
            <a:extLst>
              <a:ext uri="{FF2B5EF4-FFF2-40B4-BE49-F238E27FC236}">
                <a16:creationId xmlns:a16="http://schemas.microsoft.com/office/drawing/2014/main" id="{F7AEF29B-469D-9989-AA68-82CA502E1346}"/>
              </a:ext>
            </a:extLst>
          </p:cNvPr>
          <p:cNvSpPr>
            <a:spLocks noGrp="1"/>
          </p:cNvSpPr>
          <p:nvPr>
            <p:ph sz="half" idx="1"/>
          </p:nvPr>
        </p:nvSpPr>
        <p:spPr/>
        <p:txBody>
          <a:bodyPr>
            <a:normAutofit/>
          </a:bodyPr>
          <a:lstStyle/>
          <a:p>
            <a:r>
              <a:rPr lang="de-DE" sz="2000" dirty="0"/>
              <a:t>Google previously set itself the goal of reaching net-zero emissions by 2030 for its operations and across its entire value chain. How did Google’s CO2 emissions change from 2019 to 2023?</a:t>
            </a:r>
          </a:p>
          <a:p>
            <a:pPr marL="514350" indent="-514350">
              <a:buFont typeface="+mj-lt"/>
              <a:buAutoNum type="alphaLcParenR"/>
            </a:pPr>
            <a:r>
              <a:rPr lang="de-DE" sz="2000" dirty="0"/>
              <a:t>In 2023, CO2 emissions were </a:t>
            </a:r>
            <a:r>
              <a:rPr lang="de-DE" sz="2000" b="1" dirty="0"/>
              <a:t>48%</a:t>
            </a:r>
            <a:r>
              <a:rPr lang="de-DE" sz="2000" dirty="0"/>
              <a:t> </a:t>
            </a:r>
            <a:r>
              <a:rPr lang="de-DE" sz="2000" b="1" dirty="0"/>
              <a:t>below</a:t>
            </a:r>
            <a:r>
              <a:rPr lang="de-DE" sz="2000" dirty="0"/>
              <a:t> the 2019 level</a:t>
            </a:r>
          </a:p>
          <a:p>
            <a:pPr marL="514350" indent="-514350">
              <a:buFont typeface="+mj-lt"/>
              <a:buAutoNum type="alphaLcParenR"/>
            </a:pPr>
            <a:r>
              <a:rPr lang="de-DE" sz="2000" dirty="0"/>
              <a:t>In 2023, CO2 emissions were </a:t>
            </a:r>
            <a:r>
              <a:rPr lang="de-DE" sz="2000" b="1" dirty="0"/>
              <a:t>24%</a:t>
            </a:r>
            <a:r>
              <a:rPr lang="de-DE" sz="2000" dirty="0"/>
              <a:t> </a:t>
            </a:r>
            <a:r>
              <a:rPr lang="de-DE" sz="2000" b="1" dirty="0"/>
              <a:t>below</a:t>
            </a:r>
            <a:r>
              <a:rPr lang="de-DE" sz="2000" dirty="0"/>
              <a:t> the 2019 level</a:t>
            </a:r>
          </a:p>
          <a:p>
            <a:pPr marL="514350" indent="-514350">
              <a:buFont typeface="+mj-lt"/>
              <a:buAutoNum type="alphaLcParenR"/>
            </a:pPr>
            <a:r>
              <a:rPr lang="de-DE" sz="2000" dirty="0"/>
              <a:t>In 2023, CO2 emissions were </a:t>
            </a:r>
            <a:r>
              <a:rPr lang="de-DE" sz="2000" b="1" dirty="0"/>
              <a:t>24% above</a:t>
            </a:r>
            <a:r>
              <a:rPr lang="de-DE" sz="2000" dirty="0"/>
              <a:t> the 2019 level</a:t>
            </a:r>
          </a:p>
          <a:p>
            <a:pPr marL="514350" indent="-514350">
              <a:buFont typeface="+mj-lt"/>
              <a:buAutoNum type="alphaLcParenR"/>
            </a:pPr>
            <a:r>
              <a:rPr lang="de-DE" sz="2000" dirty="0"/>
              <a:t>In 2023, CO2 emissions were </a:t>
            </a:r>
            <a:r>
              <a:rPr lang="de-DE" sz="2000" b="1" dirty="0"/>
              <a:t>48% above</a:t>
            </a:r>
            <a:r>
              <a:rPr lang="de-DE" sz="2000" dirty="0"/>
              <a:t> the 2019 level</a:t>
            </a:r>
          </a:p>
        </p:txBody>
      </p:sp>
      <p:sp>
        <p:nvSpPr>
          <p:cNvPr id="5" name="Inhaltsplatzhalter 4">
            <a:extLst>
              <a:ext uri="{FF2B5EF4-FFF2-40B4-BE49-F238E27FC236}">
                <a16:creationId xmlns:a16="http://schemas.microsoft.com/office/drawing/2014/main" id="{D4B6141C-B232-7CD4-0EE6-B4866BE18D98}"/>
              </a:ext>
            </a:extLst>
          </p:cNvPr>
          <p:cNvSpPr>
            <a:spLocks noGrp="1"/>
          </p:cNvSpPr>
          <p:nvPr>
            <p:ph sz="half" idx="2"/>
          </p:nvPr>
        </p:nvSpPr>
        <p:spPr>
          <a:xfrm>
            <a:off x="838200" y="5113706"/>
            <a:ext cx="9540000" cy="1144800"/>
          </a:xfrm>
        </p:spPr>
        <p:txBody>
          <a:bodyPr>
            <a:noAutofit/>
          </a:bodyPr>
          <a:lstStyle/>
          <a:p>
            <a:pPr>
              <a:spcBef>
                <a:spcPts val="0"/>
              </a:spcBef>
            </a:pPr>
            <a:r>
              <a:rPr lang="de-DE" sz="1700" dirty="0"/>
              <a:t>d) In 2023, CO2 emissions were </a:t>
            </a:r>
            <a:r>
              <a:rPr lang="de-DE" sz="1700" b="1" dirty="0"/>
              <a:t>48% above</a:t>
            </a:r>
            <a:r>
              <a:rPr lang="de-DE" sz="1700" dirty="0"/>
              <a:t> the 2019 </a:t>
            </a:r>
            <a:r>
              <a:rPr lang="de-DE" sz="1700" dirty="0" err="1"/>
              <a:t>level</a:t>
            </a:r>
            <a:br>
              <a:rPr lang="de-DE" sz="1700" dirty="0"/>
            </a:br>
            <a:r>
              <a:rPr lang="de-DE" sz="1700" dirty="0"/>
              <a:t>Source: </a:t>
            </a:r>
            <a:r>
              <a:rPr lang="de-DE" sz="1700" dirty="0">
                <a:hlinkClick r:id="rId3">
                  <a:extLst>
                    <a:ext uri="{A12FA001-AC4F-418D-AE19-62706E023703}">
                      <ahyp:hlinkClr xmlns:ahyp="http://schemas.microsoft.com/office/drawing/2018/hyperlinkcolor" val="tx"/>
                    </a:ext>
                  </a:extLst>
                </a:hlinkClick>
              </a:rPr>
              <a:t>Google’s CO2 emissions rise dramatically (Tagesschau)</a:t>
            </a:r>
            <a:endParaRPr lang="de-DE" sz="1700" dirty="0"/>
          </a:p>
          <a:p>
            <a:pPr>
              <a:spcBef>
                <a:spcPts val="0"/>
              </a:spcBef>
            </a:pPr>
            <a:r>
              <a:rPr lang="de-DE" sz="1700" dirty="0"/>
              <a:t>More on the topic: </a:t>
            </a:r>
            <a:r>
              <a:rPr lang="de-DE" sz="1700" dirty="0">
                <a:hlinkClick r:id="rId4">
                  <a:extLst>
                    <a:ext uri="{A12FA001-AC4F-418D-AE19-62706E023703}">
                      <ahyp:hlinkClr xmlns:ahyp="http://schemas.microsoft.com/office/drawing/2018/hyperlinkcolor" val="tx"/>
                    </a:ext>
                  </a:extLst>
                </a:hlinkClick>
              </a:rPr>
              <a:t>Damaging to the climate </a:t>
            </a:r>
            <a:r>
              <a:rPr lang="de-DE" sz="1700" dirty="0" err="1">
                <a:hlinkClick r:id="rId4">
                  <a:extLst>
                    <a:ext uri="{A12FA001-AC4F-418D-AE19-62706E023703}">
                      <ahyp:hlinkClr xmlns:ahyp="http://schemas.microsoft.com/office/drawing/2018/hyperlinkcolor" val="tx"/>
                    </a:ext>
                  </a:extLst>
                </a:hlinkClick>
              </a:rPr>
              <a:t>by</a:t>
            </a:r>
            <a:r>
              <a:rPr lang="de-DE" sz="1700" dirty="0">
                <a:hlinkClick r:id="rId4">
                  <a:extLst>
                    <a:ext uri="{A12FA001-AC4F-418D-AE19-62706E023703}">
                      <ahyp:hlinkClr xmlns:ahyp="http://schemas.microsoft.com/office/drawing/2018/hyperlinkcolor" val="tx"/>
                    </a:ext>
                  </a:extLst>
                </a:hlinkClick>
              </a:rPr>
              <a:t> design – the ecological costs of the AI hype
</a:t>
            </a:r>
            <a:r>
              <a:rPr lang="de-DE" sz="1700" dirty="0" err="1">
                <a:hlinkClick r:id="rId5">
                  <a:extLst>
                    <a:ext uri="{A12FA001-AC4F-418D-AE19-62706E023703}">
                      <ahyp:hlinkClr xmlns:ahyp="http://schemas.microsoft.com/office/drawing/2018/hyperlinkcolor" val="tx"/>
                    </a:ext>
                  </a:extLst>
                </a:hlinkClick>
              </a:rPr>
              <a:t>Why</a:t>
            </a:r>
            <a:r>
              <a:rPr lang="de-DE" sz="1700" dirty="0">
                <a:hlinkClick r:id="rId5">
                  <a:extLst>
                    <a:ext uri="{A12FA001-AC4F-418D-AE19-62706E023703}">
                      <ahyp:hlinkClr xmlns:ahyp="http://schemas.microsoft.com/office/drawing/2018/hyperlinkcolor" val="tx"/>
                    </a:ext>
                  </a:extLst>
                </a:hlinkClick>
              </a:rPr>
              <a:t> AI needs so much water and electricity</a:t>
            </a:r>
            <a:r>
              <a:rPr lang="de-DE" sz="1700" dirty="0"/>
              <a:t>, </a:t>
            </a:r>
            <a:r>
              <a:rPr lang="de-DE" sz="1700" dirty="0">
                <a:hlinkClick r:id="rId6">
                  <a:extLst>
                    <a:ext uri="{A12FA001-AC4F-418D-AE19-62706E023703}">
                      <ahyp:hlinkClr xmlns:ahyp="http://schemas.microsoft.com/office/drawing/2018/hyperlinkcolor" val="tx"/>
                    </a:ext>
                  </a:extLst>
                </a:hlinkClick>
              </a:rPr>
              <a:t>Energy demand from AI applications is rising dramatically</a:t>
            </a:r>
            <a:endParaRPr lang="de-DE" sz="17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7"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8"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9"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10"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11"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41CDF1AF-EF25-6731-20A1-45FB8B375096}"/>
              </a:ext>
              <a:ext uri="{C183D7F6-B498-43B3-948B-1728B52AA6E4}">
                <adec:decorative xmlns:adec="http://schemas.microsoft.com/office/drawing/2017/decorative" val="1"/>
              </a:ext>
            </a:extLst>
          </p:cNvPr>
          <p:cNvSpPr/>
          <p:nvPr/>
        </p:nvSpPr>
        <p:spPr>
          <a:xfrm>
            <a:off x="838199" y="5032193"/>
            <a:ext cx="9540000" cy="1152000"/>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3B515B"/>
                </a:solidFill>
              </a:rPr>
              <a:t>Click here for the answer</a:t>
            </a:r>
          </a:p>
        </p:txBody>
      </p:sp>
    </p:spTree>
    <p:extLst>
      <p:ext uri="{BB962C8B-B14F-4D97-AF65-F5344CB8AC3E}">
        <p14:creationId xmlns:p14="http://schemas.microsoft.com/office/powerpoint/2010/main" val="2205979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99F6661-793E-A45E-7835-50E2D1C5B3E0}"/>
              </a:ext>
            </a:extLst>
          </p:cNvPr>
          <p:cNvSpPr>
            <a:spLocks noGrp="1"/>
          </p:cNvSpPr>
          <p:nvPr>
            <p:ph type="title"/>
          </p:nvPr>
        </p:nvSpPr>
        <p:spPr/>
        <p:txBody>
          <a:bodyPr/>
          <a:lstStyle/>
          <a:p>
            <a:r>
              <a:rPr lang="de-DE" dirty="0"/>
              <a:t>How to Play</a:t>
            </a:r>
          </a:p>
        </p:txBody>
      </p:sp>
      <p:sp>
        <p:nvSpPr>
          <p:cNvPr id="5" name="Inhaltsplatzhalter 4">
            <a:extLst>
              <a:ext uri="{FF2B5EF4-FFF2-40B4-BE49-F238E27FC236}">
                <a16:creationId xmlns:a16="http://schemas.microsoft.com/office/drawing/2014/main" id="{C9C65DBB-B315-4583-66E6-6A993AEDD514}"/>
              </a:ext>
            </a:extLst>
          </p:cNvPr>
          <p:cNvSpPr>
            <a:spLocks noGrp="1"/>
          </p:cNvSpPr>
          <p:nvPr>
            <p:ph idx="1"/>
          </p:nvPr>
        </p:nvSpPr>
        <p:spPr>
          <a:xfrm>
            <a:off x="838198" y="2007648"/>
            <a:ext cx="10502464" cy="4351338"/>
          </a:xfrm>
        </p:spPr>
        <p:txBody>
          <a:bodyPr>
            <a:noAutofit/>
          </a:bodyPr>
          <a:lstStyle/>
          <a:p>
            <a:pPr>
              <a:spcBef>
                <a:spcPts val="600"/>
              </a:spcBef>
            </a:pPr>
            <a:r>
              <a:rPr lang="de-DE" sz="1200" b="1" dirty="0"/>
              <a:t>Purpose of the game: </a:t>
            </a:r>
            <a:r>
              <a:rPr lang="de-DE" sz="1200" dirty="0"/>
              <a:t>The game is intended to encourage exchange and reflection on a topic in an atmosphere of mutual respect. There are no </a:t>
            </a:r>
            <a:r>
              <a:rPr lang="de-DE" sz="1200" dirty="0" err="1"/>
              <a:t>winners</a:t>
            </a:r>
            <a:r>
              <a:rPr lang="de-DE" sz="1200" dirty="0"/>
              <a:t> in the “traditional” sense. In the end, everyone wins, because everyone has gained new ideas and impulses related to the topic.</a:t>
            </a:r>
          </a:p>
          <a:p>
            <a:pPr>
              <a:spcBef>
                <a:spcPts val="600"/>
              </a:spcBef>
            </a:pPr>
            <a:r>
              <a:rPr lang="de-DE" sz="1200" b="1" dirty="0"/>
              <a:t>How to play: </a:t>
            </a:r>
            <a:r>
              <a:rPr lang="de-DE" sz="1200" dirty="0"/>
              <a:t>It may be helpful to discuss communication guidelines with participants in advance (see slide 5). At the start of the game, you can use the wheel of fortune to determine which category the first question will come from. The first click starts the wheel. When your participants say “Stop,” stop the wheel with a second click. The red pointer indicates the color of the selected category. Clicking the icon in the matching color below the wheel takes you to the overview page for that category. There, you can let your participants choose which question (number) they want to work on. Clicking the number opens the corresponding question. After answering the question, click the wheel icon in the bottom right to return to the selection page with the wheel and choose the next question. Alternatively, you can use the category icon in the top right to return to the category overview page.</a:t>
            </a:r>
          </a:p>
          <a:p>
            <a:pPr>
              <a:spcBef>
                <a:spcPts val="600"/>
              </a:spcBef>
            </a:pPr>
            <a:r>
              <a:rPr lang="de-DE" sz="1200" b="1" dirty="0"/>
              <a:t>Notes on the question categories:</a:t>
            </a:r>
          </a:p>
          <a:p>
            <a:pPr>
              <a:spcBef>
                <a:spcPts val="300"/>
              </a:spcBef>
            </a:pPr>
            <a:r>
              <a:rPr lang="de-DE" sz="1200" b="1" dirty="0">
                <a:solidFill>
                  <a:srgbClr val="0271BB"/>
                </a:solidFill>
              </a:rPr>
              <a:t>Knowledge</a:t>
            </a:r>
            <a:r>
              <a:rPr lang="de-DE" sz="1200" dirty="0"/>
              <a:t> (blue lightbulb icon) – This category has one or more correct answers. You can reveal the answer by </a:t>
            </a:r>
            <a:r>
              <a:rPr lang="de-DE" sz="1200" dirty="0" err="1"/>
              <a:t>clicking</a:t>
            </a:r>
            <a:r>
              <a:rPr lang="de-DE" sz="1200" dirty="0"/>
              <a:t> “</a:t>
            </a:r>
            <a:r>
              <a:rPr lang="en-US" sz="1200" dirty="0"/>
              <a:t>Click here for the answer</a:t>
            </a:r>
            <a:r>
              <a:rPr lang="de-DE" sz="1200" dirty="0"/>
              <a:t>”.</a:t>
            </a:r>
          </a:p>
          <a:p>
            <a:pPr>
              <a:spcBef>
                <a:spcPts val="300"/>
              </a:spcBef>
            </a:pPr>
            <a:r>
              <a:rPr lang="de-DE" sz="1200" b="1" dirty="0">
                <a:solidFill>
                  <a:srgbClr val="0271BB"/>
                </a:solidFill>
              </a:rPr>
              <a:t>Scenario</a:t>
            </a:r>
            <a:r>
              <a:rPr lang="de-DE" sz="1200" dirty="0"/>
              <a:t> (light gray star icon) – The possible responses listed are examples, not recommendations. </a:t>
            </a:r>
            <a:r>
              <a:rPr lang="en-US" sz="1200" dirty="0"/>
              <a:t>The most appropriate response in practice may vary </a:t>
            </a:r>
            <a:r>
              <a:rPr lang="de-DE" sz="1200" dirty="0" err="1"/>
              <a:t>depending</a:t>
            </a:r>
            <a:r>
              <a:rPr lang="de-DE" sz="1200" dirty="0"/>
              <a:t> on the context and on the individual person. In this category, participants can always choose and describe an alternative response of their own. After the vote, there is time to explain the reasons for the answers given.</a:t>
            </a:r>
          </a:p>
          <a:p>
            <a:pPr>
              <a:spcBef>
                <a:spcPts val="300"/>
              </a:spcBef>
            </a:pPr>
            <a:r>
              <a:rPr lang="de-DE" sz="1200" b="1" dirty="0">
                <a:solidFill>
                  <a:srgbClr val="0271BB"/>
                </a:solidFill>
              </a:rPr>
              <a:t>Opinion</a:t>
            </a:r>
            <a:r>
              <a:rPr lang="de-DE" sz="1200" dirty="0"/>
              <a:t> (dark gray lightning icon) – This category does not provide answer choices. Instead, it is about sharing opinions, experiences, and hypotheses.</a:t>
            </a:r>
          </a:p>
          <a:p>
            <a:pPr>
              <a:spcBef>
                <a:spcPts val="300"/>
              </a:spcBef>
            </a:pPr>
            <a:r>
              <a:rPr lang="de-DE" sz="1200" b="1" dirty="0">
                <a:solidFill>
                  <a:srgbClr val="0271BB"/>
                </a:solidFill>
              </a:rPr>
              <a:t>Closing question</a:t>
            </a:r>
            <a:r>
              <a:rPr lang="de-DE" sz="1200" dirty="0"/>
              <a:t> (red door icon) – The closing question can be used at the end to prompt a final reflection that helps participants become aware of what they learned through the game. Before starting the game, you should adapt this question to your event or course.</a:t>
            </a:r>
          </a:p>
          <a:p>
            <a:pPr>
              <a:spcBef>
                <a:spcPts val="600"/>
              </a:spcBef>
            </a:pPr>
            <a:r>
              <a:rPr lang="de-DE" sz="1200" b="1" dirty="0"/>
              <a:t>Length of play and end of the game: </a:t>
            </a:r>
            <a:r>
              <a:rPr lang="de-DE" sz="1200" dirty="0"/>
              <a:t>You can play the game for as long as you like. We recommend setting aside at least 30 minutes and ending the game with the closing question. You are also welcome to agree on a playing time in advance or, for example, decide that the randomly selected questions must include at least two questions from each category.</a:t>
            </a:r>
          </a:p>
        </p:txBody>
      </p:sp>
    </p:spTree>
    <p:extLst>
      <p:ext uri="{BB962C8B-B14F-4D97-AF65-F5344CB8AC3E}">
        <p14:creationId xmlns:p14="http://schemas.microsoft.com/office/powerpoint/2010/main" val="1739430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A2D47-72D7-AB18-C616-42F2508DC96D}"/>
              </a:ext>
            </a:extLst>
          </p:cNvPr>
          <p:cNvSpPr>
            <a:spLocks noGrp="1"/>
          </p:cNvSpPr>
          <p:nvPr>
            <p:ph type="title"/>
          </p:nvPr>
        </p:nvSpPr>
        <p:spPr/>
        <p:txBody>
          <a:bodyPr/>
          <a:lstStyle/>
          <a:p>
            <a:r>
              <a:rPr lang="de-DE" dirty="0"/>
              <a:t>Scenario</a:t>
            </a:r>
          </a:p>
        </p:txBody>
      </p:sp>
      <p:sp>
        <p:nvSpPr>
          <p:cNvPr id="6" name="Ellipse 5">
            <a:extLst>
              <a:ext uri="{FF2B5EF4-FFF2-40B4-BE49-F238E27FC236}">
                <a16:creationId xmlns:a16="http://schemas.microsoft.com/office/drawing/2014/main" id="{83DDBD5E-B231-37DB-DDF5-0A6A6D9CA05F}"/>
              </a:ext>
            </a:extLst>
          </p:cNvPr>
          <p:cNvSpPr/>
          <p:nvPr/>
        </p:nvSpPr>
        <p:spPr>
          <a:xfrm>
            <a:off x="838199" y="2167192"/>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3" action="ppaction://hlinksldjump"/>
              </a:rPr>
              <a:t>01</a:t>
            </a:r>
            <a:endParaRPr lang="de-DE" sz="3000" b="1" dirty="0">
              <a:solidFill>
                <a:srgbClr val="0271BB"/>
              </a:solidFill>
            </a:endParaRPr>
          </a:p>
        </p:txBody>
      </p:sp>
      <p:sp>
        <p:nvSpPr>
          <p:cNvPr id="7" name="Ellipse 6">
            <a:extLst>
              <a:ext uri="{FF2B5EF4-FFF2-40B4-BE49-F238E27FC236}">
                <a16:creationId xmlns:a16="http://schemas.microsoft.com/office/drawing/2014/main" id="{A5617F1C-6ED5-89D5-BEAE-8D70B87AADC6}"/>
              </a:ext>
            </a:extLst>
          </p:cNvPr>
          <p:cNvSpPr/>
          <p:nvPr/>
        </p:nvSpPr>
        <p:spPr>
          <a:xfrm>
            <a:off x="2120897" y="2167192"/>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4" action="ppaction://hlinksldjump"/>
              </a:rPr>
              <a:t>02</a:t>
            </a:r>
            <a:endParaRPr lang="de-DE" sz="3000" b="1" dirty="0">
              <a:solidFill>
                <a:srgbClr val="3B515B"/>
              </a:solidFill>
            </a:endParaRPr>
          </a:p>
        </p:txBody>
      </p:sp>
      <p:sp>
        <p:nvSpPr>
          <p:cNvPr id="8" name="Ellipse 7">
            <a:extLst>
              <a:ext uri="{FF2B5EF4-FFF2-40B4-BE49-F238E27FC236}">
                <a16:creationId xmlns:a16="http://schemas.microsoft.com/office/drawing/2014/main" id="{FDB9216F-77DC-2A20-A936-2FEA3B4BFE56}"/>
              </a:ext>
            </a:extLst>
          </p:cNvPr>
          <p:cNvSpPr/>
          <p:nvPr/>
        </p:nvSpPr>
        <p:spPr>
          <a:xfrm>
            <a:off x="3403595" y="2167192"/>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5" action="ppaction://hlinksldjump"/>
              </a:rPr>
              <a:t>03</a:t>
            </a:r>
            <a:endParaRPr lang="de-DE" sz="3000" b="1" dirty="0">
              <a:solidFill>
                <a:srgbClr val="3B515B"/>
              </a:solidFill>
            </a:endParaRPr>
          </a:p>
        </p:txBody>
      </p:sp>
      <p:sp>
        <p:nvSpPr>
          <p:cNvPr id="9" name="Ellipse 8">
            <a:extLst>
              <a:ext uri="{FF2B5EF4-FFF2-40B4-BE49-F238E27FC236}">
                <a16:creationId xmlns:a16="http://schemas.microsoft.com/office/drawing/2014/main" id="{17939ECC-49E2-D6E0-277A-BAEC66C77D5D}"/>
              </a:ext>
            </a:extLst>
          </p:cNvPr>
          <p:cNvSpPr/>
          <p:nvPr/>
        </p:nvSpPr>
        <p:spPr>
          <a:xfrm>
            <a:off x="4686293" y="2167192"/>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6" action="ppaction://hlinksldjump"/>
              </a:rPr>
              <a:t>04</a:t>
            </a:r>
            <a:endParaRPr lang="de-DE" sz="3000" b="1" dirty="0">
              <a:solidFill>
                <a:srgbClr val="3B515B"/>
              </a:solidFill>
            </a:endParaRPr>
          </a:p>
        </p:txBody>
      </p:sp>
      <p:sp>
        <p:nvSpPr>
          <p:cNvPr id="10" name="Ellipse 9">
            <a:extLst>
              <a:ext uri="{FF2B5EF4-FFF2-40B4-BE49-F238E27FC236}">
                <a16:creationId xmlns:a16="http://schemas.microsoft.com/office/drawing/2014/main" id="{5E6A11BB-E700-8D53-45A1-3795E9819C6F}"/>
              </a:ext>
            </a:extLst>
          </p:cNvPr>
          <p:cNvSpPr/>
          <p:nvPr/>
        </p:nvSpPr>
        <p:spPr>
          <a:xfrm>
            <a:off x="5968991" y="2167192"/>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7" action="ppaction://hlinksldjump"/>
              </a:rPr>
              <a:t>05</a:t>
            </a:r>
            <a:endParaRPr lang="de-DE" sz="3000" b="1" dirty="0">
              <a:solidFill>
                <a:srgbClr val="3B515B"/>
              </a:solidFill>
            </a:endParaRPr>
          </a:p>
        </p:txBody>
      </p:sp>
      <p:sp>
        <p:nvSpPr>
          <p:cNvPr id="11" name="Ellipse 10">
            <a:extLst>
              <a:ext uri="{FF2B5EF4-FFF2-40B4-BE49-F238E27FC236}">
                <a16:creationId xmlns:a16="http://schemas.microsoft.com/office/drawing/2014/main" id="{1684024F-A719-04FC-CF07-ABB4CD74FF86}"/>
              </a:ext>
            </a:extLst>
          </p:cNvPr>
          <p:cNvSpPr/>
          <p:nvPr/>
        </p:nvSpPr>
        <p:spPr>
          <a:xfrm>
            <a:off x="7251689" y="2167192"/>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8" action="ppaction://hlinksldjump"/>
              </a:rPr>
              <a:t>06</a:t>
            </a:r>
            <a:endParaRPr lang="de-DE" sz="3000" b="1" dirty="0">
              <a:solidFill>
                <a:srgbClr val="3B515B"/>
              </a:solidFill>
            </a:endParaRPr>
          </a:p>
        </p:txBody>
      </p:sp>
      <p:sp>
        <p:nvSpPr>
          <p:cNvPr id="12" name="Ellipse 11">
            <a:extLst>
              <a:ext uri="{FF2B5EF4-FFF2-40B4-BE49-F238E27FC236}">
                <a16:creationId xmlns:a16="http://schemas.microsoft.com/office/drawing/2014/main" id="{1C9E00AE-4520-5C61-D9C5-A041039F5FD9}"/>
              </a:ext>
            </a:extLst>
          </p:cNvPr>
          <p:cNvSpPr/>
          <p:nvPr/>
        </p:nvSpPr>
        <p:spPr>
          <a:xfrm>
            <a:off x="8534388" y="2167192"/>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9" action="ppaction://hlinksldjump"/>
              </a:rPr>
              <a:t>07</a:t>
            </a:r>
            <a:endParaRPr lang="de-DE" sz="3000" b="1" dirty="0">
              <a:solidFill>
                <a:srgbClr val="3B515B"/>
              </a:solidFill>
            </a:endParaRPr>
          </a:p>
        </p:txBody>
      </p:sp>
      <p:sp>
        <p:nvSpPr>
          <p:cNvPr id="13" name="Ellipse 12">
            <a:extLst>
              <a:ext uri="{FF2B5EF4-FFF2-40B4-BE49-F238E27FC236}">
                <a16:creationId xmlns:a16="http://schemas.microsoft.com/office/drawing/2014/main" id="{103286C6-E27C-961A-61C2-6E8567B1DDB5}"/>
              </a:ext>
            </a:extLst>
          </p:cNvPr>
          <p:cNvSpPr/>
          <p:nvPr/>
        </p:nvSpPr>
        <p:spPr>
          <a:xfrm>
            <a:off x="838199" y="3519747"/>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0" action="ppaction://hlinksldjump"/>
              </a:rPr>
              <a:t>08</a:t>
            </a:r>
            <a:endParaRPr lang="de-DE" sz="3000" b="1" dirty="0">
              <a:solidFill>
                <a:srgbClr val="3B515B"/>
              </a:solidFill>
            </a:endParaRPr>
          </a:p>
        </p:txBody>
      </p:sp>
      <p:sp>
        <p:nvSpPr>
          <p:cNvPr id="14" name="Ellipse 13">
            <a:extLst>
              <a:ext uri="{FF2B5EF4-FFF2-40B4-BE49-F238E27FC236}">
                <a16:creationId xmlns:a16="http://schemas.microsoft.com/office/drawing/2014/main" id="{DDCED647-89CF-D3DB-2016-3485A66862B8}"/>
              </a:ext>
            </a:extLst>
          </p:cNvPr>
          <p:cNvSpPr/>
          <p:nvPr/>
        </p:nvSpPr>
        <p:spPr>
          <a:xfrm>
            <a:off x="2120897" y="3519747"/>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1" action="ppaction://hlinksldjump"/>
              </a:rPr>
              <a:t>09</a:t>
            </a:r>
            <a:endParaRPr lang="de-DE" sz="3000" b="1" dirty="0">
              <a:solidFill>
                <a:srgbClr val="3B515B"/>
              </a:solidFill>
            </a:endParaRPr>
          </a:p>
        </p:txBody>
      </p:sp>
      <p:sp>
        <p:nvSpPr>
          <p:cNvPr id="15" name="Ellipse 14">
            <a:extLst>
              <a:ext uri="{FF2B5EF4-FFF2-40B4-BE49-F238E27FC236}">
                <a16:creationId xmlns:a16="http://schemas.microsoft.com/office/drawing/2014/main" id="{294B0A26-543A-7308-C91E-3BFBBB38DC30}"/>
              </a:ext>
            </a:extLst>
          </p:cNvPr>
          <p:cNvSpPr/>
          <p:nvPr/>
        </p:nvSpPr>
        <p:spPr>
          <a:xfrm>
            <a:off x="3403595" y="3519747"/>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2" action="ppaction://hlinksldjump"/>
              </a:rPr>
              <a:t>10</a:t>
            </a:r>
            <a:endParaRPr lang="de-DE" sz="3000" b="1" dirty="0">
              <a:solidFill>
                <a:srgbClr val="3B515B"/>
              </a:solidFill>
            </a:endParaRPr>
          </a:p>
        </p:txBody>
      </p:sp>
      <p:sp>
        <p:nvSpPr>
          <p:cNvPr id="16" name="Ellipse 15">
            <a:extLst>
              <a:ext uri="{FF2B5EF4-FFF2-40B4-BE49-F238E27FC236}">
                <a16:creationId xmlns:a16="http://schemas.microsoft.com/office/drawing/2014/main" id="{F296C0DE-3474-CFA8-D8CF-6F4C9DA51033}"/>
              </a:ext>
            </a:extLst>
          </p:cNvPr>
          <p:cNvSpPr/>
          <p:nvPr/>
        </p:nvSpPr>
        <p:spPr>
          <a:xfrm>
            <a:off x="4686293" y="3519747"/>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3" action="ppaction://hlinksldjump"/>
              </a:rPr>
              <a:t>11</a:t>
            </a:r>
            <a:endParaRPr lang="de-DE" sz="3000" b="1" dirty="0">
              <a:solidFill>
                <a:srgbClr val="3B515B"/>
              </a:solidFill>
            </a:endParaRPr>
          </a:p>
        </p:txBody>
      </p:sp>
      <p:sp>
        <p:nvSpPr>
          <p:cNvPr id="17" name="Ellipse 16">
            <a:extLst>
              <a:ext uri="{FF2B5EF4-FFF2-40B4-BE49-F238E27FC236}">
                <a16:creationId xmlns:a16="http://schemas.microsoft.com/office/drawing/2014/main" id="{C293D60D-403F-C2A6-9E56-8F752540A6C2}"/>
              </a:ext>
            </a:extLst>
          </p:cNvPr>
          <p:cNvSpPr/>
          <p:nvPr/>
        </p:nvSpPr>
        <p:spPr>
          <a:xfrm>
            <a:off x="5968991" y="3519747"/>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4" action="ppaction://hlinksldjump"/>
              </a:rPr>
              <a:t>12</a:t>
            </a:r>
            <a:endParaRPr lang="de-DE" sz="3000" b="1" dirty="0">
              <a:solidFill>
                <a:srgbClr val="3B515B"/>
              </a:solidFill>
            </a:endParaRPr>
          </a:p>
        </p:txBody>
      </p:sp>
      <p:sp>
        <p:nvSpPr>
          <p:cNvPr id="18" name="Ellipse 17">
            <a:extLst>
              <a:ext uri="{FF2B5EF4-FFF2-40B4-BE49-F238E27FC236}">
                <a16:creationId xmlns:a16="http://schemas.microsoft.com/office/drawing/2014/main" id="{94BF1A2E-E985-AD2B-C5F1-1E63F6901300}"/>
              </a:ext>
            </a:extLst>
          </p:cNvPr>
          <p:cNvSpPr/>
          <p:nvPr/>
        </p:nvSpPr>
        <p:spPr>
          <a:xfrm>
            <a:off x="7251689" y="3519747"/>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5" action="ppaction://hlinksldjump"/>
              </a:rPr>
              <a:t>13</a:t>
            </a:r>
            <a:endParaRPr lang="de-DE" sz="3000" b="1" dirty="0">
              <a:solidFill>
                <a:srgbClr val="3B515B"/>
              </a:solidFill>
            </a:endParaRPr>
          </a:p>
        </p:txBody>
      </p:sp>
      <p:sp>
        <p:nvSpPr>
          <p:cNvPr id="19" name="Ellipse 18">
            <a:extLst>
              <a:ext uri="{FF2B5EF4-FFF2-40B4-BE49-F238E27FC236}">
                <a16:creationId xmlns:a16="http://schemas.microsoft.com/office/drawing/2014/main" id="{DCC0D43B-A15D-E0EA-134D-B2BAC8C21A53}"/>
              </a:ext>
            </a:extLst>
          </p:cNvPr>
          <p:cNvSpPr/>
          <p:nvPr/>
        </p:nvSpPr>
        <p:spPr>
          <a:xfrm>
            <a:off x="8534388" y="3519747"/>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6" action="ppaction://hlinksldjump"/>
              </a:rPr>
              <a:t>14</a:t>
            </a:r>
            <a:endParaRPr lang="de-DE" sz="3000" b="1" dirty="0">
              <a:solidFill>
                <a:srgbClr val="3B515B"/>
              </a:solidFill>
            </a:endParaRPr>
          </a:p>
        </p:txBody>
      </p:sp>
      <p:sp>
        <p:nvSpPr>
          <p:cNvPr id="20" name="Ellipse 19">
            <a:extLst>
              <a:ext uri="{FF2B5EF4-FFF2-40B4-BE49-F238E27FC236}">
                <a16:creationId xmlns:a16="http://schemas.microsoft.com/office/drawing/2014/main" id="{BEC38088-4376-BB85-AF48-0B42A53195CB}"/>
              </a:ext>
            </a:extLst>
          </p:cNvPr>
          <p:cNvSpPr/>
          <p:nvPr/>
        </p:nvSpPr>
        <p:spPr>
          <a:xfrm>
            <a:off x="838199" y="487230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7" action="ppaction://hlinksldjump"/>
              </a:rPr>
              <a:t>15</a:t>
            </a:r>
            <a:endParaRPr lang="de-DE" sz="3000" b="1" dirty="0">
              <a:solidFill>
                <a:srgbClr val="3B515B"/>
              </a:solidFill>
            </a:endParaRPr>
          </a:p>
        </p:txBody>
      </p:sp>
      <p:sp>
        <p:nvSpPr>
          <p:cNvPr id="21" name="Ellipse 20">
            <a:extLst>
              <a:ext uri="{FF2B5EF4-FFF2-40B4-BE49-F238E27FC236}">
                <a16:creationId xmlns:a16="http://schemas.microsoft.com/office/drawing/2014/main" id="{0413E358-5B37-683A-C275-67C9A9E9935F}"/>
              </a:ext>
            </a:extLst>
          </p:cNvPr>
          <p:cNvSpPr/>
          <p:nvPr/>
        </p:nvSpPr>
        <p:spPr>
          <a:xfrm>
            <a:off x="2120897" y="487230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8" action="ppaction://hlinksldjump"/>
              </a:rPr>
              <a:t>16</a:t>
            </a:r>
            <a:endParaRPr lang="de-DE" sz="3000" b="1" dirty="0">
              <a:solidFill>
                <a:srgbClr val="3B515B"/>
              </a:solidFill>
            </a:endParaRPr>
          </a:p>
        </p:txBody>
      </p:sp>
      <p:sp>
        <p:nvSpPr>
          <p:cNvPr id="22" name="Ellipse 21">
            <a:extLst>
              <a:ext uri="{FF2B5EF4-FFF2-40B4-BE49-F238E27FC236}">
                <a16:creationId xmlns:a16="http://schemas.microsoft.com/office/drawing/2014/main" id="{2FC5DEE4-ADD2-39CB-25F4-0FC6980A4A8F}"/>
              </a:ext>
            </a:extLst>
          </p:cNvPr>
          <p:cNvSpPr/>
          <p:nvPr/>
        </p:nvSpPr>
        <p:spPr>
          <a:xfrm>
            <a:off x="3403595"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9" action="ppaction://hlinksldjump"/>
              </a:rPr>
              <a:t>17</a:t>
            </a:r>
            <a:endParaRPr lang="de-DE" sz="3000" b="1" dirty="0">
              <a:solidFill>
                <a:srgbClr val="3B515B"/>
              </a:solidFill>
            </a:endParaRPr>
          </a:p>
        </p:txBody>
      </p:sp>
      <p:sp>
        <p:nvSpPr>
          <p:cNvPr id="23" name="Ellipse 22">
            <a:extLst>
              <a:ext uri="{FF2B5EF4-FFF2-40B4-BE49-F238E27FC236}">
                <a16:creationId xmlns:a16="http://schemas.microsoft.com/office/drawing/2014/main" id="{98F3158B-44DA-5CB7-EF0C-298CDCBDC886}"/>
              </a:ext>
            </a:extLst>
          </p:cNvPr>
          <p:cNvSpPr/>
          <p:nvPr/>
        </p:nvSpPr>
        <p:spPr>
          <a:xfrm>
            <a:off x="4686293"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0" action="ppaction://hlinksldjump"/>
              </a:rPr>
              <a:t>18</a:t>
            </a:r>
            <a:endParaRPr lang="de-DE" sz="3000" b="1" dirty="0">
              <a:solidFill>
                <a:srgbClr val="3B515B"/>
              </a:solidFill>
            </a:endParaRPr>
          </a:p>
        </p:txBody>
      </p:sp>
      <p:sp>
        <p:nvSpPr>
          <p:cNvPr id="24" name="Ellipse 23">
            <a:extLst>
              <a:ext uri="{FF2B5EF4-FFF2-40B4-BE49-F238E27FC236}">
                <a16:creationId xmlns:a16="http://schemas.microsoft.com/office/drawing/2014/main" id="{7BF0B0BA-8F77-2DDB-8F7C-6DF4869AC69B}"/>
              </a:ext>
            </a:extLst>
          </p:cNvPr>
          <p:cNvSpPr/>
          <p:nvPr/>
        </p:nvSpPr>
        <p:spPr>
          <a:xfrm>
            <a:off x="5968991"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1" action="ppaction://hlinksldjump"/>
              </a:rPr>
              <a:t>19</a:t>
            </a:r>
            <a:endParaRPr lang="de-DE" sz="3000" b="1" dirty="0">
              <a:solidFill>
                <a:srgbClr val="3B515B"/>
              </a:solidFill>
            </a:endParaRPr>
          </a:p>
        </p:txBody>
      </p:sp>
      <p:sp>
        <p:nvSpPr>
          <p:cNvPr id="25" name="Ellipse 24">
            <a:extLst>
              <a:ext uri="{FF2B5EF4-FFF2-40B4-BE49-F238E27FC236}">
                <a16:creationId xmlns:a16="http://schemas.microsoft.com/office/drawing/2014/main" id="{5C2DCF60-2CC6-8212-CAC1-952CFE1DF292}"/>
              </a:ext>
            </a:extLst>
          </p:cNvPr>
          <p:cNvSpPr/>
          <p:nvPr/>
        </p:nvSpPr>
        <p:spPr>
          <a:xfrm>
            <a:off x="7251689"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2" action="ppaction://hlinksldjump"/>
              </a:rPr>
              <a:t>20</a:t>
            </a:r>
            <a:endParaRPr lang="de-DE" sz="3000" b="1" dirty="0">
              <a:solidFill>
                <a:srgbClr val="3B515B"/>
              </a:solidFill>
            </a:endParaRPr>
          </a:p>
        </p:txBody>
      </p:sp>
      <p:sp>
        <p:nvSpPr>
          <p:cNvPr id="26" name="Ellipse 25">
            <a:extLst>
              <a:ext uri="{FF2B5EF4-FFF2-40B4-BE49-F238E27FC236}">
                <a16:creationId xmlns:a16="http://schemas.microsoft.com/office/drawing/2014/main" id="{41416EAF-EAA4-8639-6C9B-13A5EE65BC96}"/>
              </a:ext>
            </a:extLst>
          </p:cNvPr>
          <p:cNvSpPr/>
          <p:nvPr/>
        </p:nvSpPr>
        <p:spPr>
          <a:xfrm>
            <a:off x="8534388"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3" action="ppaction://hlinksldjump"/>
              </a:rPr>
              <a:t>21</a:t>
            </a:r>
            <a:endParaRPr lang="de-DE" sz="3000" b="1" dirty="0">
              <a:solidFill>
                <a:srgbClr val="3B515B"/>
              </a:solidFill>
            </a:endParaRPr>
          </a:p>
        </p:txBody>
      </p:sp>
      <mc:AlternateContent xmlns:mc="http://schemas.openxmlformats.org/markup-compatibility/2006" xmlns:pslz="http://schemas.microsoft.com/office/powerpoint/2016/slidezoom">
        <mc:Choice Requires="pslz">
          <p:graphicFrame>
            <p:nvGraphicFramePr>
              <p:cNvPr id="31" name="Folienzoom 30" descr="Link zur Glücksrad-Folie.">
                <a:extLst>
                  <a:ext uri="{FF2B5EF4-FFF2-40B4-BE49-F238E27FC236}">
                    <a16:creationId xmlns:a16="http://schemas.microsoft.com/office/drawing/2014/main" id="{AA96977E-5D81-AB9C-9CBE-26ED4A18FBAB}"/>
                  </a:ext>
                </a:extLst>
              </p:cNvPr>
              <p:cNvGraphicFramePr>
                <a:graphicFrameLocks noChangeAspect="1"/>
              </p:cNvGraphicFramePr>
              <p:nvPr>
                <p:extLst>
                  <p:ext uri="{D42A27DB-BD31-4B8C-83A1-F6EECF244321}">
                    <p14:modId xmlns:p14="http://schemas.microsoft.com/office/powerpoint/2010/main" val="3019414060"/>
                  </p:ext>
                </p:extLst>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24"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31" name="Folienzoom 30" descr="Link zur Glücksrad-Folie.">
                <a:hlinkClick r:id="rId25" action="ppaction://hlinksldjump"/>
                <a:extLst>
                  <a:ext uri="{FF2B5EF4-FFF2-40B4-BE49-F238E27FC236}">
                    <a16:creationId xmlns:a16="http://schemas.microsoft.com/office/drawing/2014/main" id="{AA96977E-5D81-AB9C-9CBE-26ED4A18FBAB}"/>
                  </a:ext>
                </a:extLst>
              </p:cNvPr>
              <p:cNvPicPr>
                <a:picLocks noGrp="1" noRot="1" noChangeAspect="1" noMove="1" noResize="1" noEditPoints="1" noAdjustHandles="1" noChangeArrowheads="1" noChangeShapeType="1"/>
              </p:cNvPicPr>
              <p:nvPr/>
            </p:nvPicPr>
            <p:blipFill>
              <a:blip r:embed="rId26"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grpSp>
        <p:nvGrpSpPr>
          <p:cNvPr id="27" name="Gruppieren 26">
            <a:extLst>
              <a:ext uri="{FF2B5EF4-FFF2-40B4-BE49-F238E27FC236}">
                <a16:creationId xmlns:a16="http://schemas.microsoft.com/office/drawing/2014/main" id="{B168E427-DB96-1E54-E46E-1A6A4CE43D0C}"/>
              </a:ext>
              <a:ext uri="{C183D7F6-B498-43B3-948B-1728B52AA6E4}">
                <adec:decorative xmlns:adec="http://schemas.microsoft.com/office/drawing/2017/decorative" val="1"/>
              </a:ext>
            </a:extLst>
          </p:cNvPr>
          <p:cNvGrpSpPr/>
          <p:nvPr/>
        </p:nvGrpSpPr>
        <p:grpSpPr>
          <a:xfrm>
            <a:off x="10602797" y="796885"/>
            <a:ext cx="1313095" cy="1313095"/>
            <a:chOff x="4270670" y="5131916"/>
            <a:chExt cx="1313095" cy="1313095"/>
          </a:xfrm>
        </p:grpSpPr>
        <p:sp>
          <p:nvSpPr>
            <p:cNvPr id="28" name="Ellipse 27">
              <a:extLst>
                <a:ext uri="{FF2B5EF4-FFF2-40B4-BE49-F238E27FC236}">
                  <a16:creationId xmlns:a16="http://schemas.microsoft.com/office/drawing/2014/main" id="{A47D73D3-08F0-4BC2-EDCA-9B589F3FD5AF}"/>
                </a:ext>
              </a:extLst>
            </p:cNvPr>
            <p:cNvSpPr/>
            <p:nvPr/>
          </p:nvSpPr>
          <p:spPr>
            <a:xfrm>
              <a:off x="4270670" y="5131916"/>
              <a:ext cx="1313095" cy="1313095"/>
            </a:xfrm>
            <a:prstGeom prst="ellipse">
              <a:avLst/>
            </a:prstGeom>
            <a:solidFill>
              <a:srgbClr val="B2BAB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descr="Stern mit einfarbiger Füllung">
              <a:extLst>
                <a:ext uri="{FF2B5EF4-FFF2-40B4-BE49-F238E27FC236}">
                  <a16:creationId xmlns:a16="http://schemas.microsoft.com/office/drawing/2014/main" id="{C64409A9-C5D9-70E9-6702-39DF8277BD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470017" y="5331263"/>
              <a:ext cx="914400" cy="914400"/>
            </a:xfrm>
            <a:prstGeom prst="rect">
              <a:avLst/>
            </a:prstGeom>
          </p:spPr>
        </p:pic>
      </p:grpSp>
    </p:spTree>
    <p:extLst>
      <p:ext uri="{BB962C8B-B14F-4D97-AF65-F5344CB8AC3E}">
        <p14:creationId xmlns:p14="http://schemas.microsoft.com/office/powerpoint/2010/main" val="390953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01</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There are AI tools that advertise how much they can simplify certain tasks in the research process for you (for example, analyzing and interpreting data). Would you use these tools in your research project even if you do not fully understand how they work? 
</a:t>
            </a:r>
            <a:br>
              <a:rPr lang="de-DE" sz="2200" dirty="0"/>
            </a:br>
            <a:r>
              <a:rPr lang="de-DE" sz="2200" dirty="0"/>
              <a:t>Please explain your answer.</a:t>
            </a:r>
          </a:p>
          <a:p>
            <a:pPr marL="514350" indent="-514350">
              <a:buFont typeface="+mj-lt"/>
              <a:buAutoNum type="alphaLcParenR"/>
            </a:pPr>
            <a:r>
              <a:rPr lang="de-DE" sz="2200" dirty="0"/>
              <a:t>Yes</a:t>
            </a:r>
          </a:p>
          <a:p>
            <a:pPr marL="514350" indent="-514350">
              <a:buFont typeface="+mj-lt"/>
              <a:buAutoNum type="alphaLcParenR"/>
            </a:pPr>
            <a:r>
              <a:rPr lang="de-DE" sz="2200" dirty="0"/>
              <a:t>Yes, but only in addition to an approach that does not rely on the tools</a:t>
            </a:r>
          </a:p>
          <a:p>
            <a:pPr marL="514350" indent="-514350">
              <a:buFont typeface="+mj-lt"/>
              <a:buAutoNum type="alphaLcParenR"/>
            </a:pPr>
            <a:r>
              <a:rPr lang="de-DE" sz="2200" dirty="0"/>
              <a:t>No</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extLst>
                  <p:ext uri="{D42A27DB-BD31-4B8C-83A1-F6EECF244321}">
                    <p14:modId xmlns:p14="http://schemas.microsoft.com/office/powerpoint/2010/main" val="1323933459"/>
                  </p:ext>
                </p:extLst>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extLst>
                  <p:ext uri="{D42A27DB-BD31-4B8C-83A1-F6EECF244321}">
                    <p14:modId xmlns:p14="http://schemas.microsoft.com/office/powerpoint/2010/main" val="645681514"/>
                  </p:ext>
                </p:extLst>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2069952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02</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In the past, several AI-generated mushroom guides and mushroom identification books containing potentially deadly advice have appeared in well-known online stores. Who would you hold responsible if someone who uses these guides is poisoned? Why?</a:t>
            </a:r>
          </a:p>
          <a:p>
            <a:pPr marL="514350" indent="-514350">
              <a:buFont typeface="+mj-lt"/>
              <a:buAutoNum type="alphaLcParenR"/>
            </a:pPr>
            <a:r>
              <a:rPr lang="de-DE" sz="2200" dirty="0"/>
              <a:t>The manufacturer of the AI.</a:t>
            </a:r>
          </a:p>
          <a:p>
            <a:pPr marL="514350" indent="-514350">
              <a:buFont typeface="+mj-lt"/>
              <a:buAutoNum type="alphaLcParenR"/>
            </a:pPr>
            <a:r>
              <a:rPr lang="de-DE" sz="2200" dirty="0"/>
              <a:t>The person who wrote and published the book.</a:t>
            </a:r>
          </a:p>
          <a:p>
            <a:pPr marL="514350" indent="-514350">
              <a:buFont typeface="+mj-lt"/>
              <a:buAutoNum type="alphaLcParenR"/>
            </a:pPr>
            <a:r>
              <a:rPr lang="de-DE" sz="2200" dirty="0"/>
              <a:t>The online store.</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2875158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03</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You have a </a:t>
            </a:r>
            <a:r>
              <a:rPr lang="de-DE" sz="2200" dirty="0" err="1"/>
              <a:t>knowledge</a:t>
            </a:r>
            <a:r>
              <a:rPr lang="de-DE" sz="2200" dirty="0"/>
              <a:t> question. What do you use to get the answer? Please explain your answer.</a:t>
            </a:r>
          </a:p>
          <a:p>
            <a:pPr marL="514350" indent="-514350">
              <a:buFont typeface="+mj-lt"/>
              <a:buAutoNum type="alphaLcParenR"/>
            </a:pPr>
            <a:r>
              <a:rPr lang="de-DE" sz="2200" dirty="0"/>
              <a:t>Search engines</a:t>
            </a:r>
          </a:p>
          <a:p>
            <a:pPr marL="514350" indent="-514350">
              <a:buFont typeface="+mj-lt"/>
              <a:buAutoNum type="alphaLcParenR"/>
            </a:pPr>
            <a:r>
              <a:rPr lang="de-DE" sz="2200" dirty="0"/>
              <a:t>Chatbots</a:t>
            </a:r>
          </a:p>
          <a:p>
            <a:pPr marL="514350" indent="-514350">
              <a:buFont typeface="+mj-lt"/>
              <a:buAutoNum type="alphaLcParenR"/>
            </a:pPr>
            <a:r>
              <a:rPr lang="de-DE" sz="2200" dirty="0"/>
              <a:t>Scholarly literature such as studies and textbooks</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414043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04</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a:xfrm>
            <a:off x="838199" y="2007647"/>
            <a:ext cx="9812216" cy="4603145"/>
          </a:xfrm>
        </p:spPr>
        <p:txBody>
          <a:bodyPr>
            <a:noAutofit/>
          </a:bodyPr>
          <a:lstStyle/>
          <a:p>
            <a:r>
              <a:rPr lang="de-DE" sz="2200" dirty="0"/>
              <a:t>In a course, an instructor asks students to use a free AI tool to create a song related to the topic. To use the tool, you need an account linked to your own email address. </a:t>
            </a:r>
            <a:r>
              <a:rPr lang="en-US" sz="2200" dirty="0"/>
              <a:t>From a legal perspective, using a tool under these conditions is voluntary</a:t>
            </a:r>
            <a:r>
              <a:rPr lang="de-DE" sz="2200" dirty="0"/>
              <a:t>. Someone tells you in confidence that they actually do not want to sign up with their email address. What do you recommend? Why?</a:t>
            </a:r>
          </a:p>
          <a:p>
            <a:pPr marL="514350" indent="-514350">
              <a:buFont typeface="+mj-lt"/>
              <a:buAutoNum type="alphaLcParenR"/>
            </a:pPr>
            <a:r>
              <a:rPr lang="de-DE" sz="2200" dirty="0"/>
              <a:t>Do it despite the concerns, but use an additional “burner” email address in a “secure browser.”</a:t>
            </a:r>
          </a:p>
          <a:p>
            <a:pPr marL="514350" indent="-514350">
              <a:buFont typeface="+mj-lt"/>
              <a:buAutoNum type="alphaLcParenR"/>
            </a:pPr>
            <a:r>
              <a:rPr lang="de-DE" sz="2200" dirty="0"/>
              <a:t>Discuss it privately with the instructor.</a:t>
            </a:r>
          </a:p>
          <a:p>
            <a:pPr marL="514350" indent="-514350">
              <a:buFont typeface="+mj-lt"/>
              <a:buAutoNum type="alphaLcParenR"/>
            </a:pPr>
            <a:r>
              <a:rPr lang="en-US" sz="2200" dirty="0"/>
              <a:t>Bring it up in the plenary</a:t>
            </a:r>
            <a:r>
              <a:rPr lang="de-DE" sz="2200" dirty="0"/>
              <a:t>.</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4245631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05</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You discover that your portrait photo was used without your consent to train an image AI system. How do you respond? Why?</a:t>
            </a:r>
          </a:p>
          <a:p>
            <a:pPr marL="514350" indent="-514350">
              <a:buFont typeface="+mj-lt"/>
              <a:buAutoNum type="alphaLcParenR"/>
            </a:pPr>
            <a:r>
              <a:rPr lang="de-DE" sz="2200" dirty="0"/>
              <a:t>I do nothing.</a:t>
            </a:r>
          </a:p>
          <a:p>
            <a:pPr marL="514350" indent="-514350">
              <a:buFont typeface="+mj-lt"/>
              <a:buAutoNum type="alphaLcParenR"/>
            </a:pPr>
            <a:r>
              <a:rPr lang="de-DE" sz="2200" dirty="0"/>
              <a:t>I change how I publish my photos.</a:t>
            </a:r>
          </a:p>
          <a:p>
            <a:pPr marL="514350" indent="-514350">
              <a:buFont typeface="+mj-lt"/>
              <a:buAutoNum type="alphaLcParenR"/>
            </a:pPr>
            <a:r>
              <a:rPr lang="de-DE" sz="2200" dirty="0"/>
              <a:t>I try to have my image deleted.</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494064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06</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a:xfrm>
            <a:off x="838199" y="2007648"/>
            <a:ext cx="9466386" cy="4351338"/>
          </a:xfrm>
        </p:spPr>
        <p:txBody>
          <a:bodyPr>
            <a:normAutofit/>
          </a:bodyPr>
          <a:lstStyle/>
          <a:p>
            <a:r>
              <a:rPr lang="de-DE" sz="2200" dirty="0"/>
              <a:t>Your task is to provide feedback on an assessment. While reviewing the assessment, you begin to suspect that more AI was used in producing it than was allowed, or that the AI used was not identified correctly. How do you deal with this? Why?</a:t>
            </a:r>
          </a:p>
          <a:p>
            <a:pPr marL="514350" indent="-514350">
              <a:buFont typeface="+mj-lt"/>
              <a:buAutoNum type="alphaLcParenR"/>
            </a:pPr>
            <a:r>
              <a:rPr lang="de-DE" sz="2200" dirty="0"/>
              <a:t>I talk to the person who submitted the assessment.</a:t>
            </a:r>
          </a:p>
          <a:p>
            <a:pPr marL="514350" indent="-514350">
              <a:buFont typeface="+mj-lt"/>
              <a:buAutoNum type="alphaLcParenR"/>
            </a:pPr>
            <a:r>
              <a:rPr lang="de-DE" sz="2200" dirty="0"/>
              <a:t>I mark the work as failed.</a:t>
            </a:r>
          </a:p>
          <a:p>
            <a:pPr marL="514350" indent="-514350">
              <a:buFont typeface="+mj-lt"/>
              <a:buAutoNum type="alphaLcParenR"/>
            </a:pPr>
            <a:r>
              <a:rPr lang="de-DE" sz="2200" dirty="0"/>
              <a:t>I get a second opinion.</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2977957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07</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Many AI tools allow you to provide feedback and, for example, report incorrect answers. Do you use this option?
</a:t>
            </a:r>
            <a:br>
              <a:rPr lang="de-DE" sz="2200" dirty="0"/>
            </a:br>
            <a:r>
              <a:rPr lang="de-DE" sz="2200" dirty="0"/>
              <a:t>Please explain your answer.</a:t>
            </a:r>
          </a:p>
          <a:p>
            <a:pPr marL="514350" indent="-514350">
              <a:buFont typeface="+mj-lt"/>
              <a:buAutoNum type="alphaLcParenR"/>
            </a:pPr>
            <a:r>
              <a:rPr lang="de-DE" sz="2200" dirty="0"/>
              <a:t>Yes</a:t>
            </a:r>
          </a:p>
          <a:p>
            <a:pPr marL="514350" indent="-514350">
              <a:buFont typeface="+mj-lt"/>
              <a:buAutoNum type="alphaLcParenR"/>
            </a:pPr>
            <a:r>
              <a:rPr lang="de-DE" sz="2200" dirty="0"/>
              <a:t>Sometimes</a:t>
            </a:r>
          </a:p>
          <a:p>
            <a:pPr marL="514350" indent="-514350">
              <a:buFont typeface="+mj-lt"/>
              <a:buAutoNum type="alphaLcParenR"/>
            </a:pPr>
            <a:r>
              <a:rPr lang="de-DE" sz="2200" dirty="0"/>
              <a:t>No</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498607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08</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fontScale="92500"/>
          </a:bodyPr>
          <a:lstStyle/>
          <a:p>
            <a:r>
              <a:rPr lang="de-DE" dirty="0"/>
              <a:t>An instructor asks students not to share their course materials online and not to feed them into AI tools because it is important to them to hold the copyright to the texts themselves and to decide where and in what contexts the texts are used. </a:t>
            </a:r>
          </a:p>
          <a:p>
            <a:r>
              <a:rPr lang="de-DE" dirty="0"/>
              <a:t>However, you would actually like to use AI tools to generate an automatic summary of the materials and study flashcards. What do you do? Why? </a:t>
            </a:r>
          </a:p>
          <a:p>
            <a:pPr marL="514350" indent="-514350">
              <a:buFont typeface="+mj-lt"/>
              <a:buAutoNum type="alphaLcParenR"/>
            </a:pPr>
            <a:r>
              <a:rPr lang="de-DE" dirty="0"/>
              <a:t>I refrain from using AI tools.</a:t>
            </a:r>
          </a:p>
          <a:p>
            <a:pPr marL="514350" indent="-514350">
              <a:buFont typeface="+mj-lt"/>
              <a:buAutoNum type="alphaLcParenR"/>
            </a:pPr>
            <a:r>
              <a:rPr lang="de-DE" dirty="0"/>
              <a:t>I use the AI tools anyway.</a:t>
            </a:r>
          </a:p>
          <a:p>
            <a:pPr marL="514350" indent="-514350">
              <a:buFont typeface="+mj-lt"/>
              <a:buAutoNum type="alphaLcParenR"/>
            </a:pPr>
            <a:r>
              <a:rPr lang="de-DE" dirty="0"/>
              <a:t>I use only AI tools that do not use my inputs for training.</a:t>
            </a:r>
          </a:p>
          <a:p>
            <a:pPr marL="514350" indent="-514350">
              <a:buFont typeface="+mj-lt"/>
              <a:buAutoNum type="alphaLcParenR"/>
            </a:pPr>
            <a:r>
              <a:rPr lang="de-DE"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837596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09</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Are you polite to an AI chatbot? 
</a:t>
            </a:r>
            <a:br>
              <a:rPr lang="de-DE" sz="2200" dirty="0"/>
            </a:br>
            <a:r>
              <a:rPr lang="de-DE" sz="2200" dirty="0"/>
              <a:t>Please explain your answer.</a:t>
            </a:r>
          </a:p>
          <a:p>
            <a:pPr marL="514350" indent="-514350">
              <a:buFont typeface="+mj-lt"/>
              <a:buAutoNum type="alphaLcParenR"/>
            </a:pPr>
            <a:r>
              <a:rPr lang="de-DE" sz="2200" dirty="0"/>
              <a:t>Yes</a:t>
            </a:r>
          </a:p>
          <a:p>
            <a:pPr marL="514350" indent="-514350">
              <a:buFont typeface="+mj-lt"/>
              <a:buAutoNum type="alphaLcParenR"/>
            </a:pPr>
            <a:r>
              <a:rPr lang="de-DE" sz="2200" dirty="0"/>
              <a:t>Sometimes</a:t>
            </a:r>
          </a:p>
          <a:p>
            <a:pPr marL="514350" indent="-514350">
              <a:buFont typeface="+mj-lt"/>
              <a:buAutoNum type="alphaLcParenR"/>
            </a:pPr>
            <a:r>
              <a:rPr lang="de-DE" sz="2200" dirty="0"/>
              <a:t>No</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92135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0B06A-847F-7E9A-459E-9DF7ED15ACA7}"/>
              </a:ext>
            </a:extLst>
          </p:cNvPr>
          <p:cNvSpPr>
            <a:spLocks noGrp="1"/>
          </p:cNvSpPr>
          <p:nvPr>
            <p:ph type="title"/>
          </p:nvPr>
        </p:nvSpPr>
        <p:spPr>
          <a:xfrm>
            <a:off x="838198" y="292231"/>
            <a:ext cx="10502463" cy="1157142"/>
          </a:xfrm>
        </p:spPr>
        <p:txBody>
          <a:bodyPr>
            <a:normAutofit fontScale="90000"/>
          </a:bodyPr>
          <a:lstStyle/>
          <a:p>
            <a:pPr>
              <a:lnSpc>
                <a:spcPct val="90000"/>
              </a:lnSpc>
            </a:pPr>
            <a:r>
              <a:rPr lang="de-DE" dirty="0"/>
              <a:t>Examples of Game Variations &amp; Use Cases</a:t>
            </a:r>
          </a:p>
        </p:txBody>
      </p:sp>
      <p:sp>
        <p:nvSpPr>
          <p:cNvPr id="3" name="Inhaltsplatzhalter 2">
            <a:extLst>
              <a:ext uri="{FF2B5EF4-FFF2-40B4-BE49-F238E27FC236}">
                <a16:creationId xmlns:a16="http://schemas.microsoft.com/office/drawing/2014/main" id="{BDBA9B46-DB22-E9F3-5316-F0CD3D155E63}"/>
              </a:ext>
            </a:extLst>
          </p:cNvPr>
          <p:cNvSpPr>
            <a:spLocks noGrp="1"/>
          </p:cNvSpPr>
          <p:nvPr>
            <p:ph idx="1"/>
          </p:nvPr>
        </p:nvSpPr>
        <p:spPr>
          <a:xfrm>
            <a:off x="838198" y="2007648"/>
            <a:ext cx="10502464" cy="4351338"/>
          </a:xfrm>
        </p:spPr>
        <p:txBody>
          <a:bodyPr>
            <a:normAutofit fontScale="92500" lnSpcReduction="10000"/>
          </a:bodyPr>
          <a:lstStyle/>
          <a:p>
            <a:pPr>
              <a:spcBef>
                <a:spcPts val="600"/>
              </a:spcBef>
            </a:pPr>
            <a:r>
              <a:rPr lang="de-DE" sz="1300" b="1" dirty="0"/>
              <a:t>Use in a plenary session (in person)</a:t>
            </a:r>
            <a:br>
              <a:rPr lang="de-DE" sz="1300" b="1" dirty="0"/>
            </a:br>
            <a:r>
              <a:rPr lang="de-DE" sz="1300" dirty="0"/>
              <a:t>In a plenary session, you can collect responses to the questions either by a show of hands (Who chooses a, who chooses b, ...), with colored voting cards labeled with letters, or anonymously through a classroom response system such as Particify’s Live Feedback. </a:t>
            </a:r>
            <a:r>
              <a:rPr lang="en-US" sz="1300" dirty="0"/>
              <a:t>You can organize the exchange and discussion either in the plenary with individual contributions or in pairs with the person sitting next to them. </a:t>
            </a:r>
            <a:r>
              <a:rPr lang="de-DE" sz="1300" dirty="0"/>
              <a:t>Of course, you can also alternate between these options or combine them, for example by starting with buzz groups and then moving into a plenary </a:t>
            </a:r>
            <a:r>
              <a:rPr lang="de-DE" sz="1300" dirty="0" err="1"/>
              <a:t>discussion</a:t>
            </a:r>
            <a:r>
              <a:rPr lang="de-DE" sz="1300" dirty="0"/>
              <a:t>.</a:t>
            </a:r>
          </a:p>
          <a:p>
            <a:pPr>
              <a:spcBef>
                <a:spcPts val="600"/>
              </a:spcBef>
            </a:pPr>
            <a:r>
              <a:rPr lang="de-DE" sz="1300" b="1" dirty="0"/>
              <a:t>Use in a plenary session (online)</a:t>
            </a:r>
            <a:br>
              <a:rPr lang="de-DE" sz="1300" b="1" dirty="0"/>
            </a:br>
            <a:r>
              <a:rPr lang="de-DE" sz="1300" dirty="0"/>
              <a:t>In an online meeting, you can use the polling function of the meeting platform (for example, Zoom or BigBlueButton) to collect responses. If you want voting to be less anonymous, you can ask participants to make letter cards and hold them up next to their faces on camera. The exchange and discussion can take place either directly in the plenary session or in breakout rooms.</a:t>
            </a:r>
          </a:p>
          <a:p>
            <a:pPr>
              <a:spcBef>
                <a:spcPts val="600"/>
              </a:spcBef>
            </a:pPr>
            <a:r>
              <a:rPr lang="de-DE" sz="1300" b="1" dirty="0"/>
              <a:t>Use in small groups (in person)</a:t>
            </a:r>
            <a:br>
              <a:rPr lang="de-DE" sz="1300" b="1" dirty="0"/>
            </a:br>
            <a:r>
              <a:rPr lang="de-DE" sz="1300" dirty="0"/>
              <a:t>When working in small groups in </a:t>
            </a:r>
            <a:r>
              <a:rPr lang="de-DE" sz="1300" dirty="0" err="1"/>
              <a:t>person</a:t>
            </a:r>
            <a:r>
              <a:rPr lang="de-DE" sz="1300" dirty="0"/>
              <a:t>, each group uses its own copy of the PowerPoint and operates it independently. Voting can be done with handmade letter cards. During the exchange and discussion, the group itself makes sure that everyone who wants to speak has an opportunity to do so.</a:t>
            </a:r>
          </a:p>
          <a:p>
            <a:pPr>
              <a:spcBef>
                <a:spcPts val="600"/>
              </a:spcBef>
            </a:pPr>
            <a:r>
              <a:rPr lang="de-DE" sz="1300" b="1" dirty="0"/>
              <a:t>Use in small groups (online)</a:t>
            </a:r>
            <a:br>
              <a:rPr lang="de-DE" sz="1300" b="1" dirty="0"/>
            </a:br>
            <a:r>
              <a:rPr lang="de-DE" sz="1300" dirty="0"/>
              <a:t>For small-group work in breakout rooms during online meetings, provide all participants with the game PowerPoint file in the chat beforehand. In the breakout room, one person shares their screen and runs the presentation. For the vote, everyone writes their answer in the chat and sends it at the same time on cue. The members of the small group then discuss their answers orally.</a:t>
            </a:r>
          </a:p>
          <a:p>
            <a:pPr>
              <a:spcBef>
                <a:spcPts val="600"/>
              </a:spcBef>
            </a:pPr>
            <a:r>
              <a:rPr lang="de-DE" sz="1300" b="1" dirty="0"/>
              <a:t>As an assignment</a:t>
            </a:r>
            <a:br>
              <a:rPr lang="de-DE" sz="1300" b="1" dirty="0"/>
            </a:br>
            <a:r>
              <a:rPr lang="de-DE" sz="1300" dirty="0"/>
              <a:t>Instead of designing the questions for the game yourself, you can ask your participants to develop questions for the game. This can be done individually or in small groups, either synchronously or asynchronously.</a:t>
            </a:r>
          </a:p>
          <a:p>
            <a:pPr>
              <a:spcBef>
                <a:spcPts val="600"/>
              </a:spcBef>
            </a:pPr>
            <a:r>
              <a:rPr lang="de-DE" sz="1300" b="1" dirty="0">
                <a:solidFill>
                  <a:srgbClr val="0271BB"/>
                </a:solidFill>
              </a:rPr>
              <a:t>Important note </a:t>
            </a:r>
            <a:br>
              <a:rPr lang="de-DE" sz="1300" b="1" dirty="0">
                <a:solidFill>
                  <a:srgbClr val="0271BB"/>
                </a:solidFill>
              </a:rPr>
            </a:br>
            <a:r>
              <a:rPr lang="de-DE" sz="1300" dirty="0">
                <a:solidFill>
                  <a:srgbClr val="0271BB"/>
                </a:solidFill>
              </a:rPr>
              <a:t>After it is closed, the file no longer “remembers” which questions have already been used. If you want to use the game across multiple sessions, we therefore recommend documenting which questions have already been used, for example by taking screenshots. </a:t>
            </a:r>
          </a:p>
        </p:txBody>
      </p:sp>
    </p:spTree>
    <p:extLst>
      <p:ext uri="{BB962C8B-B14F-4D97-AF65-F5344CB8AC3E}">
        <p14:creationId xmlns:p14="http://schemas.microsoft.com/office/powerpoint/2010/main" val="4014790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10</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How do you prefer to learn new topics? Why?</a:t>
            </a:r>
          </a:p>
          <a:p>
            <a:pPr marL="514350" indent="-514350">
              <a:buFont typeface="+mj-lt"/>
              <a:buAutoNum type="alphaLcParenR"/>
            </a:pPr>
            <a:r>
              <a:rPr lang="de-DE" sz="2200" dirty="0"/>
              <a:t>By having them explained to me by a person.</a:t>
            </a:r>
          </a:p>
          <a:p>
            <a:pPr marL="514350" indent="-514350">
              <a:buFont typeface="+mj-lt"/>
              <a:buAutoNum type="alphaLcParenR"/>
            </a:pPr>
            <a:r>
              <a:rPr lang="de-DE" sz="2200" dirty="0"/>
              <a:t>Together in a group.</a:t>
            </a:r>
          </a:p>
          <a:p>
            <a:pPr marL="514350" indent="-514350">
              <a:buFont typeface="+mj-lt"/>
              <a:buAutoNum type="alphaLcParenR"/>
            </a:pPr>
            <a:r>
              <a:rPr lang="de-DE" sz="2200" dirty="0"/>
              <a:t>With an AI tool that adapts to my prior knowledge and learning pace.</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677190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11</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There are lots of different AI tools, and new ones are constantly appearing. How do you deal with that? Why?</a:t>
            </a:r>
          </a:p>
          <a:p>
            <a:pPr marL="514350" indent="-514350">
              <a:buFont typeface="+mj-lt"/>
              <a:buAutoNum type="alphaLcParenR"/>
            </a:pPr>
            <a:r>
              <a:rPr lang="de-DE" sz="2200" dirty="0"/>
              <a:t>I use only the tools officially offered at UHH.</a:t>
            </a:r>
          </a:p>
          <a:p>
            <a:pPr marL="514350" indent="-514350">
              <a:buFont typeface="+mj-lt"/>
              <a:buAutoNum type="alphaLcParenR"/>
            </a:pPr>
            <a:r>
              <a:rPr lang="de-DE" sz="2200" dirty="0"/>
              <a:t>I use a fixed selection of tools that cover my needs well.</a:t>
            </a:r>
          </a:p>
          <a:p>
            <a:pPr marL="514350" indent="-514350">
              <a:buFont typeface="+mj-lt"/>
              <a:buAutoNum type="alphaLcParenR"/>
            </a:pPr>
            <a:r>
              <a:rPr lang="de-DE" sz="2200" dirty="0"/>
              <a:t>I try out lots of new tools.</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806514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12</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A very good article was written with the support of an AI tool. To whom do you attribute the achievement? Please explain your answer.</a:t>
            </a:r>
          </a:p>
          <a:p>
            <a:pPr marL="514350" indent="-514350">
              <a:buFont typeface="+mj-lt"/>
              <a:buAutoNum type="alphaLcParenR"/>
            </a:pPr>
            <a:r>
              <a:rPr lang="de-DE" sz="2200" dirty="0"/>
              <a:t>To the training data of the AI tool.</a:t>
            </a:r>
          </a:p>
          <a:p>
            <a:pPr marL="514350" indent="-514350">
              <a:buFont typeface="+mj-lt"/>
              <a:buAutoNum type="alphaLcParenR"/>
            </a:pPr>
            <a:r>
              <a:rPr lang="de-DE" sz="2200" dirty="0"/>
              <a:t>To the manufacturer of the AI.</a:t>
            </a:r>
          </a:p>
          <a:p>
            <a:pPr marL="514350" indent="-514350">
              <a:buFont typeface="+mj-lt"/>
              <a:buAutoNum type="alphaLcParenR"/>
            </a:pPr>
            <a:r>
              <a:rPr lang="de-DE" sz="2200" dirty="0"/>
              <a:t>To the person who created the article with the help of the AI tool.</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2535220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13</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An AI platform offers to give you personalized feedback on the result of your work. What do you do? Why?</a:t>
            </a:r>
          </a:p>
          <a:p>
            <a:pPr marL="514350" indent="-514350">
              <a:buFont typeface="+mj-lt"/>
              <a:buAutoNum type="alphaLcParenR"/>
            </a:pPr>
            <a:r>
              <a:rPr lang="de-DE" sz="2200" dirty="0"/>
              <a:t>I use the feedback as a supplement to other feedback.</a:t>
            </a:r>
          </a:p>
          <a:p>
            <a:pPr marL="514350" indent="-514350">
              <a:buFont typeface="+mj-lt"/>
              <a:buAutoNum type="alphaLcParenR"/>
            </a:pPr>
            <a:r>
              <a:rPr lang="de-DE" sz="2200" dirty="0"/>
              <a:t>I test the quality of the feedback using content whose quality I already know.</a:t>
            </a:r>
          </a:p>
          <a:p>
            <a:pPr marL="514350" indent="-514350">
              <a:buFont typeface="+mj-lt"/>
              <a:buAutoNum type="alphaLcParenR"/>
            </a:pPr>
            <a:r>
              <a:rPr lang="de-DE" sz="2200" dirty="0"/>
              <a:t>I do not use the AI platform.</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754558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14</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What do you do when a chatbot such as UHHGPT does not produce the results you want? Please explain your answer.</a:t>
            </a:r>
          </a:p>
          <a:p>
            <a:pPr marL="514350" indent="-514350">
              <a:buFont typeface="+mj-lt"/>
              <a:buAutoNum type="alphaLcParenR"/>
            </a:pPr>
            <a:r>
              <a:rPr lang="de-DE" sz="2200" dirty="0"/>
              <a:t>I stop using the chatbot for that task.</a:t>
            </a:r>
          </a:p>
          <a:p>
            <a:pPr marL="514350" indent="-514350">
              <a:buFont typeface="+mj-lt"/>
              <a:buAutoNum type="alphaLcParenR"/>
            </a:pPr>
            <a:r>
              <a:rPr lang="de-DE" sz="2200" dirty="0"/>
              <a:t>I try again in a new chat.</a:t>
            </a:r>
          </a:p>
          <a:p>
            <a:pPr marL="514350" indent="-514350">
              <a:buFont typeface="+mj-lt"/>
              <a:buAutoNum type="alphaLcParenR"/>
            </a:pPr>
            <a:r>
              <a:rPr lang="de-DE" sz="2200" dirty="0"/>
              <a:t>I try to optimize the prompt.</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798508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15</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You are working on a group project and have to submit something together. Someone on your project team takes your text and revises it with the help of a chatbot such as UHHGPT. </a:t>
            </a:r>
            <a:br>
              <a:rPr lang="de-DE" sz="2200" dirty="0"/>
            </a:br>
            <a:r>
              <a:rPr lang="de-DE" sz="2200" dirty="0"/>
              <a:t>How do you react? Why?</a:t>
            </a:r>
          </a:p>
          <a:p>
            <a:pPr marL="514350" indent="-514350">
              <a:buFont typeface="+mj-lt"/>
              <a:buAutoNum type="alphaLcParenR"/>
            </a:pPr>
            <a:r>
              <a:rPr lang="de-DE" sz="2200" dirty="0"/>
              <a:t>I think that is fine and do not say anything.</a:t>
            </a:r>
          </a:p>
          <a:p>
            <a:pPr marL="514350" indent="-514350">
              <a:buFont typeface="+mj-lt"/>
              <a:buAutoNum type="alphaLcParenR"/>
            </a:pPr>
            <a:r>
              <a:rPr lang="de-DE" sz="2200" dirty="0"/>
              <a:t>I do not think that is okay and I address it with the person.</a:t>
            </a:r>
          </a:p>
          <a:p>
            <a:pPr marL="514350" indent="-514350">
              <a:buFont typeface="+mj-lt"/>
              <a:buAutoNum type="alphaLcParenR"/>
            </a:pPr>
            <a:r>
              <a:rPr lang="de-DE" sz="2200" dirty="0"/>
              <a:t>I have mixed feelings and feel overwhelmed in the moment.</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715408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16</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Every day, countless decisions have to be made. Can you imagine handing some of those decisions over to AI?
</a:t>
            </a:r>
            <a:br>
              <a:rPr lang="de-DE" sz="2200" dirty="0"/>
            </a:br>
            <a:r>
              <a:rPr lang="de-DE" sz="2200" dirty="0"/>
              <a:t>Please explain your answer.</a:t>
            </a:r>
          </a:p>
          <a:p>
            <a:pPr marL="514350" indent="-514350">
              <a:buFont typeface="+mj-lt"/>
              <a:buAutoNum type="alphaLcParenR"/>
            </a:pPr>
            <a:r>
              <a:rPr lang="de-DE" sz="2200" dirty="0"/>
              <a:t>I could imagine handing over decisions that are not important to AI.</a:t>
            </a:r>
          </a:p>
          <a:p>
            <a:pPr marL="514350" indent="-514350">
              <a:buFont typeface="+mj-lt"/>
              <a:buAutoNum type="alphaLcParenR"/>
            </a:pPr>
            <a:r>
              <a:rPr lang="de-DE" sz="2200" dirty="0"/>
              <a:t>No, absolutely not.</a:t>
            </a:r>
          </a:p>
          <a:p>
            <a:pPr marL="514350" indent="-514350">
              <a:buFont typeface="+mj-lt"/>
              <a:buAutoNum type="alphaLcParenR"/>
            </a:pPr>
            <a:r>
              <a:rPr lang="de-DE" sz="2200" dirty="0"/>
              <a:t>No, but I would let AI support me in the decision-making process.</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4193103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17</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You notice that other students are having AI create study plans for them. How do you react? Why?</a:t>
            </a:r>
          </a:p>
          <a:p>
            <a:pPr marL="514350" indent="-514350">
              <a:buFont typeface="+mj-lt"/>
              <a:buAutoNum type="alphaLcParenR"/>
            </a:pPr>
            <a:r>
              <a:rPr lang="de-DE" sz="2200" dirty="0"/>
              <a:t>I ask them how it works and try it myself.</a:t>
            </a:r>
          </a:p>
          <a:p>
            <a:pPr marL="514350" indent="-514350">
              <a:buFont typeface="+mj-lt"/>
              <a:buAutoNum type="alphaLcParenR"/>
            </a:pPr>
            <a:r>
              <a:rPr lang="de-DE" sz="2200" dirty="0"/>
              <a:t>I give them tips on how to get even better results with AI.</a:t>
            </a:r>
          </a:p>
          <a:p>
            <a:pPr marL="514350" indent="-514350">
              <a:buFont typeface="+mj-lt"/>
              <a:buAutoNum type="alphaLcParenR"/>
            </a:pPr>
            <a:r>
              <a:rPr lang="en-US" sz="2200" dirty="0"/>
              <a:t>I don't get into it any further.</a:t>
            </a:r>
            <a:endParaRPr lang="de-DE" sz="2200" dirty="0"/>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808799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18</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You want to prepare for an exam. 
</a:t>
            </a:r>
            <a:br>
              <a:rPr lang="de-DE" sz="2200" dirty="0"/>
            </a:br>
            <a:r>
              <a:rPr lang="de-DE" sz="2200" dirty="0"/>
              <a:t>Do you use AI to review the material?</a:t>
            </a:r>
          </a:p>
          <a:p>
            <a:pPr marL="514350" indent="-514350">
              <a:buFont typeface="+mj-lt"/>
              <a:buAutoNum type="alphaLcParenR"/>
            </a:pPr>
            <a:r>
              <a:rPr lang="de-DE" sz="2200" dirty="0"/>
              <a:t>Yes, I have it create quiz questions for me.</a:t>
            </a:r>
          </a:p>
          <a:p>
            <a:pPr marL="514350" indent="-514350">
              <a:buFont typeface="+mj-lt"/>
              <a:buAutoNum type="alphaLcParenR"/>
            </a:pPr>
            <a:r>
              <a:rPr lang="de-DE" sz="2200" dirty="0"/>
              <a:t>Yes, I have it create summaries of the course materials for me.</a:t>
            </a:r>
          </a:p>
          <a:p>
            <a:pPr marL="514350" indent="-514350">
              <a:buFont typeface="+mj-lt"/>
              <a:buAutoNum type="alphaLcParenR"/>
            </a:pPr>
            <a:r>
              <a:rPr lang="de-DE" sz="2200" dirty="0"/>
              <a:t>No, I prefer to create my own review materials.</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93266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19</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At the beginning of the semester, you received a nice and very helpful welcome email from an instructor. Later in the semester, the instructor says that they used ChatGPT to help write the email. </a:t>
            </a:r>
            <a:br>
              <a:rPr lang="de-DE" sz="2200" dirty="0"/>
            </a:br>
            <a:r>
              <a:rPr lang="de-DE" sz="2200" dirty="0"/>
              <a:t>How does that change your perception of the welcome email? Why?</a:t>
            </a:r>
          </a:p>
          <a:p>
            <a:pPr marL="514350" indent="-514350">
              <a:buFont typeface="+mj-lt"/>
              <a:buAutoNum type="alphaLcParenR"/>
            </a:pPr>
            <a:r>
              <a:rPr lang="de-DE" sz="2200" dirty="0"/>
              <a:t>I feel deceived and think less highly of the email.</a:t>
            </a:r>
          </a:p>
          <a:p>
            <a:pPr marL="514350" indent="-514350">
              <a:buFont typeface="+mj-lt"/>
              <a:buAutoNum type="alphaLcParenR"/>
            </a:pPr>
            <a:r>
              <a:rPr lang="de-DE" sz="2200" dirty="0"/>
              <a:t>I think it is good that the instructor even got support for it, and I value the email even more.</a:t>
            </a:r>
          </a:p>
          <a:p>
            <a:pPr marL="514350" indent="-514350">
              <a:buFont typeface="+mj-lt"/>
              <a:buAutoNum type="alphaLcParenR"/>
            </a:pPr>
            <a:r>
              <a:rPr lang="de-DE" sz="2200" dirty="0"/>
              <a:t>My perception of the email does not change.</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02205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C46DF-2B4B-440C-A655-0CB641EE6B18}"/>
              </a:ext>
            </a:extLst>
          </p:cNvPr>
          <p:cNvSpPr>
            <a:spLocks noGrp="1"/>
          </p:cNvSpPr>
          <p:nvPr>
            <p:ph type="title"/>
          </p:nvPr>
        </p:nvSpPr>
        <p:spPr/>
        <p:txBody>
          <a:bodyPr>
            <a:normAutofit fontScale="90000"/>
          </a:bodyPr>
          <a:lstStyle/>
          <a:p>
            <a:r>
              <a:rPr lang="de-DE" dirty="0"/>
              <a:t>Communication Guidelines for Play</a:t>
            </a:r>
          </a:p>
        </p:txBody>
      </p:sp>
      <p:sp>
        <p:nvSpPr>
          <p:cNvPr id="5" name="Freihandform: Form 4">
            <a:extLst>
              <a:ext uri="{FF2B5EF4-FFF2-40B4-BE49-F238E27FC236}">
                <a16:creationId xmlns:a16="http://schemas.microsoft.com/office/drawing/2014/main" id="{1AEB79F9-43F7-202F-3071-9CE5B56D5716}"/>
              </a:ext>
            </a:extLst>
          </p:cNvPr>
          <p:cNvSpPr/>
          <p:nvPr/>
        </p:nvSpPr>
        <p:spPr>
          <a:xfrm>
            <a:off x="931129" y="2007936"/>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Be polite and fair.</a:t>
            </a:r>
          </a:p>
        </p:txBody>
      </p:sp>
      <p:sp>
        <p:nvSpPr>
          <p:cNvPr id="6" name="Freihandform: Form 5">
            <a:extLst>
              <a:ext uri="{FF2B5EF4-FFF2-40B4-BE49-F238E27FC236}">
                <a16:creationId xmlns:a16="http://schemas.microsoft.com/office/drawing/2014/main" id="{863466E2-8F8A-C24A-5EEB-BEC72F09E40A}"/>
              </a:ext>
            </a:extLst>
          </p:cNvPr>
          <p:cNvSpPr/>
          <p:nvPr/>
        </p:nvSpPr>
        <p:spPr>
          <a:xfrm>
            <a:off x="3324048" y="2007936"/>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Speak only for yourself 
(use “I” statements).</a:t>
            </a:r>
          </a:p>
        </p:txBody>
      </p:sp>
      <p:sp>
        <p:nvSpPr>
          <p:cNvPr id="7" name="Freihandform: Form 6">
            <a:extLst>
              <a:ext uri="{FF2B5EF4-FFF2-40B4-BE49-F238E27FC236}">
                <a16:creationId xmlns:a16="http://schemas.microsoft.com/office/drawing/2014/main" id="{2B3FCE4F-8334-7574-260C-027F836E001F}"/>
              </a:ext>
            </a:extLst>
          </p:cNvPr>
          <p:cNvSpPr/>
          <p:nvPr/>
        </p:nvSpPr>
        <p:spPr>
          <a:xfrm>
            <a:off x="5716967" y="2007936"/>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Let others finish speaking.</a:t>
            </a:r>
          </a:p>
        </p:txBody>
      </p:sp>
      <p:sp>
        <p:nvSpPr>
          <p:cNvPr id="8" name="Freihandform: Form 7">
            <a:extLst>
              <a:ext uri="{FF2B5EF4-FFF2-40B4-BE49-F238E27FC236}">
                <a16:creationId xmlns:a16="http://schemas.microsoft.com/office/drawing/2014/main" id="{27D5CB1C-159A-91FD-7013-B391C7CAE835}"/>
              </a:ext>
            </a:extLst>
          </p:cNvPr>
          <p:cNvSpPr/>
          <p:nvPr/>
        </p:nvSpPr>
        <p:spPr>
          <a:xfrm>
            <a:off x="8109885" y="2007936"/>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Keep it brief.</a:t>
            </a:r>
          </a:p>
        </p:txBody>
      </p:sp>
      <p:sp>
        <p:nvSpPr>
          <p:cNvPr id="9" name="Freihandform: Form 8">
            <a:extLst>
              <a:ext uri="{FF2B5EF4-FFF2-40B4-BE49-F238E27FC236}">
                <a16:creationId xmlns:a16="http://schemas.microsoft.com/office/drawing/2014/main" id="{CFFBB77A-70EE-5F3F-3200-693E945C4E81}"/>
              </a:ext>
            </a:extLst>
          </p:cNvPr>
          <p:cNvSpPr/>
          <p:nvPr/>
        </p:nvSpPr>
        <p:spPr>
          <a:xfrm>
            <a:off x="931129" y="3530702"/>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Talk with the other people present, not about them.</a:t>
            </a:r>
          </a:p>
        </p:txBody>
      </p:sp>
      <p:sp>
        <p:nvSpPr>
          <p:cNvPr id="10" name="Freihandform: Form 9">
            <a:extLst>
              <a:ext uri="{FF2B5EF4-FFF2-40B4-BE49-F238E27FC236}">
                <a16:creationId xmlns:a16="http://schemas.microsoft.com/office/drawing/2014/main" id="{7885F42F-1728-6D78-C5F1-7724F1F1ED7B}"/>
              </a:ext>
            </a:extLst>
          </p:cNvPr>
          <p:cNvSpPr/>
          <p:nvPr/>
        </p:nvSpPr>
        <p:spPr>
          <a:xfrm>
            <a:off x="3324048" y="3530702"/>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Listen actively when others are speaking.</a:t>
            </a:r>
            <a:endParaRPr lang="de-DE" sz="1900" kern="1200" dirty="0"/>
          </a:p>
        </p:txBody>
      </p:sp>
      <p:sp>
        <p:nvSpPr>
          <p:cNvPr id="11" name="Freihandform: Form 10">
            <a:extLst>
              <a:ext uri="{FF2B5EF4-FFF2-40B4-BE49-F238E27FC236}">
                <a16:creationId xmlns:a16="http://schemas.microsoft.com/office/drawing/2014/main" id="{2B2A0E9B-9D26-6331-CE32-48AFF8E947F5}"/>
              </a:ext>
            </a:extLst>
          </p:cNvPr>
          <p:cNvSpPr/>
          <p:nvPr/>
        </p:nvSpPr>
        <p:spPr>
          <a:xfrm>
            <a:off x="5716967" y="3530702"/>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Avoid any form of insult or insinuation.</a:t>
            </a:r>
          </a:p>
        </p:txBody>
      </p:sp>
      <p:sp>
        <p:nvSpPr>
          <p:cNvPr id="12" name="Freihandform: Form 11">
            <a:extLst>
              <a:ext uri="{FF2B5EF4-FFF2-40B4-BE49-F238E27FC236}">
                <a16:creationId xmlns:a16="http://schemas.microsoft.com/office/drawing/2014/main" id="{5BC2B535-1EC0-EAE2-586B-01F3D6851CCF}"/>
              </a:ext>
            </a:extLst>
          </p:cNvPr>
          <p:cNvSpPr/>
          <p:nvPr/>
        </p:nvSpPr>
        <p:spPr>
          <a:xfrm>
            <a:off x="8109885" y="3530702"/>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Respect other people’s opinions.</a:t>
            </a:r>
          </a:p>
        </p:txBody>
      </p:sp>
      <p:sp>
        <p:nvSpPr>
          <p:cNvPr id="13" name="Freihandform: Form 12">
            <a:extLst>
              <a:ext uri="{FF2B5EF4-FFF2-40B4-BE49-F238E27FC236}">
                <a16:creationId xmlns:a16="http://schemas.microsoft.com/office/drawing/2014/main" id="{D87F9AAC-AC22-6C4B-432C-A59DEA04EF36}"/>
              </a:ext>
            </a:extLst>
          </p:cNvPr>
          <p:cNvSpPr/>
          <p:nvPr/>
        </p:nvSpPr>
        <p:spPr>
          <a:xfrm>
            <a:off x="2127588" y="5053469"/>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Explain the reasons for your opinion.</a:t>
            </a:r>
          </a:p>
        </p:txBody>
      </p:sp>
      <p:sp>
        <p:nvSpPr>
          <p:cNvPr id="14" name="Freihandform: Form 13">
            <a:extLst>
              <a:ext uri="{FF2B5EF4-FFF2-40B4-BE49-F238E27FC236}">
                <a16:creationId xmlns:a16="http://schemas.microsoft.com/office/drawing/2014/main" id="{869BB890-B3DF-31E5-E335-D395EA22D2D3}"/>
              </a:ext>
            </a:extLst>
          </p:cNvPr>
          <p:cNvSpPr/>
          <p:nvPr/>
        </p:nvSpPr>
        <p:spPr>
          <a:xfrm>
            <a:off x="4520507" y="5053469"/>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Everyone may speak, but no one has to.</a:t>
            </a:r>
          </a:p>
        </p:txBody>
      </p:sp>
      <p:sp>
        <p:nvSpPr>
          <p:cNvPr id="15" name="Freihandform: Form 14">
            <a:extLst>
              <a:ext uri="{FF2B5EF4-FFF2-40B4-BE49-F238E27FC236}">
                <a16:creationId xmlns:a16="http://schemas.microsoft.com/office/drawing/2014/main" id="{FA0A8B05-C4D6-5A4C-2A0D-101354554803}"/>
              </a:ext>
            </a:extLst>
          </p:cNvPr>
          <p:cNvSpPr/>
          <p:nvPr/>
        </p:nvSpPr>
        <p:spPr>
          <a:xfrm>
            <a:off x="6913426" y="5053469"/>
            <a:ext cx="2175380" cy="1305228"/>
          </a:xfrm>
          <a:custGeom>
            <a:avLst/>
            <a:gdLst>
              <a:gd name="connsiteX0" fmla="*/ 0 w 2175380"/>
              <a:gd name="connsiteY0" fmla="*/ 0 h 1305228"/>
              <a:gd name="connsiteX1" fmla="*/ 2175380 w 2175380"/>
              <a:gd name="connsiteY1" fmla="*/ 0 h 1305228"/>
              <a:gd name="connsiteX2" fmla="*/ 2175380 w 2175380"/>
              <a:gd name="connsiteY2" fmla="*/ 1305228 h 1305228"/>
              <a:gd name="connsiteX3" fmla="*/ 0 w 2175380"/>
              <a:gd name="connsiteY3" fmla="*/ 1305228 h 1305228"/>
              <a:gd name="connsiteX4" fmla="*/ 0 w 2175380"/>
              <a:gd name="connsiteY4" fmla="*/ 0 h 130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380" h="1305228">
                <a:moveTo>
                  <a:pt x="0" y="0"/>
                </a:moveTo>
                <a:lnTo>
                  <a:pt x="2175380" y="0"/>
                </a:lnTo>
                <a:lnTo>
                  <a:pt x="2175380" y="1305228"/>
                </a:lnTo>
                <a:lnTo>
                  <a:pt x="0" y="1305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Treat other people’s contributions confidentially.</a:t>
            </a:r>
          </a:p>
        </p:txBody>
      </p:sp>
    </p:spTree>
    <p:extLst>
      <p:ext uri="{BB962C8B-B14F-4D97-AF65-F5344CB8AC3E}">
        <p14:creationId xmlns:p14="http://schemas.microsoft.com/office/powerpoint/2010/main" val="2060729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20</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You want to find suitable literature for a term paper. 
</a:t>
            </a:r>
            <a:br>
              <a:rPr lang="de-DE" sz="2200" dirty="0"/>
            </a:br>
            <a:r>
              <a:rPr lang="de-DE" sz="2200" dirty="0"/>
              <a:t>How do you proceed? Why?</a:t>
            </a:r>
          </a:p>
          <a:p>
            <a:pPr marL="514350" indent="-514350">
              <a:buFont typeface="+mj-lt"/>
              <a:buAutoNum type="alphaLcParenR"/>
            </a:pPr>
            <a:r>
              <a:rPr lang="de-DE" sz="2200" dirty="0"/>
              <a:t>I ask an AI chatbot such as UHHGPT for literature suggestions.</a:t>
            </a:r>
          </a:p>
          <a:p>
            <a:pPr marL="514350" indent="-514350">
              <a:buFont typeface="+mj-lt"/>
              <a:buAutoNum type="alphaLcParenR"/>
            </a:pPr>
            <a:r>
              <a:rPr lang="de-DE" sz="2200" dirty="0"/>
              <a:t>I use AI tools such as </a:t>
            </a:r>
            <a:r>
              <a:rPr lang="de-DE" sz="2200" dirty="0" err="1"/>
              <a:t>ResearchRabbit</a:t>
            </a:r>
            <a:r>
              <a:rPr lang="de-DE" sz="2200" dirty="0"/>
              <a:t>.</a:t>
            </a:r>
          </a:p>
          <a:p>
            <a:pPr marL="514350" indent="-514350">
              <a:buFont typeface="+mj-lt"/>
              <a:buAutoNum type="alphaLcParenR"/>
            </a:pPr>
            <a:r>
              <a:rPr lang="en-US" sz="2200" dirty="0"/>
              <a:t>I use the search tools/databases provided by </a:t>
            </a:r>
            <a:r>
              <a:rPr lang="de-DE" sz="2200" dirty="0" err="1"/>
              <a:t>the</a:t>
            </a:r>
            <a:r>
              <a:rPr lang="de-DE" sz="2200" dirty="0"/>
              <a:t> </a:t>
            </a:r>
            <a:r>
              <a:rPr lang="en-US" sz="2200" dirty="0"/>
              <a:t>Hamburg State and University Library (</a:t>
            </a:r>
            <a:r>
              <a:rPr lang="en-US" sz="2200" dirty="0" err="1"/>
              <a:t>Stabi</a:t>
            </a:r>
            <a:r>
              <a:rPr lang="en-US" sz="2200" dirty="0"/>
              <a:t>) and the subject libraries</a:t>
            </a:r>
            <a:r>
              <a:rPr lang="de-DE" sz="2200" dirty="0"/>
              <a:t>.</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693301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3CACFE-BF1E-C173-8169-00FD9C2C5F96}"/>
              </a:ext>
            </a:extLst>
          </p:cNvPr>
          <p:cNvSpPr>
            <a:spLocks noGrp="1"/>
          </p:cNvSpPr>
          <p:nvPr>
            <p:ph type="title"/>
          </p:nvPr>
        </p:nvSpPr>
        <p:spPr/>
        <p:txBody>
          <a:bodyPr>
            <a:normAutofit/>
          </a:bodyPr>
          <a:lstStyle/>
          <a:p>
            <a:r>
              <a:rPr lang="de-DE" dirty="0"/>
              <a:t>Scenario: Question 21</a:t>
            </a:r>
          </a:p>
        </p:txBody>
      </p:sp>
      <p:sp>
        <p:nvSpPr>
          <p:cNvPr id="4" name="Inhaltsplatzhalter 3">
            <a:extLst>
              <a:ext uri="{FF2B5EF4-FFF2-40B4-BE49-F238E27FC236}">
                <a16:creationId xmlns:a16="http://schemas.microsoft.com/office/drawing/2014/main" id="{CE5A1ADB-D868-316F-CA7B-952DF2841691}"/>
              </a:ext>
            </a:extLst>
          </p:cNvPr>
          <p:cNvSpPr>
            <a:spLocks noGrp="1"/>
          </p:cNvSpPr>
          <p:nvPr>
            <p:ph idx="1"/>
          </p:nvPr>
        </p:nvSpPr>
        <p:spPr/>
        <p:txBody>
          <a:bodyPr>
            <a:normAutofit/>
          </a:bodyPr>
          <a:lstStyle/>
          <a:p>
            <a:r>
              <a:rPr lang="de-DE" sz="2200" dirty="0"/>
              <a:t>You notice that someone you study with is withdrawing more and more and spending a lot of their free time talking with AI personas on Character.ai. How do you react? Why?</a:t>
            </a:r>
          </a:p>
          <a:p>
            <a:pPr marL="514350" indent="-514350">
              <a:buFont typeface="+mj-lt"/>
              <a:buAutoNum type="alphaLcParenR"/>
            </a:pPr>
            <a:r>
              <a:rPr lang="de-DE" sz="2200" dirty="0"/>
              <a:t>I do nothing.</a:t>
            </a:r>
          </a:p>
          <a:p>
            <a:pPr marL="514350" indent="-514350">
              <a:buFont typeface="+mj-lt"/>
              <a:buAutoNum type="alphaLcParenR"/>
            </a:pPr>
            <a:r>
              <a:rPr lang="de-DE" sz="2200" dirty="0"/>
              <a:t>I invite them to a board game night.</a:t>
            </a:r>
          </a:p>
          <a:p>
            <a:pPr marL="514350" indent="-514350">
              <a:buFont typeface="+mj-lt"/>
              <a:buAutoNum type="alphaLcParenR"/>
            </a:pPr>
            <a:r>
              <a:rPr lang="de-DE" sz="2200" dirty="0"/>
              <a:t>I warn them about possible negative consequences.</a:t>
            </a:r>
          </a:p>
          <a:p>
            <a:pPr marL="514350" indent="-514350">
              <a:buFont typeface="+mj-lt"/>
              <a:buAutoNum type="alphaLcParenR"/>
            </a:pPr>
            <a:r>
              <a:rPr lang="de-DE" sz="2200" dirty="0"/>
              <a:t>Alternative answer option: …</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Ereignis&quot;">
                <a:extLst>
                  <a:ext uri="{FF2B5EF4-FFF2-40B4-BE49-F238E27FC236}">
                    <a16:creationId xmlns:a16="http://schemas.microsoft.com/office/drawing/2014/main" id="{67331AB4-B090-0D65-0EE1-C6567F5652DC}"/>
                  </a:ext>
                </a:extLst>
              </p:cNvPr>
              <p:cNvGraphicFramePr>
                <a:graphicFrameLocks noChangeAspect="1"/>
              </p:cNvGraphicFramePr>
              <p:nvPr/>
            </p:nvGraphicFramePr>
            <p:xfrm>
              <a:off x="10593837" y="822555"/>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Ereignis&quot;">
                <a:hlinkClick r:id="rId4" action="ppaction://hlinksldjump"/>
                <a:extLst>
                  <a:ext uri="{FF2B5EF4-FFF2-40B4-BE49-F238E27FC236}">
                    <a16:creationId xmlns:a16="http://schemas.microsoft.com/office/drawing/2014/main" id="{67331AB4-B090-0D65-0EE1-C6567F5652DC}"/>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593837" y="822555"/>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0F795FD0-DF1D-4884-5A2F-D98C7F51EDE7}"/>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0F795FD0-DF1D-4884-5A2F-D98C7F51EDE7}"/>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092953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684EAF-3F54-E433-F7F3-16475ED3FE69}"/>
              </a:ext>
            </a:extLst>
          </p:cNvPr>
          <p:cNvSpPr>
            <a:spLocks noGrp="1"/>
          </p:cNvSpPr>
          <p:nvPr>
            <p:ph type="title"/>
          </p:nvPr>
        </p:nvSpPr>
        <p:spPr/>
        <p:txBody>
          <a:bodyPr/>
          <a:lstStyle/>
          <a:p>
            <a:r>
              <a:rPr lang="de-DE" dirty="0"/>
              <a:t>Opinion</a:t>
            </a:r>
          </a:p>
        </p:txBody>
      </p:sp>
      <p:sp>
        <p:nvSpPr>
          <p:cNvPr id="6" name="Ellipse 5">
            <a:extLst>
              <a:ext uri="{FF2B5EF4-FFF2-40B4-BE49-F238E27FC236}">
                <a16:creationId xmlns:a16="http://schemas.microsoft.com/office/drawing/2014/main" id="{B4A12D1F-E034-0673-3B9B-C1A041C97D8C}"/>
              </a:ext>
            </a:extLst>
          </p:cNvPr>
          <p:cNvSpPr/>
          <p:nvPr/>
        </p:nvSpPr>
        <p:spPr>
          <a:xfrm>
            <a:off x="838199"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3" action="ppaction://hlinksldjump"/>
              </a:rPr>
              <a:t>01</a:t>
            </a:r>
            <a:endParaRPr lang="de-DE" sz="3000" b="1" dirty="0">
              <a:solidFill>
                <a:srgbClr val="3B515B"/>
              </a:solidFill>
            </a:endParaRPr>
          </a:p>
        </p:txBody>
      </p:sp>
      <p:sp>
        <p:nvSpPr>
          <p:cNvPr id="7" name="Ellipse 6">
            <a:extLst>
              <a:ext uri="{FF2B5EF4-FFF2-40B4-BE49-F238E27FC236}">
                <a16:creationId xmlns:a16="http://schemas.microsoft.com/office/drawing/2014/main" id="{A6ED46D5-F00C-DC1E-B4BE-BE82EEAED66C}"/>
              </a:ext>
            </a:extLst>
          </p:cNvPr>
          <p:cNvSpPr/>
          <p:nvPr/>
        </p:nvSpPr>
        <p:spPr>
          <a:xfrm>
            <a:off x="2120897"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4" action="ppaction://hlinksldjump"/>
              </a:rPr>
              <a:t>02</a:t>
            </a:r>
            <a:endParaRPr lang="de-DE" sz="3000" b="1" dirty="0">
              <a:solidFill>
                <a:srgbClr val="3B515B"/>
              </a:solidFill>
            </a:endParaRPr>
          </a:p>
        </p:txBody>
      </p:sp>
      <p:sp>
        <p:nvSpPr>
          <p:cNvPr id="8" name="Ellipse 7">
            <a:extLst>
              <a:ext uri="{FF2B5EF4-FFF2-40B4-BE49-F238E27FC236}">
                <a16:creationId xmlns:a16="http://schemas.microsoft.com/office/drawing/2014/main" id="{63A221FD-2C10-0CB6-EA2F-FEC070E0C121}"/>
              </a:ext>
            </a:extLst>
          </p:cNvPr>
          <p:cNvSpPr/>
          <p:nvPr/>
        </p:nvSpPr>
        <p:spPr>
          <a:xfrm>
            <a:off x="3403595"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5" action="ppaction://hlinksldjump"/>
              </a:rPr>
              <a:t>03</a:t>
            </a:r>
            <a:endParaRPr lang="de-DE" sz="3000" b="1" dirty="0">
              <a:solidFill>
                <a:srgbClr val="3B515B"/>
              </a:solidFill>
            </a:endParaRPr>
          </a:p>
        </p:txBody>
      </p:sp>
      <p:sp>
        <p:nvSpPr>
          <p:cNvPr id="9" name="Ellipse 8">
            <a:extLst>
              <a:ext uri="{FF2B5EF4-FFF2-40B4-BE49-F238E27FC236}">
                <a16:creationId xmlns:a16="http://schemas.microsoft.com/office/drawing/2014/main" id="{425DBE94-65D5-7F5A-B11E-8E67BC9A6913}"/>
              </a:ext>
            </a:extLst>
          </p:cNvPr>
          <p:cNvSpPr/>
          <p:nvPr/>
        </p:nvSpPr>
        <p:spPr>
          <a:xfrm>
            <a:off x="4686293"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6" action="ppaction://hlinksldjump"/>
              </a:rPr>
              <a:t>04</a:t>
            </a:r>
            <a:endParaRPr lang="de-DE" sz="3000" b="1" dirty="0">
              <a:solidFill>
                <a:srgbClr val="3B515B"/>
              </a:solidFill>
            </a:endParaRPr>
          </a:p>
        </p:txBody>
      </p:sp>
      <p:sp>
        <p:nvSpPr>
          <p:cNvPr id="10" name="Ellipse 9">
            <a:extLst>
              <a:ext uri="{FF2B5EF4-FFF2-40B4-BE49-F238E27FC236}">
                <a16:creationId xmlns:a16="http://schemas.microsoft.com/office/drawing/2014/main" id="{70C53EE5-17A8-1CE4-9FF8-AA293BE54D36}"/>
              </a:ext>
            </a:extLst>
          </p:cNvPr>
          <p:cNvSpPr/>
          <p:nvPr/>
        </p:nvSpPr>
        <p:spPr>
          <a:xfrm>
            <a:off x="5968991"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7" action="ppaction://hlinksldjump"/>
              </a:rPr>
              <a:t>05</a:t>
            </a:r>
            <a:endParaRPr lang="de-DE" sz="3000" b="1" dirty="0">
              <a:solidFill>
                <a:srgbClr val="3B515B"/>
              </a:solidFill>
            </a:endParaRPr>
          </a:p>
        </p:txBody>
      </p:sp>
      <p:sp>
        <p:nvSpPr>
          <p:cNvPr id="11" name="Ellipse 10">
            <a:extLst>
              <a:ext uri="{FF2B5EF4-FFF2-40B4-BE49-F238E27FC236}">
                <a16:creationId xmlns:a16="http://schemas.microsoft.com/office/drawing/2014/main" id="{06757CC3-B44F-FD43-9792-82E3EC66960D}"/>
              </a:ext>
            </a:extLst>
          </p:cNvPr>
          <p:cNvSpPr/>
          <p:nvPr/>
        </p:nvSpPr>
        <p:spPr>
          <a:xfrm>
            <a:off x="7251689"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8" action="ppaction://hlinksldjump"/>
              </a:rPr>
              <a:t>06</a:t>
            </a:r>
            <a:endParaRPr lang="de-DE" sz="3000" b="1" dirty="0">
              <a:solidFill>
                <a:srgbClr val="3B515B"/>
              </a:solidFill>
            </a:endParaRPr>
          </a:p>
        </p:txBody>
      </p:sp>
      <p:sp>
        <p:nvSpPr>
          <p:cNvPr id="12" name="Ellipse 11">
            <a:extLst>
              <a:ext uri="{FF2B5EF4-FFF2-40B4-BE49-F238E27FC236}">
                <a16:creationId xmlns:a16="http://schemas.microsoft.com/office/drawing/2014/main" id="{27DFAB0C-4AB3-BB02-88CF-0E932289B9E2}"/>
              </a:ext>
            </a:extLst>
          </p:cNvPr>
          <p:cNvSpPr/>
          <p:nvPr/>
        </p:nvSpPr>
        <p:spPr>
          <a:xfrm>
            <a:off x="8534388"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9" action="ppaction://hlinksldjump"/>
              </a:rPr>
              <a:t>07</a:t>
            </a:r>
            <a:endParaRPr lang="de-DE" sz="3000" b="1" dirty="0">
              <a:solidFill>
                <a:srgbClr val="3B515B"/>
              </a:solidFill>
            </a:endParaRPr>
          </a:p>
        </p:txBody>
      </p:sp>
      <p:sp>
        <p:nvSpPr>
          <p:cNvPr id="13" name="Ellipse 12">
            <a:extLst>
              <a:ext uri="{FF2B5EF4-FFF2-40B4-BE49-F238E27FC236}">
                <a16:creationId xmlns:a16="http://schemas.microsoft.com/office/drawing/2014/main" id="{10503365-DCD5-3A78-A9B8-76B9E94D94E4}"/>
              </a:ext>
            </a:extLst>
          </p:cNvPr>
          <p:cNvSpPr/>
          <p:nvPr/>
        </p:nvSpPr>
        <p:spPr>
          <a:xfrm>
            <a:off x="838199"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0" action="ppaction://hlinksldjump"/>
              </a:rPr>
              <a:t>08</a:t>
            </a:r>
            <a:endParaRPr lang="de-DE" sz="3000" b="1" dirty="0">
              <a:solidFill>
                <a:srgbClr val="3B515B"/>
              </a:solidFill>
            </a:endParaRPr>
          </a:p>
        </p:txBody>
      </p:sp>
      <p:sp>
        <p:nvSpPr>
          <p:cNvPr id="14" name="Ellipse 13">
            <a:extLst>
              <a:ext uri="{FF2B5EF4-FFF2-40B4-BE49-F238E27FC236}">
                <a16:creationId xmlns:a16="http://schemas.microsoft.com/office/drawing/2014/main" id="{5E72F243-68C7-8E6A-598C-A36039950DD1}"/>
              </a:ext>
            </a:extLst>
          </p:cNvPr>
          <p:cNvSpPr/>
          <p:nvPr/>
        </p:nvSpPr>
        <p:spPr>
          <a:xfrm>
            <a:off x="2120897"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1" action="ppaction://hlinksldjump"/>
              </a:rPr>
              <a:t>09</a:t>
            </a:r>
            <a:endParaRPr lang="de-DE" sz="3000" b="1" dirty="0">
              <a:solidFill>
                <a:srgbClr val="3B515B"/>
              </a:solidFill>
            </a:endParaRPr>
          </a:p>
        </p:txBody>
      </p:sp>
      <p:sp>
        <p:nvSpPr>
          <p:cNvPr id="15" name="Ellipse 14">
            <a:extLst>
              <a:ext uri="{FF2B5EF4-FFF2-40B4-BE49-F238E27FC236}">
                <a16:creationId xmlns:a16="http://schemas.microsoft.com/office/drawing/2014/main" id="{C0239358-101E-32CF-1244-1E2900D52658}"/>
              </a:ext>
            </a:extLst>
          </p:cNvPr>
          <p:cNvSpPr/>
          <p:nvPr/>
        </p:nvSpPr>
        <p:spPr>
          <a:xfrm>
            <a:off x="3403595"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2" action="ppaction://hlinksldjump"/>
              </a:rPr>
              <a:t>10</a:t>
            </a:r>
            <a:endParaRPr lang="de-DE" sz="3000" b="1" dirty="0">
              <a:solidFill>
                <a:srgbClr val="3B515B"/>
              </a:solidFill>
            </a:endParaRPr>
          </a:p>
        </p:txBody>
      </p:sp>
      <p:sp>
        <p:nvSpPr>
          <p:cNvPr id="16" name="Ellipse 15">
            <a:extLst>
              <a:ext uri="{FF2B5EF4-FFF2-40B4-BE49-F238E27FC236}">
                <a16:creationId xmlns:a16="http://schemas.microsoft.com/office/drawing/2014/main" id="{B641BBD0-D1C6-35E6-D938-AE448032A979}"/>
              </a:ext>
            </a:extLst>
          </p:cNvPr>
          <p:cNvSpPr/>
          <p:nvPr/>
        </p:nvSpPr>
        <p:spPr>
          <a:xfrm>
            <a:off x="4686293"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3" action="ppaction://hlinksldjump"/>
              </a:rPr>
              <a:t>11</a:t>
            </a:r>
            <a:endParaRPr lang="de-DE" sz="3000" b="1" dirty="0">
              <a:solidFill>
                <a:srgbClr val="3B515B"/>
              </a:solidFill>
            </a:endParaRPr>
          </a:p>
        </p:txBody>
      </p:sp>
      <p:sp>
        <p:nvSpPr>
          <p:cNvPr id="17" name="Ellipse 16">
            <a:extLst>
              <a:ext uri="{FF2B5EF4-FFF2-40B4-BE49-F238E27FC236}">
                <a16:creationId xmlns:a16="http://schemas.microsoft.com/office/drawing/2014/main" id="{80BDCD2D-3D7F-1F08-6E1C-274D34880937}"/>
              </a:ext>
            </a:extLst>
          </p:cNvPr>
          <p:cNvSpPr/>
          <p:nvPr/>
        </p:nvSpPr>
        <p:spPr>
          <a:xfrm>
            <a:off x="5968991"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4" action="ppaction://hlinksldjump"/>
              </a:rPr>
              <a:t>12</a:t>
            </a:r>
            <a:endParaRPr lang="de-DE" sz="3000" b="1" dirty="0">
              <a:solidFill>
                <a:srgbClr val="3B515B"/>
              </a:solidFill>
            </a:endParaRPr>
          </a:p>
        </p:txBody>
      </p:sp>
      <p:sp>
        <p:nvSpPr>
          <p:cNvPr id="18" name="Ellipse 17">
            <a:extLst>
              <a:ext uri="{FF2B5EF4-FFF2-40B4-BE49-F238E27FC236}">
                <a16:creationId xmlns:a16="http://schemas.microsoft.com/office/drawing/2014/main" id="{732B72C3-08D2-4888-C8AF-6369B1974410}"/>
              </a:ext>
            </a:extLst>
          </p:cNvPr>
          <p:cNvSpPr/>
          <p:nvPr/>
        </p:nvSpPr>
        <p:spPr>
          <a:xfrm>
            <a:off x="7251689"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5" action="ppaction://hlinksldjump"/>
              </a:rPr>
              <a:t>13</a:t>
            </a:r>
            <a:endParaRPr lang="de-DE" sz="3000" b="1" dirty="0">
              <a:solidFill>
                <a:srgbClr val="3B515B"/>
              </a:solidFill>
            </a:endParaRPr>
          </a:p>
        </p:txBody>
      </p:sp>
      <p:sp>
        <p:nvSpPr>
          <p:cNvPr id="19" name="Ellipse 18">
            <a:extLst>
              <a:ext uri="{FF2B5EF4-FFF2-40B4-BE49-F238E27FC236}">
                <a16:creationId xmlns:a16="http://schemas.microsoft.com/office/drawing/2014/main" id="{0D2DF4FE-E38D-77A3-4170-BF52C6F661EE}"/>
              </a:ext>
            </a:extLst>
          </p:cNvPr>
          <p:cNvSpPr/>
          <p:nvPr/>
        </p:nvSpPr>
        <p:spPr>
          <a:xfrm>
            <a:off x="8534388"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6" action="ppaction://hlinksldjump"/>
              </a:rPr>
              <a:t>14</a:t>
            </a:r>
            <a:endParaRPr lang="de-DE" sz="3000" b="1" dirty="0">
              <a:solidFill>
                <a:srgbClr val="3B515B"/>
              </a:solidFill>
            </a:endParaRPr>
          </a:p>
        </p:txBody>
      </p:sp>
      <p:sp>
        <p:nvSpPr>
          <p:cNvPr id="20" name="Ellipse 19">
            <a:extLst>
              <a:ext uri="{FF2B5EF4-FFF2-40B4-BE49-F238E27FC236}">
                <a16:creationId xmlns:a16="http://schemas.microsoft.com/office/drawing/2014/main" id="{D600C8FF-281B-9E6F-622E-13A52105B4FD}"/>
              </a:ext>
            </a:extLst>
          </p:cNvPr>
          <p:cNvSpPr/>
          <p:nvPr/>
        </p:nvSpPr>
        <p:spPr>
          <a:xfrm>
            <a:off x="838199"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7" action="ppaction://hlinksldjump"/>
              </a:rPr>
              <a:t>15</a:t>
            </a:r>
            <a:endParaRPr lang="de-DE" sz="3000" b="1" dirty="0">
              <a:solidFill>
                <a:srgbClr val="3B515B"/>
              </a:solidFill>
            </a:endParaRPr>
          </a:p>
        </p:txBody>
      </p:sp>
      <p:sp>
        <p:nvSpPr>
          <p:cNvPr id="21" name="Ellipse 20">
            <a:extLst>
              <a:ext uri="{FF2B5EF4-FFF2-40B4-BE49-F238E27FC236}">
                <a16:creationId xmlns:a16="http://schemas.microsoft.com/office/drawing/2014/main" id="{FF6753C1-6ECF-4F58-02D0-B8BFE460F05A}"/>
              </a:ext>
            </a:extLst>
          </p:cNvPr>
          <p:cNvSpPr/>
          <p:nvPr/>
        </p:nvSpPr>
        <p:spPr>
          <a:xfrm>
            <a:off x="2120897"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8" action="ppaction://hlinksldjump"/>
              </a:rPr>
              <a:t>16</a:t>
            </a:r>
            <a:endParaRPr lang="de-DE" sz="3000" b="1" dirty="0">
              <a:solidFill>
                <a:srgbClr val="3B515B"/>
              </a:solidFill>
            </a:endParaRPr>
          </a:p>
        </p:txBody>
      </p:sp>
      <p:sp>
        <p:nvSpPr>
          <p:cNvPr id="22" name="Ellipse 21">
            <a:extLst>
              <a:ext uri="{FF2B5EF4-FFF2-40B4-BE49-F238E27FC236}">
                <a16:creationId xmlns:a16="http://schemas.microsoft.com/office/drawing/2014/main" id="{EA0AA632-1EAF-8D55-769B-7516F0B45538}"/>
              </a:ext>
            </a:extLst>
          </p:cNvPr>
          <p:cNvSpPr/>
          <p:nvPr/>
        </p:nvSpPr>
        <p:spPr>
          <a:xfrm>
            <a:off x="3403595"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19" action="ppaction://hlinksldjump"/>
              </a:rPr>
              <a:t>17</a:t>
            </a:r>
            <a:endParaRPr lang="de-DE" sz="3000" b="1" dirty="0">
              <a:solidFill>
                <a:srgbClr val="3B515B"/>
              </a:solidFill>
            </a:endParaRPr>
          </a:p>
        </p:txBody>
      </p:sp>
      <p:sp>
        <p:nvSpPr>
          <p:cNvPr id="23" name="Ellipse 22">
            <a:extLst>
              <a:ext uri="{FF2B5EF4-FFF2-40B4-BE49-F238E27FC236}">
                <a16:creationId xmlns:a16="http://schemas.microsoft.com/office/drawing/2014/main" id="{700E01E7-1B55-FAD2-1548-804F1F7C0D1C}"/>
              </a:ext>
            </a:extLst>
          </p:cNvPr>
          <p:cNvSpPr/>
          <p:nvPr/>
        </p:nvSpPr>
        <p:spPr>
          <a:xfrm>
            <a:off x="4686293"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0" action="ppaction://hlinksldjump"/>
              </a:rPr>
              <a:t>18</a:t>
            </a:r>
            <a:endParaRPr lang="de-DE" sz="3000" b="1" dirty="0">
              <a:solidFill>
                <a:srgbClr val="3B515B"/>
              </a:solidFill>
            </a:endParaRPr>
          </a:p>
        </p:txBody>
      </p:sp>
      <p:sp>
        <p:nvSpPr>
          <p:cNvPr id="24" name="Ellipse 23">
            <a:extLst>
              <a:ext uri="{FF2B5EF4-FFF2-40B4-BE49-F238E27FC236}">
                <a16:creationId xmlns:a16="http://schemas.microsoft.com/office/drawing/2014/main" id="{54718CFA-DB56-E2CE-38DE-3F93C3C40E73}"/>
              </a:ext>
            </a:extLst>
          </p:cNvPr>
          <p:cNvSpPr/>
          <p:nvPr/>
        </p:nvSpPr>
        <p:spPr>
          <a:xfrm>
            <a:off x="5968991"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1" action="ppaction://hlinksldjump"/>
              </a:rPr>
              <a:t>19</a:t>
            </a:r>
            <a:endParaRPr lang="de-DE" sz="3000" b="1" dirty="0">
              <a:solidFill>
                <a:srgbClr val="3B515B"/>
              </a:solidFill>
            </a:endParaRPr>
          </a:p>
        </p:txBody>
      </p:sp>
      <p:sp>
        <p:nvSpPr>
          <p:cNvPr id="25" name="Ellipse 24">
            <a:extLst>
              <a:ext uri="{FF2B5EF4-FFF2-40B4-BE49-F238E27FC236}">
                <a16:creationId xmlns:a16="http://schemas.microsoft.com/office/drawing/2014/main" id="{CF9A45A4-F207-B997-5F08-21FDF8D9322F}"/>
              </a:ext>
            </a:extLst>
          </p:cNvPr>
          <p:cNvSpPr/>
          <p:nvPr/>
        </p:nvSpPr>
        <p:spPr>
          <a:xfrm>
            <a:off x="7251689"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2" action="ppaction://hlinksldjump"/>
              </a:rPr>
              <a:t>20</a:t>
            </a:r>
            <a:endParaRPr lang="de-DE" sz="3000" b="1" dirty="0">
              <a:solidFill>
                <a:srgbClr val="3B515B"/>
              </a:solidFill>
            </a:endParaRPr>
          </a:p>
        </p:txBody>
      </p:sp>
      <p:sp>
        <p:nvSpPr>
          <p:cNvPr id="26" name="Ellipse 25">
            <a:extLst>
              <a:ext uri="{FF2B5EF4-FFF2-40B4-BE49-F238E27FC236}">
                <a16:creationId xmlns:a16="http://schemas.microsoft.com/office/drawing/2014/main" id="{E2493FE2-2FF1-414C-35A7-F68EECD70E58}"/>
              </a:ext>
            </a:extLst>
          </p:cNvPr>
          <p:cNvSpPr/>
          <p:nvPr/>
        </p:nvSpPr>
        <p:spPr>
          <a:xfrm>
            <a:off x="8534388"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3B515B"/>
                </a:solidFill>
                <a:hlinkClick r:id="rId23" action="ppaction://hlinksldjump"/>
              </a:rPr>
              <a:t>21</a:t>
            </a:r>
            <a:endParaRPr lang="de-DE" sz="3000" b="1" dirty="0">
              <a:solidFill>
                <a:srgbClr val="3B515B"/>
              </a:solidFill>
            </a:endParaRPr>
          </a:p>
        </p:txBody>
      </p:sp>
      <mc:AlternateContent xmlns:mc="http://schemas.openxmlformats.org/markup-compatibility/2006" xmlns:pslz="http://schemas.microsoft.com/office/powerpoint/2016/slidezoom">
        <mc:Choice Requires="pslz">
          <p:graphicFrame>
            <p:nvGraphicFramePr>
              <p:cNvPr id="30" name="Folienzoom 29" descr="Link zur Glücksrad-Folie.">
                <a:extLst>
                  <a:ext uri="{FF2B5EF4-FFF2-40B4-BE49-F238E27FC236}">
                    <a16:creationId xmlns:a16="http://schemas.microsoft.com/office/drawing/2014/main" id="{7FC24F00-9C22-6E2F-B0F0-2CA6B2A87854}"/>
                  </a:ext>
                </a:extLst>
              </p:cNvPr>
              <p:cNvGraphicFramePr>
                <a:graphicFrameLocks noChangeAspect="1"/>
              </p:cNvGraphicFramePr>
              <p:nvPr>
                <p:extLst>
                  <p:ext uri="{D42A27DB-BD31-4B8C-83A1-F6EECF244321}">
                    <p14:modId xmlns:p14="http://schemas.microsoft.com/office/powerpoint/2010/main" val="785879238"/>
                  </p:ext>
                </p:extLst>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24"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30" name="Folienzoom 29" descr="Link zur Glücksrad-Folie.">
                <a:hlinkClick r:id="rId25" action="ppaction://hlinksldjump"/>
                <a:extLst>
                  <a:ext uri="{FF2B5EF4-FFF2-40B4-BE49-F238E27FC236}">
                    <a16:creationId xmlns:a16="http://schemas.microsoft.com/office/drawing/2014/main" id="{7FC24F00-9C22-6E2F-B0F0-2CA6B2A87854}"/>
                  </a:ext>
                </a:extLst>
              </p:cNvPr>
              <p:cNvPicPr>
                <a:picLocks noGrp="1" noRot="1" noChangeAspect="1" noMove="1" noResize="1" noEditPoints="1" noAdjustHandles="1" noChangeArrowheads="1" noChangeShapeType="1"/>
              </p:cNvPicPr>
              <p:nvPr/>
            </p:nvPicPr>
            <p:blipFill>
              <a:blip r:embed="rId26"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grpSp>
        <p:nvGrpSpPr>
          <p:cNvPr id="27" name="Gruppieren 26">
            <a:extLst>
              <a:ext uri="{FF2B5EF4-FFF2-40B4-BE49-F238E27FC236}">
                <a16:creationId xmlns:a16="http://schemas.microsoft.com/office/drawing/2014/main" id="{C9BB0048-E219-9D9D-995A-D156FDD4B858}"/>
              </a:ext>
              <a:ext uri="{C183D7F6-B498-43B3-948B-1728B52AA6E4}">
                <adec:decorative xmlns:adec="http://schemas.microsoft.com/office/drawing/2017/decorative" val="1"/>
              </a:ext>
            </a:extLst>
          </p:cNvPr>
          <p:cNvGrpSpPr/>
          <p:nvPr/>
        </p:nvGrpSpPr>
        <p:grpSpPr>
          <a:xfrm>
            <a:off x="10602797" y="792825"/>
            <a:ext cx="1313095" cy="1313095"/>
            <a:chOff x="6608236" y="5131916"/>
            <a:chExt cx="1313095" cy="1313095"/>
          </a:xfrm>
        </p:grpSpPr>
        <p:sp>
          <p:nvSpPr>
            <p:cNvPr id="28" name="Ellipse 27">
              <a:extLst>
                <a:ext uri="{FF2B5EF4-FFF2-40B4-BE49-F238E27FC236}">
                  <a16:creationId xmlns:a16="http://schemas.microsoft.com/office/drawing/2014/main" id="{93DEFF65-4AD4-2CA2-41AA-7CD13927C440}"/>
                </a:ext>
              </a:extLst>
            </p:cNvPr>
            <p:cNvSpPr/>
            <p:nvPr/>
          </p:nvSpPr>
          <p:spPr>
            <a:xfrm>
              <a:off x="6608236" y="5131916"/>
              <a:ext cx="1313095" cy="1313095"/>
            </a:xfrm>
            <a:prstGeom prst="ellipse">
              <a:avLst/>
            </a:prstGeom>
            <a:solidFill>
              <a:srgbClr val="3B515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descr="Blitz mit einfarbiger Füllung">
              <a:extLst>
                <a:ext uri="{FF2B5EF4-FFF2-40B4-BE49-F238E27FC236}">
                  <a16:creationId xmlns:a16="http://schemas.microsoft.com/office/drawing/2014/main" id="{F3D307A0-2840-B7D2-46C2-5810305E15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807583" y="5331263"/>
              <a:ext cx="914400" cy="914400"/>
            </a:xfrm>
            <a:prstGeom prst="rect">
              <a:avLst/>
            </a:prstGeom>
          </p:spPr>
        </p:pic>
      </p:grpSp>
    </p:spTree>
    <p:extLst>
      <p:ext uri="{BB962C8B-B14F-4D97-AF65-F5344CB8AC3E}">
        <p14:creationId xmlns:p14="http://schemas.microsoft.com/office/powerpoint/2010/main" val="4252828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01</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a:xfrm>
            <a:off x="838199" y="2007648"/>
            <a:ext cx="9290539" cy="4351338"/>
          </a:xfrm>
        </p:spPr>
        <p:txBody>
          <a:bodyPr/>
          <a:lstStyle/>
          <a:p>
            <a:r>
              <a:rPr lang="de-DE" dirty="0"/>
              <a:t>Certain skills may never be learned in the first place—or may be lost—through the use of chatbots such as UHHGPT.</a:t>
            </a:r>
          </a:p>
          <a:p>
            <a:r>
              <a:rPr lang="de-DE" dirty="0"/>
              <a:t>How do you feel about this statement?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extLst>
                  <p:ext uri="{D42A27DB-BD31-4B8C-83A1-F6EECF244321}">
                    <p14:modId xmlns:p14="http://schemas.microsoft.com/office/powerpoint/2010/main" val="2881657613"/>
                  </p:ext>
                </p:extLst>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extLst>
                  <p:ext uri="{D42A27DB-BD31-4B8C-83A1-F6EECF244321}">
                    <p14:modId xmlns:p14="http://schemas.microsoft.com/office/powerpoint/2010/main" val="1166210882"/>
                  </p:ext>
                </p:extLst>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4084840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02</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a:xfrm>
            <a:off x="838198" y="2007648"/>
            <a:ext cx="9603829" cy="4351338"/>
          </a:xfrm>
        </p:spPr>
        <p:txBody>
          <a:bodyPr/>
          <a:lstStyle/>
          <a:p>
            <a:r>
              <a:rPr lang="de-DE" dirty="0"/>
              <a:t>A chatbot such as UHHGPT can be used to further develop your own skills (for example, research skills, writing skills, language skills) and to acquire new skills.</a:t>
            </a:r>
          </a:p>
          <a:p>
            <a:r>
              <a:rPr lang="de-DE" dirty="0"/>
              <a:t>How do you see this?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2071197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03</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a:xfrm>
            <a:off x="838199" y="2007648"/>
            <a:ext cx="9097109" cy="4351338"/>
          </a:xfrm>
        </p:spPr>
        <p:txBody>
          <a:bodyPr/>
          <a:lstStyle/>
          <a:p>
            <a:r>
              <a:rPr lang="de-DE" dirty="0"/>
              <a:t>AI outputs often contain bias (= distortion / prejudice), which can already be demonstrated with simple means.</a:t>
            </a:r>
          </a:p>
          <a:p>
            <a:r>
              <a:rPr lang="de-DE" dirty="0"/>
              <a:t>How do you feel about this statement?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665045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04</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When training AI, works such as texts, images, videos, and songs that are protected by copyright are often used. The </a:t>
            </a:r>
            <a:r>
              <a:rPr lang="de-DE" dirty="0" err="1"/>
              <a:t>creators</a:t>
            </a:r>
            <a:r>
              <a:rPr lang="de-DE" dirty="0"/>
              <a:t> are not asked in advance whether they agree, nor are they compensated in any way. </a:t>
            </a:r>
          </a:p>
          <a:p>
            <a:r>
              <a:rPr lang="de-DE" dirty="0"/>
              <a:t>How do you feel about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548095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05</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In an AI-generated text, it is often no longer possible to tell where the individual parts of the text came from. </a:t>
            </a:r>
          </a:p>
          <a:p>
            <a:r>
              <a:rPr lang="de-DE" dirty="0"/>
              <a:t>As a result, increased use of AI-generated texts instead of academic studies could also affect how collaboration in academia works.</a:t>
            </a:r>
          </a:p>
          <a:p>
            <a:r>
              <a:rPr lang="de-DE" dirty="0"/>
              <a:t>How do you assess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243937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06</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There are tasks for which AI is especially useful and others for which AI is rather unsuitable.</a:t>
            </a:r>
          </a:p>
          <a:p>
            <a:r>
              <a:rPr lang="de-DE" dirty="0"/>
              <a:t>What do you think about that? What has your experience been?</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013244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07</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AI will lead universities to be designed and to look very different in 10 years than they do today.</a:t>
            </a:r>
          </a:p>
          <a:p>
            <a:r>
              <a:rPr lang="de-DE" dirty="0"/>
              <a:t>How do you assess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25035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08852-FD97-1FAD-4304-345E9A6D773B}"/>
              </a:ext>
            </a:extLst>
          </p:cNvPr>
          <p:cNvSpPr>
            <a:spLocks noGrp="1"/>
          </p:cNvSpPr>
          <p:nvPr>
            <p:ph type="title"/>
          </p:nvPr>
        </p:nvSpPr>
        <p:spPr/>
        <p:txBody>
          <a:bodyPr/>
          <a:lstStyle/>
          <a:p>
            <a:r>
              <a:rPr lang="de-DE" dirty="0"/>
              <a:t>Insight AI</a:t>
            </a:r>
          </a:p>
        </p:txBody>
      </p:sp>
      <p:sp>
        <p:nvSpPr>
          <p:cNvPr id="3" name="Untertitel 2">
            <a:extLst>
              <a:ext uri="{FF2B5EF4-FFF2-40B4-BE49-F238E27FC236}">
                <a16:creationId xmlns:a16="http://schemas.microsoft.com/office/drawing/2014/main" id="{09963724-C210-05A0-A1BD-FAAC111428F0}"/>
              </a:ext>
            </a:extLst>
          </p:cNvPr>
          <p:cNvSpPr>
            <a:spLocks noGrp="1"/>
          </p:cNvSpPr>
          <p:nvPr>
            <p:ph type="subTitle" idx="1"/>
          </p:nvPr>
        </p:nvSpPr>
        <p:spPr/>
        <p:txBody>
          <a:bodyPr/>
          <a:lstStyle/>
          <a:p>
            <a:r>
              <a:rPr lang="de-DE" dirty="0"/>
              <a:t>Connect </a:t>
            </a:r>
            <a:r>
              <a:rPr lang="de-DE" dirty="0" err="1"/>
              <a:t>to</a:t>
            </a:r>
            <a:r>
              <a:rPr lang="de-DE" dirty="0"/>
              <a:t> Discover.</a:t>
            </a:r>
          </a:p>
        </p:txBody>
      </p:sp>
    </p:spTree>
    <p:extLst>
      <p:ext uri="{BB962C8B-B14F-4D97-AF65-F5344CB8AC3E}">
        <p14:creationId xmlns:p14="http://schemas.microsoft.com/office/powerpoint/2010/main" val="173375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08</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AI outputs have no meaning in themselves. They are only given meaning by the human being who uses those outputs.</a:t>
            </a:r>
          </a:p>
          <a:p>
            <a:r>
              <a:rPr lang="de-DE" dirty="0"/>
              <a:t>How do you feel about this statement? 
</a:t>
            </a:r>
            <a:br>
              <a:rPr lang="de-DE" dirty="0"/>
            </a:br>
            <a:r>
              <a:rPr lang="de-DE" dirty="0"/>
              <a:t>What consequences would follow from it?</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101317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09</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On the one hand, AI creates more inclusion and equal opportunity, but on the other hand it also restricts them. </a:t>
            </a:r>
          </a:p>
          <a:p>
            <a:r>
              <a:rPr lang="de-DE" dirty="0"/>
              <a:t>How do you assess that? Why?</a:t>
            </a:r>
          </a:p>
          <a:p>
            <a:endParaRPr lang="de-DE"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233217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10</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Using AI in everyday life costs more time than it saves.</a:t>
            </a:r>
          </a:p>
          <a:p>
            <a:r>
              <a:rPr lang="de-DE" dirty="0"/>
              <a:t>How do you see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223450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11</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Because AI greatly increases the possibilities for cheating on exams, assessed work should only be completed under very strict supervision. </a:t>
            </a:r>
          </a:p>
          <a:p>
            <a:r>
              <a:rPr lang="de-DE" dirty="0"/>
              <a:t>How do you feel about this statement?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30112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12</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AI changes the standards we apply to work results. </a:t>
            </a:r>
          </a:p>
          <a:p>
            <a:r>
              <a:rPr lang="de-DE" dirty="0"/>
              <a:t>Do you agree? If so, why? If not, why not?</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413585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13</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To save money, we should replace student tutors with AI chatbots.</a:t>
            </a:r>
          </a:p>
          <a:p>
            <a:r>
              <a:rPr lang="de-DE" dirty="0"/>
              <a:t>How do you see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311371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14</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Chatbots such as UHHGPT can foster your own creativity.</a:t>
            </a:r>
          </a:p>
          <a:p>
            <a:r>
              <a:rPr lang="de-DE" dirty="0"/>
              <a:t>How do you assess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453357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15</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Chatbots such as UHHGPT can stimulate your own critical thinking.</a:t>
            </a:r>
          </a:p>
          <a:p>
            <a:r>
              <a:rPr lang="de-DE" dirty="0"/>
              <a:t>How do you feel about this statement?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499098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16</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AI changes the way we, as individuals and as a society, make decisions.</a:t>
            </a:r>
          </a:p>
          <a:p>
            <a:r>
              <a:rPr lang="de-DE" dirty="0"/>
              <a:t>How do you see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901506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17</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A poem or song created with AI is less moving than a poem or song created by a human being.</a:t>
            </a:r>
          </a:p>
          <a:p>
            <a:r>
              <a:rPr lang="de-DE" dirty="0"/>
              <a:t>How do you assess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12644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253DB-2C22-C034-4652-B032900A93AF}"/>
              </a:ext>
            </a:extLst>
          </p:cNvPr>
          <p:cNvSpPr>
            <a:spLocks noGrp="1"/>
          </p:cNvSpPr>
          <p:nvPr>
            <p:ph type="title"/>
          </p:nvPr>
        </p:nvSpPr>
        <p:spPr/>
        <p:txBody>
          <a:bodyPr/>
          <a:lstStyle/>
          <a:p>
            <a:r>
              <a:rPr lang="de-DE" dirty="0"/>
              <a:t>Wheel of Fortune</a:t>
            </a:r>
          </a:p>
        </p:txBody>
      </p:sp>
      <p:pic>
        <p:nvPicPr>
          <p:cNvPr id="3" name="Grafik 2" descr="Abbildung eines Glücksrads.">
            <a:extLst>
              <a:ext uri="{FF2B5EF4-FFF2-40B4-BE49-F238E27FC236}">
                <a16:creationId xmlns:a16="http://schemas.microsoft.com/office/drawing/2014/main" id="{0B907850-6BA4-4608-00FC-C2471EC8C923}"/>
              </a:ext>
            </a:extLst>
          </p:cNvPr>
          <p:cNvPicPr>
            <a:picLocks noChangeAspect="1"/>
          </p:cNvPicPr>
          <p:nvPr/>
        </p:nvPicPr>
        <p:blipFill>
          <a:blip r:embed="rId3"/>
          <a:stretch>
            <a:fillRect/>
          </a:stretch>
        </p:blipFill>
        <p:spPr>
          <a:xfrm>
            <a:off x="4178556" y="658893"/>
            <a:ext cx="3834889" cy="3825290"/>
          </a:xfrm>
          <a:prstGeom prst="rect">
            <a:avLst/>
          </a:prstGeom>
        </p:spPr>
      </p:pic>
      <p:sp>
        <p:nvSpPr>
          <p:cNvPr id="4" name="Flussdiagramm: Verbinder zu einer anderen Seite 3" descr="Zeiger auf die gezogene Kategorie des Glücksrads">
            <a:extLst>
              <a:ext uri="{FF2B5EF4-FFF2-40B4-BE49-F238E27FC236}">
                <a16:creationId xmlns:a16="http://schemas.microsoft.com/office/drawing/2014/main" id="{F6E37C99-7929-7315-F5F6-7508F632B628}"/>
              </a:ext>
            </a:extLst>
          </p:cNvPr>
          <p:cNvSpPr/>
          <p:nvPr/>
        </p:nvSpPr>
        <p:spPr>
          <a:xfrm>
            <a:off x="5954413" y="415134"/>
            <a:ext cx="283175" cy="487519"/>
          </a:xfrm>
          <a:prstGeom prst="flowChartOffpageConnector">
            <a:avLst/>
          </a:prstGeom>
          <a:solidFill>
            <a:srgbClr val="E2001A"/>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slz="http://schemas.microsoft.com/office/powerpoint/2016/slidezoom">
        <mc:Choice Requires="pslz">
          <p:graphicFrame>
            <p:nvGraphicFramePr>
              <p:cNvPr id="22" name="Folienzoom 21" descr="Link zur Fragenauswahl in der Kategorie &quot;Wissen&quot;">
                <a:extLst>
                  <a:ext uri="{FF2B5EF4-FFF2-40B4-BE49-F238E27FC236}">
                    <a16:creationId xmlns:a16="http://schemas.microsoft.com/office/drawing/2014/main" id="{8D3FEC25-1935-37CD-9C0C-43777425DDD6}"/>
                  </a:ext>
                </a:extLst>
              </p:cNvPr>
              <p:cNvGraphicFramePr>
                <a:graphicFrameLocks noChangeAspect="1"/>
              </p:cNvGraphicFramePr>
              <p:nvPr>
                <p:extLst>
                  <p:ext uri="{D42A27DB-BD31-4B8C-83A1-F6EECF244321}">
                    <p14:modId xmlns:p14="http://schemas.microsoft.com/office/powerpoint/2010/main" val="2776406917"/>
                  </p:ext>
                </p:extLst>
              </p:nvPr>
            </p:nvGraphicFramePr>
            <p:xfrm>
              <a:off x="1932199" y="5131011"/>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4"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22" name="Folienzoom 21" descr="Link zur Fragenauswahl in der Kategorie &quot;Wissen&quot;">
                <a:hlinkClick r:id="rId9" action="ppaction://hlinksldjump"/>
                <a:extLst>
                  <a:ext uri="{FF2B5EF4-FFF2-40B4-BE49-F238E27FC236}">
                    <a16:creationId xmlns:a16="http://schemas.microsoft.com/office/drawing/2014/main" id="{8D3FEC25-1935-37CD-9C0C-43777425DDD6}"/>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932199" y="5131011"/>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4" name="Folienzoom 23" descr="Link zur Fragenauswahl in der Kategorie &quot;Ereignis&quot;">
                <a:extLst>
                  <a:ext uri="{FF2B5EF4-FFF2-40B4-BE49-F238E27FC236}">
                    <a16:creationId xmlns:a16="http://schemas.microsoft.com/office/drawing/2014/main" id="{74CFB301-59A2-52F1-A474-229F006ED36F}"/>
                  </a:ext>
                </a:extLst>
              </p:cNvPr>
              <p:cNvGraphicFramePr>
                <a:graphicFrameLocks noChangeAspect="1"/>
              </p:cNvGraphicFramePr>
              <p:nvPr>
                <p:extLst>
                  <p:ext uri="{D42A27DB-BD31-4B8C-83A1-F6EECF244321}">
                    <p14:modId xmlns:p14="http://schemas.microsoft.com/office/powerpoint/2010/main" val="2160004875"/>
                  </p:ext>
                </p:extLst>
              </p:nvPr>
            </p:nvGraphicFramePr>
            <p:xfrm>
              <a:off x="4270217" y="5131011"/>
              <a:ext cx="1314000" cy="1314000"/>
            </p:xfrm>
            <a:graphic>
              <a:graphicData uri="http://schemas.microsoft.com/office/powerpoint/2016/slidezoom">
                <pslz:sldZm>
                  <pslz:sldZmObj sldId="266" cId="3909535778">
                    <pslz:zmPr id="{17EF8B60-26CC-4553-A571-0AD1725FCD96}" returnToParent="0" imageType="cover" transitionDur="1000">
                      <p166:blipFill xmlns:p166="http://schemas.microsoft.com/office/powerpoint/2016/6/main">
                        <a:blip r:embed="rId10"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24" name="Folienzoom 23" descr="Link zur Fragenauswahl in der Kategorie &quot;Ereignis&quot;">
                <a:hlinkClick r:id="rId7" action="ppaction://hlinksldjump"/>
                <a:extLst>
                  <a:ext uri="{FF2B5EF4-FFF2-40B4-BE49-F238E27FC236}">
                    <a16:creationId xmlns:a16="http://schemas.microsoft.com/office/drawing/2014/main" id="{74CFB301-59A2-52F1-A474-229F006ED36F}"/>
                  </a:ext>
                </a:extLst>
              </p:cNvPr>
              <p:cNvPicPr>
                <a:picLocks noGrp="1" noRot="1" noChangeAspect="1" noMove="1" noResize="1" noEditPoints="1" noAdjustHandles="1" noChangeArrowheads="1" noChangeShapeType="1"/>
              </p:cNvPicPr>
              <p:nvPr/>
            </p:nvPicPr>
            <p:blipFill>
              <a:blip r:embed="rId6" cstate="print">
                <a:extLst>
                  <a:ext uri="{28A0092B-C50C-407E-A947-70E740481C1C}">
                    <a14:useLocalDpi xmlns:a14="http://schemas.microsoft.com/office/drawing/2010/main" val="0"/>
                  </a:ext>
                </a:extLst>
              </a:blip>
              <a:stretch>
                <a:fillRect/>
              </a:stretch>
            </p:blipFill>
            <p:spPr>
              <a:xfrm>
                <a:off x="4270217" y="5131011"/>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6" name="Folienzoom 25" descr="Link zur Fragenauswahl in der Kategorie &quot;Meinung&quot;">
                <a:extLst>
                  <a:ext uri="{FF2B5EF4-FFF2-40B4-BE49-F238E27FC236}">
                    <a16:creationId xmlns:a16="http://schemas.microsoft.com/office/drawing/2014/main" id="{6FDBBCA9-62DA-0726-2ECA-B4EF667D870E}"/>
                  </a:ext>
                </a:extLst>
              </p:cNvPr>
              <p:cNvGraphicFramePr>
                <a:graphicFrameLocks noChangeAspect="1"/>
              </p:cNvGraphicFramePr>
              <p:nvPr>
                <p:extLst>
                  <p:ext uri="{D42A27DB-BD31-4B8C-83A1-F6EECF244321}">
                    <p14:modId xmlns:p14="http://schemas.microsoft.com/office/powerpoint/2010/main" val="1802091281"/>
                  </p:ext>
                </p:extLst>
              </p:nvPr>
            </p:nvGraphicFramePr>
            <p:xfrm>
              <a:off x="6607331" y="5131011"/>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11"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26" name="Folienzoom 25" descr="Link zur Fragenauswahl in der Kategorie &quot;Meinung&quot;">
                <a:hlinkClick r:id="rId5" action="ppaction://hlinksldjump"/>
                <a:extLst>
                  <a:ext uri="{FF2B5EF4-FFF2-40B4-BE49-F238E27FC236}">
                    <a16:creationId xmlns:a16="http://schemas.microsoft.com/office/drawing/2014/main" id="{6FDBBCA9-62DA-0726-2ECA-B4EF667D870E}"/>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6607331" y="5131011"/>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8" name="Folienzoom 27" descr="Link zur Abschlussfrage">
                <a:extLst>
                  <a:ext uri="{FF2B5EF4-FFF2-40B4-BE49-F238E27FC236}">
                    <a16:creationId xmlns:a16="http://schemas.microsoft.com/office/drawing/2014/main" id="{C31AB5A6-0664-6CF8-FA9C-4C95EEE3A17C}"/>
                  </a:ext>
                </a:extLst>
              </p:cNvPr>
              <p:cNvGraphicFramePr>
                <a:graphicFrameLocks noChangeAspect="1"/>
              </p:cNvGraphicFramePr>
              <p:nvPr>
                <p:extLst>
                  <p:ext uri="{D42A27DB-BD31-4B8C-83A1-F6EECF244321}">
                    <p14:modId xmlns:p14="http://schemas.microsoft.com/office/powerpoint/2010/main" val="728059883"/>
                  </p:ext>
                </p:extLst>
              </p:nvPr>
            </p:nvGraphicFramePr>
            <p:xfrm>
              <a:off x="8945348" y="5131011"/>
              <a:ext cx="1314000" cy="1314000"/>
            </p:xfrm>
            <a:graphic>
              <a:graphicData uri="http://schemas.microsoft.com/office/powerpoint/2016/slidezoom">
                <pslz:sldZm>
                  <pslz:sldZmObj sldId="267" cId="4058683970">
                    <pslz:zmPr id="{C59D117A-398B-4099-A2E1-0657B5423DBD}" returnToParent="0" imageType="cover" transitionDur="1000">
                      <p166:blipFill xmlns:p166="http://schemas.microsoft.com/office/powerpoint/2016/6/main">
                        <a:blip r:embed="rId1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28" name="Folienzoom 27" descr="Link zur Abschlussfrage">
                <a:hlinkClick r:id="rId14" action="ppaction://hlinksldjump"/>
                <a:extLst>
                  <a:ext uri="{FF2B5EF4-FFF2-40B4-BE49-F238E27FC236}">
                    <a16:creationId xmlns:a16="http://schemas.microsoft.com/office/drawing/2014/main" id="{C31AB5A6-0664-6CF8-FA9C-4C95EEE3A17C}"/>
                  </a:ext>
                </a:extLst>
              </p:cNvPr>
              <p:cNvPicPr>
                <a:picLocks noGrp="1" noRot="1" noChangeAspect="1" noMove="1" noResize="1" noEditPoints="1" noAdjustHandles="1" noChangeArrowheads="1" noChangeShapeType="1"/>
              </p:cNvPicPr>
              <p:nvPr/>
            </p:nvPicPr>
            <p:blipFill>
              <a:blip r:embed="rId15" cstate="print">
                <a:extLst>
                  <a:ext uri="{28A0092B-C50C-407E-A947-70E740481C1C}">
                    <a14:useLocalDpi xmlns:a14="http://schemas.microsoft.com/office/drawing/2010/main" val="0"/>
                  </a:ext>
                </a:extLst>
              </a:blip>
              <a:stretch>
                <a:fillRect/>
              </a:stretch>
            </p:blipFill>
            <p:spPr>
              <a:xfrm>
                <a:off x="8945348" y="5131011"/>
                <a:ext cx="1314000" cy="1314000"/>
              </a:xfrm>
              <a:prstGeom prst="rect">
                <a:avLst/>
              </a:prstGeom>
              <a:ln w="3175">
                <a:noFill/>
              </a:ln>
            </p:spPr>
          </p:pic>
        </mc:Fallback>
      </mc:AlternateContent>
    </p:spTree>
    <p:extLst>
      <p:ext uri="{BB962C8B-B14F-4D97-AF65-F5344CB8AC3E}">
        <p14:creationId xmlns:p14="http://schemas.microsoft.com/office/powerpoint/2010/main" val="3159867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1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18</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Using AI to grade assessed work should be prohibited. </a:t>
            </a:r>
          </a:p>
          <a:p>
            <a:r>
              <a:rPr lang="de-DE" dirty="0"/>
              <a:t>How do you feel about this statement?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8844047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19</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p:txBody>
          <a:bodyPr/>
          <a:lstStyle/>
          <a:p>
            <a:r>
              <a:rPr lang="de-DE" dirty="0"/>
              <a:t>Generating an image with AI uses about as much electricity as charging a cellphone halfway. For that reason, we should not use generative AI just for fun, for example to make birthday cards.</a:t>
            </a:r>
          </a:p>
          <a:p>
            <a:r>
              <a:rPr lang="de-DE" dirty="0"/>
              <a:t>How do you see that? Why?</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3226399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20</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a:xfrm>
            <a:off x="838198" y="2007648"/>
            <a:ext cx="9829801" cy="4351338"/>
          </a:xfrm>
        </p:spPr>
        <p:txBody>
          <a:bodyPr>
            <a:noAutofit/>
          </a:bodyPr>
          <a:lstStyle/>
          <a:p>
            <a:r>
              <a:rPr lang="de-DE" dirty="0"/>
              <a:t>When AI models are developed in academia for beneficial purposes, such as the early detection of depression, they should not be published as “open-</a:t>
            </a:r>
            <a:r>
              <a:rPr lang="de-DE" dirty="0" err="1"/>
              <a:t>weight</a:t>
            </a:r>
            <a:r>
              <a:rPr lang="de-DE" dirty="0"/>
              <a:t>”* models, because otherwise companies could use them in the context of abusive secondary uses, such as excluding people with depression from job applications.</a:t>
            </a:r>
          </a:p>
          <a:p>
            <a:r>
              <a:rPr lang="de-DE" dirty="0"/>
              <a:t>How do you see that? Why?
</a:t>
            </a:r>
            <a:br>
              <a:rPr lang="de-DE" dirty="0"/>
            </a:br>
            <a:r>
              <a:rPr lang="de-DE" dirty="0"/>
              <a:t>*= Models can be downloaded, modified (further trained), and used free of charge</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29302793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5D5A-7D24-52D6-E36B-63AA01BE4065}"/>
              </a:ext>
            </a:extLst>
          </p:cNvPr>
          <p:cNvSpPr>
            <a:spLocks noGrp="1"/>
          </p:cNvSpPr>
          <p:nvPr>
            <p:ph type="title"/>
          </p:nvPr>
        </p:nvSpPr>
        <p:spPr/>
        <p:txBody>
          <a:bodyPr/>
          <a:lstStyle/>
          <a:p>
            <a:r>
              <a:rPr lang="de-DE" dirty="0"/>
              <a:t>Opinion: Question 21</a:t>
            </a:r>
          </a:p>
        </p:txBody>
      </p:sp>
      <p:sp>
        <p:nvSpPr>
          <p:cNvPr id="3" name="Inhaltsplatzhalter 2">
            <a:extLst>
              <a:ext uri="{FF2B5EF4-FFF2-40B4-BE49-F238E27FC236}">
                <a16:creationId xmlns:a16="http://schemas.microsoft.com/office/drawing/2014/main" id="{7C7C0E70-2931-212A-97D0-DF40EFC4A7D8}"/>
              </a:ext>
            </a:extLst>
          </p:cNvPr>
          <p:cNvSpPr>
            <a:spLocks noGrp="1"/>
          </p:cNvSpPr>
          <p:nvPr>
            <p:ph idx="1"/>
          </p:nvPr>
        </p:nvSpPr>
        <p:spPr>
          <a:xfrm>
            <a:off x="838198" y="2007648"/>
            <a:ext cx="9835663" cy="4351338"/>
          </a:xfrm>
        </p:spPr>
        <p:txBody>
          <a:bodyPr/>
          <a:lstStyle/>
          <a:p>
            <a:r>
              <a:rPr lang="de-DE" dirty="0"/>
              <a:t>When public institutions purchase licenses for the use of generative AI from commercial companies instead of promoting in-house developments or </a:t>
            </a:r>
            <a:r>
              <a:rPr lang="de-DE" dirty="0" err="1"/>
              <a:t>open-weight</a:t>
            </a:r>
            <a:r>
              <a:rPr lang="de-DE" dirty="0"/>
              <a:t>* developments, they become dependent on those companies. </a:t>
            </a:r>
          </a:p>
          <a:p>
            <a:r>
              <a:rPr lang="de-DE" dirty="0"/>
              <a:t>Do you agree? If so, why? If not, why not?</a:t>
            </a:r>
          </a:p>
          <a:p>
            <a:endParaRPr lang="de-DE" dirty="0"/>
          </a:p>
          <a:p>
            <a:endParaRPr lang="de-DE" dirty="0"/>
          </a:p>
          <a:p>
            <a:r>
              <a:rPr lang="de-DE" dirty="0"/>
              <a:t>*= Models can be downloaded, modified (further trained), and used free of charge</a:t>
            </a:r>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Meinung&quot;">
                <a:extLst>
                  <a:ext uri="{FF2B5EF4-FFF2-40B4-BE49-F238E27FC236}">
                    <a16:creationId xmlns:a16="http://schemas.microsoft.com/office/drawing/2014/main" id="{756D605D-A5A9-4C8F-A235-C36962B3806A}"/>
                  </a:ext>
                </a:extLst>
              </p:cNvPr>
              <p:cNvGraphicFramePr>
                <a:graphicFrameLocks noChangeAspect="1"/>
              </p:cNvGraphicFramePr>
              <p:nvPr/>
            </p:nvGraphicFramePr>
            <p:xfrm>
              <a:off x="10610850" y="807238"/>
              <a:ext cx="1314000" cy="1314000"/>
            </p:xfrm>
            <a:graphic>
              <a:graphicData uri="http://schemas.microsoft.com/office/powerpoint/2016/slidezoom">
                <pslz:sldZm>
                  <pslz:sldZmObj sldId="265" cId="4252828631">
                    <pslz:zmPr id="{2C246998-DE0D-4B03-B464-80C9BF15424A}"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Meinung&quot;">
                <a:hlinkClick r:id="rId4" action="ppaction://hlinksldjump"/>
                <a:extLst>
                  <a:ext uri="{FF2B5EF4-FFF2-40B4-BE49-F238E27FC236}">
                    <a16:creationId xmlns:a16="http://schemas.microsoft.com/office/drawing/2014/main" id="{756D605D-A5A9-4C8F-A235-C36962B3806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10610850" y="807238"/>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356FBCB3-7447-EE19-6757-C7E90705C61F}"/>
                  </a:ext>
                </a:extLst>
              </p:cNvPr>
              <p:cNvGraphicFramePr>
                <a:graphicFrameLocks noChangeAspect="1"/>
              </p:cNvGraphicFramePr>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7" action="ppaction://hlinksldjump"/>
                <a:extLst>
                  <a:ext uri="{FF2B5EF4-FFF2-40B4-BE49-F238E27FC236}">
                    <a16:creationId xmlns:a16="http://schemas.microsoft.com/office/drawing/2014/main" id="{356FBCB3-7447-EE19-6757-C7E90705C61F}"/>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Tree>
    <p:extLst>
      <p:ext uri="{BB962C8B-B14F-4D97-AF65-F5344CB8AC3E}">
        <p14:creationId xmlns:p14="http://schemas.microsoft.com/office/powerpoint/2010/main" val="1499207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37E4EB5-7AF2-BBD6-06ED-F7A40A7D3ABF}"/>
              </a:ext>
            </a:extLst>
          </p:cNvPr>
          <p:cNvSpPr>
            <a:spLocks noGrp="1"/>
          </p:cNvSpPr>
          <p:nvPr>
            <p:ph type="title"/>
          </p:nvPr>
        </p:nvSpPr>
        <p:spPr/>
        <p:txBody>
          <a:bodyPr/>
          <a:lstStyle/>
          <a:p>
            <a:r>
              <a:rPr lang="de-DE" dirty="0"/>
              <a:t>Closing Question</a:t>
            </a:r>
          </a:p>
        </p:txBody>
      </p:sp>
      <p:sp>
        <p:nvSpPr>
          <p:cNvPr id="4" name="Inhaltsplatzhalter 3">
            <a:extLst>
              <a:ext uri="{FF2B5EF4-FFF2-40B4-BE49-F238E27FC236}">
                <a16:creationId xmlns:a16="http://schemas.microsoft.com/office/drawing/2014/main" id="{D6F5C18E-8FF8-DEDC-17BA-81457A29EB32}"/>
              </a:ext>
            </a:extLst>
          </p:cNvPr>
          <p:cNvSpPr>
            <a:spLocks noGrp="1"/>
          </p:cNvSpPr>
          <p:nvPr>
            <p:ph idx="1"/>
          </p:nvPr>
        </p:nvSpPr>
        <p:spPr>
          <a:xfrm>
            <a:off x="838197" y="2007648"/>
            <a:ext cx="9972000" cy="4351338"/>
          </a:xfrm>
        </p:spPr>
        <p:txBody>
          <a:bodyPr>
            <a:normAutofit fontScale="92500"/>
          </a:bodyPr>
          <a:lstStyle/>
          <a:p>
            <a:pPr marL="0" indent="0">
              <a:buNone/>
            </a:pPr>
            <a:r>
              <a:rPr lang="de-DE" sz="2200" dirty="0">
                <a:solidFill>
                  <a:schemeClr val="tx1"/>
                </a:solidFill>
              </a:rPr>
              <a:t>What are the two most important insights you are taking away from the game? Please write them down.</a:t>
            </a:r>
          </a:p>
          <a:p>
            <a:pPr marL="0" indent="0">
              <a:buNone/>
            </a:pPr>
            <a:r>
              <a:rPr lang="de-DE" sz="2200" dirty="0">
                <a:solidFill>
                  <a:schemeClr val="tx1"/>
                </a:solidFill>
              </a:rPr>
              <a:t>Afterward … 
</a:t>
            </a:r>
            <a:br>
              <a:rPr lang="de-DE" sz="2200" dirty="0">
                <a:solidFill>
                  <a:schemeClr val="tx1"/>
                </a:solidFill>
              </a:rPr>
            </a:br>
            <a:r>
              <a:rPr lang="de-DE" sz="2200" dirty="0">
                <a:solidFill>
                  <a:schemeClr val="tx1"/>
                </a:solidFill>
                <a:highlight>
                  <a:srgbClr val="FFFF00"/>
                </a:highlight>
              </a:rPr>
              <a:t>[Please insert the appropriate option from the speaker notes here.]
</a:t>
            </a:r>
            <a:br>
              <a:rPr lang="de-DE" sz="2200" dirty="0">
                <a:solidFill>
                  <a:schemeClr val="tx1"/>
                </a:solidFill>
              </a:rPr>
            </a:br>
            <a:endParaRPr lang="de-DE" sz="2200" dirty="0">
              <a:solidFill>
                <a:schemeClr val="tx1"/>
              </a:solidFill>
            </a:endParaRPr>
          </a:p>
          <a:p>
            <a:r>
              <a:rPr lang="de-DE" sz="2200" dirty="0">
                <a:solidFill>
                  <a:schemeClr val="tx1"/>
                </a:solidFill>
                <a:effectLst/>
                <a:latin typeface="TheSans UHH" panose="020B0502050302020203" pitchFamily="34" charset="0"/>
                <a:ea typeface="Calibri" panose="020F0502020204030204" pitchFamily="34" charset="0"/>
                <a:cs typeface="Times New Roman" panose="02020603050405020304" pitchFamily="18" charset="0"/>
              </a:rPr>
              <a:t>Would you like to learn more about generative AI in the context of studying and teaching? </a:t>
            </a:r>
            <a:br>
              <a:rPr lang="de-DE" sz="2200" dirty="0">
                <a:solidFill>
                  <a:schemeClr val="tx1"/>
                </a:solidFill>
                <a:effectLst/>
                <a:latin typeface="TheSans UHH" panose="020B0502050302020203" pitchFamily="34" charset="0"/>
                <a:ea typeface="Calibri" panose="020F0502020204030204" pitchFamily="34" charset="0"/>
                <a:cs typeface="Times New Roman" panose="02020603050405020304" pitchFamily="18" charset="0"/>
              </a:rPr>
            </a:br>
            <a:r>
              <a:rPr lang="de-DE" sz="2200" dirty="0">
                <a:solidFill>
                  <a:schemeClr val="tx1"/>
                </a:solidFill>
                <a:effectLst/>
                <a:latin typeface="TheSans UHH" panose="020B0502050302020203" pitchFamily="34" charset="0"/>
                <a:ea typeface="Calibri" panose="020F0502020204030204" pitchFamily="34" charset="0"/>
                <a:cs typeface="Times New Roman" panose="02020603050405020304" pitchFamily="18" charset="0"/>
              </a:rPr>
              <a:t>Then take a look here:</a:t>
            </a:r>
          </a:p>
          <a:p>
            <a:pPr marL="342900" indent="-342900">
              <a:buFont typeface="Arial" panose="020B0604020202020204" pitchFamily="34" charset="0"/>
              <a:buChar char="•"/>
            </a:pPr>
            <a:r>
              <a:rPr lang="de-DE" sz="1800" dirty="0">
                <a:solidFill>
                  <a:schemeClr val="tx1"/>
                </a:solidFill>
                <a:latin typeface="TheSans UHH" panose="020B0502050302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Studying in Times of Generative AI – Generative AI in Your Studies at UHH</a:t>
            </a:r>
            <a:endParaRPr lang="de-DE" sz="2200" dirty="0">
              <a:solidFill>
                <a:schemeClr val="tx1"/>
              </a:solidFill>
              <a:latin typeface="TheSans UHH" panose="020B0502050302020203"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de-DE" sz="1800" dirty="0">
                <a:solidFill>
                  <a:schemeClr val="tx1"/>
                </a:solidFill>
                <a:latin typeface="TheSans UHH" panose="020B0502050302020203"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Generative AI topic page of the Hamburg Center for University Teaching and Learning (HUL)</a:t>
            </a:r>
            <a:endParaRPr lang="de-DE" sz="2200" dirty="0">
              <a:solidFill>
                <a:schemeClr val="tx1"/>
              </a:solidFill>
            </a:endParaRPr>
          </a:p>
        </p:txBody>
      </p:sp>
      <mc:AlternateContent xmlns:mc="http://schemas.openxmlformats.org/markup-compatibility/2006" xmlns:pslz="http://schemas.microsoft.com/office/powerpoint/2016/slidezoom">
        <mc:Choice Requires="pslz">
          <p:graphicFrame>
            <p:nvGraphicFramePr>
              <p:cNvPr id="10" name="Folienzoom 9" descr="Link zur Glücksrad-Folie.">
                <a:extLst>
                  <a:ext uri="{FF2B5EF4-FFF2-40B4-BE49-F238E27FC236}">
                    <a16:creationId xmlns:a16="http://schemas.microsoft.com/office/drawing/2014/main" id="{0EB45F47-20A6-1FE7-9C59-D29A2BE1DA05}"/>
                  </a:ext>
                </a:extLst>
              </p:cNvPr>
              <p:cNvGraphicFramePr>
                <a:graphicFrameLocks noChangeAspect="1"/>
              </p:cNvGraphicFramePr>
              <p:nvPr>
                <p:extLst>
                  <p:ext uri="{D42A27DB-BD31-4B8C-83A1-F6EECF244321}">
                    <p14:modId xmlns:p14="http://schemas.microsoft.com/office/powerpoint/2010/main" val="177161363"/>
                  </p:ext>
                </p:extLst>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5"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0" name="Folienzoom 9" descr="Link zur Glücksrad-Folie.">
                <a:hlinkClick r:id="rId11" action="ppaction://hlinksldjump"/>
                <a:extLst>
                  <a:ext uri="{FF2B5EF4-FFF2-40B4-BE49-F238E27FC236}">
                    <a16:creationId xmlns:a16="http://schemas.microsoft.com/office/drawing/2014/main" id="{0EB45F47-20A6-1FE7-9C59-D29A2BE1DA05}"/>
                  </a:ext>
                </a:extLst>
              </p:cNvPr>
              <p:cNvPicPr>
                <a:picLocks noGrp="1" noRot="1" noChangeAspect="1" noMove="1" noResize="1" noEditPoints="1" noAdjustHandles="1" noChangeArrowheads="1" noChangeShapeType="1"/>
              </p:cNvPicPr>
              <p:nvPr/>
            </p:nvPicPr>
            <p:blipFill>
              <a:blip r:embed="rId12"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grpSp>
        <p:nvGrpSpPr>
          <p:cNvPr id="7" name="Gruppieren 6">
            <a:extLst>
              <a:ext uri="{FF2B5EF4-FFF2-40B4-BE49-F238E27FC236}">
                <a16:creationId xmlns:a16="http://schemas.microsoft.com/office/drawing/2014/main" id="{0010FB44-5CD3-14F9-CD48-7D5D8538214B}"/>
              </a:ext>
              <a:ext uri="{C183D7F6-B498-43B3-948B-1728B52AA6E4}">
                <adec:decorative xmlns:adec="http://schemas.microsoft.com/office/drawing/2017/decorative" val="1"/>
              </a:ext>
            </a:extLst>
          </p:cNvPr>
          <p:cNvGrpSpPr/>
          <p:nvPr/>
        </p:nvGrpSpPr>
        <p:grpSpPr>
          <a:xfrm>
            <a:off x="10610850" y="792824"/>
            <a:ext cx="1313095" cy="1313095"/>
            <a:chOff x="8945801" y="5131916"/>
            <a:chExt cx="1313095" cy="1313095"/>
          </a:xfrm>
        </p:grpSpPr>
        <p:sp>
          <p:nvSpPr>
            <p:cNvPr id="8" name="Ellipse 7">
              <a:extLst>
                <a:ext uri="{FF2B5EF4-FFF2-40B4-BE49-F238E27FC236}">
                  <a16:creationId xmlns:a16="http://schemas.microsoft.com/office/drawing/2014/main" id="{72A9346A-67D6-7DD2-A3EA-F5FA58188ED9}"/>
                </a:ext>
              </a:extLst>
            </p:cNvPr>
            <p:cNvSpPr/>
            <p:nvPr/>
          </p:nvSpPr>
          <p:spPr>
            <a:xfrm>
              <a:off x="8945801" y="5131916"/>
              <a:ext cx="1313095" cy="1313095"/>
            </a:xfrm>
            <a:prstGeom prst="ellipse">
              <a:avLst/>
            </a:prstGeom>
            <a:solidFill>
              <a:srgbClr val="E2001A"/>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Druckerabdeckung offen mit einfarbiger Füllung">
              <a:extLst>
                <a:ext uri="{FF2B5EF4-FFF2-40B4-BE49-F238E27FC236}">
                  <a16:creationId xmlns:a16="http://schemas.microsoft.com/office/drawing/2014/main" id="{99B06B0B-A446-6EAA-4039-864F808BE2E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45148" y="5331263"/>
              <a:ext cx="914400" cy="914400"/>
            </a:xfrm>
            <a:prstGeom prst="rect">
              <a:avLst/>
            </a:prstGeom>
          </p:spPr>
        </p:pic>
      </p:grpSp>
    </p:spTree>
    <p:extLst>
      <p:ext uri="{BB962C8B-B14F-4D97-AF65-F5344CB8AC3E}">
        <p14:creationId xmlns:p14="http://schemas.microsoft.com/office/powerpoint/2010/main" val="405868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2B84E-910A-68A4-B0E9-CF2D8B819AA3}"/>
              </a:ext>
            </a:extLst>
          </p:cNvPr>
          <p:cNvSpPr>
            <a:spLocks noGrp="1"/>
          </p:cNvSpPr>
          <p:nvPr>
            <p:ph type="title"/>
          </p:nvPr>
        </p:nvSpPr>
        <p:spPr/>
        <p:txBody>
          <a:bodyPr/>
          <a:lstStyle/>
          <a:p>
            <a:r>
              <a:rPr lang="de-DE" dirty="0"/>
              <a:t>Knowledge</a:t>
            </a:r>
          </a:p>
        </p:txBody>
      </p:sp>
      <p:sp>
        <p:nvSpPr>
          <p:cNvPr id="9" name="Ellipse 8">
            <a:extLst>
              <a:ext uri="{FF2B5EF4-FFF2-40B4-BE49-F238E27FC236}">
                <a16:creationId xmlns:a16="http://schemas.microsoft.com/office/drawing/2014/main" id="{A8B60B40-120E-AC2C-5281-C56FDA5AE6D1}"/>
              </a:ext>
            </a:extLst>
          </p:cNvPr>
          <p:cNvSpPr/>
          <p:nvPr/>
        </p:nvSpPr>
        <p:spPr>
          <a:xfrm>
            <a:off x="838199"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3" action="ppaction://hlinksldjump"/>
              </a:rPr>
              <a:t>01</a:t>
            </a:r>
            <a:endParaRPr lang="de-DE" sz="3000" b="1" dirty="0">
              <a:solidFill>
                <a:srgbClr val="0271BB"/>
              </a:solidFill>
            </a:endParaRPr>
          </a:p>
        </p:txBody>
      </p:sp>
      <p:sp>
        <p:nvSpPr>
          <p:cNvPr id="10" name="Ellipse 9">
            <a:extLst>
              <a:ext uri="{FF2B5EF4-FFF2-40B4-BE49-F238E27FC236}">
                <a16:creationId xmlns:a16="http://schemas.microsoft.com/office/drawing/2014/main" id="{C5AA1927-99AB-CFD5-4DF7-C35B63C0DCE2}"/>
              </a:ext>
            </a:extLst>
          </p:cNvPr>
          <p:cNvSpPr/>
          <p:nvPr/>
        </p:nvSpPr>
        <p:spPr>
          <a:xfrm>
            <a:off x="2120897"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4" action="ppaction://hlinksldjump"/>
              </a:rPr>
              <a:t>02</a:t>
            </a:r>
            <a:endParaRPr lang="de-DE" sz="3000" b="1" dirty="0">
              <a:solidFill>
                <a:srgbClr val="0271BB"/>
              </a:solidFill>
            </a:endParaRPr>
          </a:p>
        </p:txBody>
      </p:sp>
      <p:sp>
        <p:nvSpPr>
          <p:cNvPr id="11" name="Ellipse 10">
            <a:extLst>
              <a:ext uri="{FF2B5EF4-FFF2-40B4-BE49-F238E27FC236}">
                <a16:creationId xmlns:a16="http://schemas.microsoft.com/office/drawing/2014/main" id="{7021C89C-F624-73D2-DBF3-77F2BDD35814}"/>
              </a:ext>
            </a:extLst>
          </p:cNvPr>
          <p:cNvSpPr/>
          <p:nvPr/>
        </p:nvSpPr>
        <p:spPr>
          <a:xfrm>
            <a:off x="3403595"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5" action="ppaction://hlinksldjump"/>
              </a:rPr>
              <a:t>03</a:t>
            </a:r>
            <a:endParaRPr lang="de-DE" sz="3000" b="1" dirty="0">
              <a:solidFill>
                <a:srgbClr val="0271BB"/>
              </a:solidFill>
            </a:endParaRPr>
          </a:p>
        </p:txBody>
      </p:sp>
      <p:sp>
        <p:nvSpPr>
          <p:cNvPr id="12" name="Ellipse 11">
            <a:extLst>
              <a:ext uri="{FF2B5EF4-FFF2-40B4-BE49-F238E27FC236}">
                <a16:creationId xmlns:a16="http://schemas.microsoft.com/office/drawing/2014/main" id="{22352B34-ABB4-C101-F6F9-30C0C4E604A2}"/>
              </a:ext>
            </a:extLst>
          </p:cNvPr>
          <p:cNvSpPr/>
          <p:nvPr/>
        </p:nvSpPr>
        <p:spPr>
          <a:xfrm>
            <a:off x="4686293"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6" action="ppaction://hlinksldjump"/>
              </a:rPr>
              <a:t>04</a:t>
            </a:r>
            <a:endParaRPr lang="de-DE" sz="3000" b="1" dirty="0">
              <a:solidFill>
                <a:srgbClr val="0271BB"/>
              </a:solidFill>
            </a:endParaRPr>
          </a:p>
        </p:txBody>
      </p:sp>
      <p:sp>
        <p:nvSpPr>
          <p:cNvPr id="13" name="Ellipse 12">
            <a:extLst>
              <a:ext uri="{FF2B5EF4-FFF2-40B4-BE49-F238E27FC236}">
                <a16:creationId xmlns:a16="http://schemas.microsoft.com/office/drawing/2014/main" id="{296FD087-D1C1-9889-8C71-94710BCC1BB2}"/>
              </a:ext>
            </a:extLst>
          </p:cNvPr>
          <p:cNvSpPr/>
          <p:nvPr/>
        </p:nvSpPr>
        <p:spPr>
          <a:xfrm>
            <a:off x="5968991"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7" action="ppaction://hlinksldjump"/>
              </a:rPr>
              <a:t>05</a:t>
            </a:r>
            <a:endParaRPr lang="de-DE" sz="3000" b="1" dirty="0">
              <a:solidFill>
                <a:srgbClr val="0271BB"/>
              </a:solidFill>
            </a:endParaRPr>
          </a:p>
        </p:txBody>
      </p:sp>
      <p:sp>
        <p:nvSpPr>
          <p:cNvPr id="14" name="Ellipse 13">
            <a:extLst>
              <a:ext uri="{FF2B5EF4-FFF2-40B4-BE49-F238E27FC236}">
                <a16:creationId xmlns:a16="http://schemas.microsoft.com/office/drawing/2014/main" id="{86B7319A-AF8E-A545-4A9D-5CFD3563CF3E}"/>
              </a:ext>
            </a:extLst>
          </p:cNvPr>
          <p:cNvSpPr/>
          <p:nvPr/>
        </p:nvSpPr>
        <p:spPr>
          <a:xfrm>
            <a:off x="7251689"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8" action="ppaction://hlinksldjump"/>
              </a:rPr>
              <a:t>06</a:t>
            </a:r>
            <a:endParaRPr lang="de-DE" sz="3000" b="1" dirty="0">
              <a:solidFill>
                <a:srgbClr val="0271BB"/>
              </a:solidFill>
            </a:endParaRPr>
          </a:p>
        </p:txBody>
      </p:sp>
      <p:sp>
        <p:nvSpPr>
          <p:cNvPr id="15" name="Ellipse 14">
            <a:extLst>
              <a:ext uri="{FF2B5EF4-FFF2-40B4-BE49-F238E27FC236}">
                <a16:creationId xmlns:a16="http://schemas.microsoft.com/office/drawing/2014/main" id="{F4C264F8-327F-A4E2-B64D-5BB0CE02AA43}"/>
              </a:ext>
            </a:extLst>
          </p:cNvPr>
          <p:cNvSpPr/>
          <p:nvPr/>
        </p:nvSpPr>
        <p:spPr>
          <a:xfrm>
            <a:off x="8534388" y="2176193"/>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9" action="ppaction://hlinksldjump"/>
              </a:rPr>
              <a:t>07</a:t>
            </a:r>
            <a:endParaRPr lang="de-DE" sz="3000" b="1" dirty="0">
              <a:solidFill>
                <a:srgbClr val="0271BB"/>
              </a:solidFill>
            </a:endParaRPr>
          </a:p>
        </p:txBody>
      </p:sp>
      <p:sp>
        <p:nvSpPr>
          <p:cNvPr id="16" name="Ellipse 15">
            <a:extLst>
              <a:ext uri="{FF2B5EF4-FFF2-40B4-BE49-F238E27FC236}">
                <a16:creationId xmlns:a16="http://schemas.microsoft.com/office/drawing/2014/main" id="{8029A790-18F5-28B7-6E99-072D0C51160D}"/>
              </a:ext>
            </a:extLst>
          </p:cNvPr>
          <p:cNvSpPr/>
          <p:nvPr/>
        </p:nvSpPr>
        <p:spPr>
          <a:xfrm>
            <a:off x="838199"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0" action="ppaction://hlinksldjump"/>
              </a:rPr>
              <a:t>08</a:t>
            </a:r>
            <a:endParaRPr lang="de-DE" sz="3000" b="1" dirty="0">
              <a:solidFill>
                <a:srgbClr val="0271BB"/>
              </a:solidFill>
            </a:endParaRPr>
          </a:p>
        </p:txBody>
      </p:sp>
      <p:sp>
        <p:nvSpPr>
          <p:cNvPr id="17" name="Ellipse 16">
            <a:extLst>
              <a:ext uri="{FF2B5EF4-FFF2-40B4-BE49-F238E27FC236}">
                <a16:creationId xmlns:a16="http://schemas.microsoft.com/office/drawing/2014/main" id="{0983E76C-9798-DB7E-45BF-79F78121A0D6}"/>
              </a:ext>
            </a:extLst>
          </p:cNvPr>
          <p:cNvSpPr/>
          <p:nvPr/>
        </p:nvSpPr>
        <p:spPr>
          <a:xfrm>
            <a:off x="2120897"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1" action="ppaction://hlinksldjump"/>
              </a:rPr>
              <a:t>09</a:t>
            </a:r>
            <a:endParaRPr lang="de-DE" sz="3000" b="1" dirty="0">
              <a:solidFill>
                <a:srgbClr val="0271BB"/>
              </a:solidFill>
            </a:endParaRPr>
          </a:p>
        </p:txBody>
      </p:sp>
      <p:sp>
        <p:nvSpPr>
          <p:cNvPr id="18" name="Ellipse 17">
            <a:extLst>
              <a:ext uri="{FF2B5EF4-FFF2-40B4-BE49-F238E27FC236}">
                <a16:creationId xmlns:a16="http://schemas.microsoft.com/office/drawing/2014/main" id="{BB2E300E-FF30-A35E-2D33-E194CE0A7E8D}"/>
              </a:ext>
            </a:extLst>
          </p:cNvPr>
          <p:cNvSpPr/>
          <p:nvPr/>
        </p:nvSpPr>
        <p:spPr>
          <a:xfrm>
            <a:off x="3403595"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2" action="ppaction://hlinksldjump"/>
              </a:rPr>
              <a:t>10</a:t>
            </a:r>
            <a:endParaRPr lang="de-DE" sz="3000" b="1" dirty="0">
              <a:solidFill>
                <a:srgbClr val="0271BB"/>
              </a:solidFill>
            </a:endParaRPr>
          </a:p>
        </p:txBody>
      </p:sp>
      <p:sp>
        <p:nvSpPr>
          <p:cNvPr id="19" name="Ellipse 18">
            <a:extLst>
              <a:ext uri="{FF2B5EF4-FFF2-40B4-BE49-F238E27FC236}">
                <a16:creationId xmlns:a16="http://schemas.microsoft.com/office/drawing/2014/main" id="{A454BB88-C8FA-1851-6C4C-AE361677F943}"/>
              </a:ext>
            </a:extLst>
          </p:cNvPr>
          <p:cNvSpPr/>
          <p:nvPr/>
        </p:nvSpPr>
        <p:spPr>
          <a:xfrm>
            <a:off x="4686293"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3" action="ppaction://hlinksldjump"/>
              </a:rPr>
              <a:t>11</a:t>
            </a:r>
            <a:endParaRPr lang="de-DE" sz="3000" b="1" dirty="0">
              <a:solidFill>
                <a:srgbClr val="0271BB"/>
              </a:solidFill>
            </a:endParaRPr>
          </a:p>
        </p:txBody>
      </p:sp>
      <p:sp>
        <p:nvSpPr>
          <p:cNvPr id="20" name="Ellipse 19">
            <a:extLst>
              <a:ext uri="{FF2B5EF4-FFF2-40B4-BE49-F238E27FC236}">
                <a16:creationId xmlns:a16="http://schemas.microsoft.com/office/drawing/2014/main" id="{A2570232-C565-7450-ED2F-0FA3E896B684}"/>
              </a:ext>
            </a:extLst>
          </p:cNvPr>
          <p:cNvSpPr/>
          <p:nvPr/>
        </p:nvSpPr>
        <p:spPr>
          <a:xfrm>
            <a:off x="5968991"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4" action="ppaction://hlinksldjump"/>
              </a:rPr>
              <a:t>12</a:t>
            </a:r>
            <a:endParaRPr lang="de-DE" sz="3000" b="1" dirty="0">
              <a:solidFill>
                <a:srgbClr val="0271BB"/>
              </a:solidFill>
            </a:endParaRPr>
          </a:p>
        </p:txBody>
      </p:sp>
      <p:sp>
        <p:nvSpPr>
          <p:cNvPr id="21" name="Ellipse 20">
            <a:extLst>
              <a:ext uri="{FF2B5EF4-FFF2-40B4-BE49-F238E27FC236}">
                <a16:creationId xmlns:a16="http://schemas.microsoft.com/office/drawing/2014/main" id="{CB346D6B-B995-E420-2206-1F2D9C9521DE}"/>
              </a:ext>
            </a:extLst>
          </p:cNvPr>
          <p:cNvSpPr/>
          <p:nvPr/>
        </p:nvSpPr>
        <p:spPr>
          <a:xfrm>
            <a:off x="7251689"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5" action="ppaction://hlinksldjump"/>
              </a:rPr>
              <a:t>13</a:t>
            </a:r>
            <a:endParaRPr lang="de-DE" sz="3000" b="1" dirty="0">
              <a:solidFill>
                <a:srgbClr val="0271BB"/>
              </a:solidFill>
            </a:endParaRPr>
          </a:p>
        </p:txBody>
      </p:sp>
      <p:sp>
        <p:nvSpPr>
          <p:cNvPr id="22" name="Ellipse 21">
            <a:extLst>
              <a:ext uri="{FF2B5EF4-FFF2-40B4-BE49-F238E27FC236}">
                <a16:creationId xmlns:a16="http://schemas.microsoft.com/office/drawing/2014/main" id="{1B111911-5734-38A5-05ED-23B478422B46}"/>
              </a:ext>
            </a:extLst>
          </p:cNvPr>
          <p:cNvSpPr/>
          <p:nvPr/>
        </p:nvSpPr>
        <p:spPr>
          <a:xfrm>
            <a:off x="8534388" y="3528748"/>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6" action="ppaction://hlinksldjump"/>
              </a:rPr>
              <a:t>14</a:t>
            </a:r>
            <a:endParaRPr lang="de-DE" sz="3000" b="1" dirty="0">
              <a:solidFill>
                <a:srgbClr val="0271BB"/>
              </a:solidFill>
            </a:endParaRPr>
          </a:p>
        </p:txBody>
      </p:sp>
      <p:sp>
        <p:nvSpPr>
          <p:cNvPr id="23" name="Ellipse 22">
            <a:extLst>
              <a:ext uri="{FF2B5EF4-FFF2-40B4-BE49-F238E27FC236}">
                <a16:creationId xmlns:a16="http://schemas.microsoft.com/office/drawing/2014/main" id="{5F1E93B7-2951-FC0E-F586-FD53638F982B}"/>
              </a:ext>
            </a:extLst>
          </p:cNvPr>
          <p:cNvSpPr/>
          <p:nvPr/>
        </p:nvSpPr>
        <p:spPr>
          <a:xfrm>
            <a:off x="838199"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7" action="ppaction://hlinksldjump"/>
              </a:rPr>
              <a:t>15</a:t>
            </a:r>
            <a:endParaRPr lang="de-DE" sz="3000" b="1" dirty="0">
              <a:solidFill>
                <a:srgbClr val="0271BB"/>
              </a:solidFill>
            </a:endParaRPr>
          </a:p>
        </p:txBody>
      </p:sp>
      <p:sp>
        <p:nvSpPr>
          <p:cNvPr id="24" name="Ellipse 23">
            <a:extLst>
              <a:ext uri="{FF2B5EF4-FFF2-40B4-BE49-F238E27FC236}">
                <a16:creationId xmlns:a16="http://schemas.microsoft.com/office/drawing/2014/main" id="{043EBB68-3689-E533-01DE-1D9BD7FFFE28}"/>
              </a:ext>
            </a:extLst>
          </p:cNvPr>
          <p:cNvSpPr/>
          <p:nvPr/>
        </p:nvSpPr>
        <p:spPr>
          <a:xfrm>
            <a:off x="2120897"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8" action="ppaction://hlinksldjump"/>
              </a:rPr>
              <a:t>16</a:t>
            </a:r>
            <a:endParaRPr lang="de-DE" sz="3000" b="1" dirty="0">
              <a:solidFill>
                <a:srgbClr val="0271BB"/>
              </a:solidFill>
            </a:endParaRPr>
          </a:p>
        </p:txBody>
      </p:sp>
      <p:sp>
        <p:nvSpPr>
          <p:cNvPr id="25" name="Ellipse 24">
            <a:extLst>
              <a:ext uri="{FF2B5EF4-FFF2-40B4-BE49-F238E27FC236}">
                <a16:creationId xmlns:a16="http://schemas.microsoft.com/office/drawing/2014/main" id="{FFA6D150-5D84-C112-BBC8-E84CF99965F4}"/>
              </a:ext>
            </a:extLst>
          </p:cNvPr>
          <p:cNvSpPr/>
          <p:nvPr/>
        </p:nvSpPr>
        <p:spPr>
          <a:xfrm>
            <a:off x="3403595"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19" action="ppaction://hlinksldjump"/>
              </a:rPr>
              <a:t>17</a:t>
            </a:r>
            <a:endParaRPr lang="de-DE" sz="3000" b="1" dirty="0">
              <a:solidFill>
                <a:srgbClr val="0271BB"/>
              </a:solidFill>
            </a:endParaRPr>
          </a:p>
        </p:txBody>
      </p:sp>
      <p:sp>
        <p:nvSpPr>
          <p:cNvPr id="26" name="Ellipse 25">
            <a:extLst>
              <a:ext uri="{FF2B5EF4-FFF2-40B4-BE49-F238E27FC236}">
                <a16:creationId xmlns:a16="http://schemas.microsoft.com/office/drawing/2014/main" id="{3204470C-25A0-0363-A686-7F4A9ECF4B9D}"/>
              </a:ext>
            </a:extLst>
          </p:cNvPr>
          <p:cNvSpPr/>
          <p:nvPr/>
        </p:nvSpPr>
        <p:spPr>
          <a:xfrm>
            <a:off x="4686293"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20" action="ppaction://hlinksldjump"/>
              </a:rPr>
              <a:t>18</a:t>
            </a:r>
            <a:endParaRPr lang="de-DE" sz="3000" b="1" dirty="0">
              <a:solidFill>
                <a:srgbClr val="0271BB"/>
              </a:solidFill>
            </a:endParaRPr>
          </a:p>
        </p:txBody>
      </p:sp>
      <p:sp>
        <p:nvSpPr>
          <p:cNvPr id="27" name="Ellipse 26">
            <a:extLst>
              <a:ext uri="{FF2B5EF4-FFF2-40B4-BE49-F238E27FC236}">
                <a16:creationId xmlns:a16="http://schemas.microsoft.com/office/drawing/2014/main" id="{B288D08F-6B84-EC37-E8DF-488EFC7C8219}"/>
              </a:ext>
            </a:extLst>
          </p:cNvPr>
          <p:cNvSpPr/>
          <p:nvPr/>
        </p:nvSpPr>
        <p:spPr>
          <a:xfrm>
            <a:off x="5968991"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21" action="ppaction://hlinksldjump"/>
              </a:rPr>
              <a:t>19</a:t>
            </a:r>
            <a:endParaRPr lang="de-DE" sz="3000" b="1" dirty="0">
              <a:solidFill>
                <a:srgbClr val="0271BB"/>
              </a:solidFill>
            </a:endParaRPr>
          </a:p>
        </p:txBody>
      </p:sp>
      <p:sp>
        <p:nvSpPr>
          <p:cNvPr id="28" name="Ellipse 27">
            <a:extLst>
              <a:ext uri="{FF2B5EF4-FFF2-40B4-BE49-F238E27FC236}">
                <a16:creationId xmlns:a16="http://schemas.microsoft.com/office/drawing/2014/main" id="{3A819BDD-7B01-3733-C604-FD4BE0E4AA11}"/>
              </a:ext>
            </a:extLst>
          </p:cNvPr>
          <p:cNvSpPr/>
          <p:nvPr/>
        </p:nvSpPr>
        <p:spPr>
          <a:xfrm>
            <a:off x="7251689"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22" action="ppaction://hlinksldjump"/>
              </a:rPr>
              <a:t>20</a:t>
            </a:r>
            <a:endParaRPr lang="de-DE" sz="3000" b="1" dirty="0">
              <a:solidFill>
                <a:srgbClr val="0271BB"/>
              </a:solidFill>
            </a:endParaRPr>
          </a:p>
        </p:txBody>
      </p:sp>
      <p:sp>
        <p:nvSpPr>
          <p:cNvPr id="29" name="Ellipse 28">
            <a:extLst>
              <a:ext uri="{FF2B5EF4-FFF2-40B4-BE49-F238E27FC236}">
                <a16:creationId xmlns:a16="http://schemas.microsoft.com/office/drawing/2014/main" id="{EADDDC80-29E4-8910-21D1-E2E377F0FDC2}"/>
              </a:ext>
            </a:extLst>
          </p:cNvPr>
          <p:cNvSpPr/>
          <p:nvPr/>
        </p:nvSpPr>
        <p:spPr>
          <a:xfrm>
            <a:off x="8534388" y="4881304"/>
            <a:ext cx="822501" cy="82250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3000" b="1" dirty="0">
                <a:solidFill>
                  <a:srgbClr val="0271BB"/>
                </a:solidFill>
                <a:hlinkClick r:id="rId23" action="ppaction://hlinksldjump"/>
              </a:rPr>
              <a:t>21</a:t>
            </a:r>
            <a:endParaRPr lang="de-DE" sz="3000" b="1" dirty="0">
              <a:solidFill>
                <a:srgbClr val="0271BB"/>
              </a:solidFill>
            </a:endParaRPr>
          </a:p>
        </p:txBody>
      </p:sp>
      <mc:AlternateContent xmlns:mc="http://schemas.openxmlformats.org/markup-compatibility/2006" xmlns:pslz="http://schemas.microsoft.com/office/powerpoint/2016/slidezoom">
        <mc:Choice Requires="pslz">
          <p:graphicFrame>
            <p:nvGraphicFramePr>
              <p:cNvPr id="31" name="Folienzoom 30" descr="Link zur Glücksrad-Folie.">
                <a:extLst>
                  <a:ext uri="{FF2B5EF4-FFF2-40B4-BE49-F238E27FC236}">
                    <a16:creationId xmlns:a16="http://schemas.microsoft.com/office/drawing/2014/main" id="{252CC5F0-A513-3733-B4A6-848842D2846D}"/>
                  </a:ext>
                </a:extLst>
              </p:cNvPr>
              <p:cNvGraphicFramePr>
                <a:graphicFrameLocks noChangeAspect="1"/>
              </p:cNvGraphicFramePr>
              <p:nvPr>
                <p:extLst>
                  <p:ext uri="{D42A27DB-BD31-4B8C-83A1-F6EECF244321}">
                    <p14:modId xmlns:p14="http://schemas.microsoft.com/office/powerpoint/2010/main" val="974719096"/>
                  </p:ext>
                </p:extLst>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24"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31" name="Folienzoom 30" descr="Link zur Glücksrad-Folie.">
                <a:hlinkClick r:id="rId25" action="ppaction://hlinksldjump"/>
                <a:extLst>
                  <a:ext uri="{FF2B5EF4-FFF2-40B4-BE49-F238E27FC236}">
                    <a16:creationId xmlns:a16="http://schemas.microsoft.com/office/drawing/2014/main" id="{252CC5F0-A513-3733-B4A6-848842D2846D}"/>
                  </a:ext>
                </a:extLst>
              </p:cNvPr>
              <p:cNvPicPr>
                <a:picLocks noGrp="1" noRot="1" noChangeAspect="1" noMove="1" noResize="1" noEditPoints="1" noAdjustHandles="1" noChangeArrowheads="1" noChangeShapeType="1"/>
              </p:cNvPicPr>
              <p:nvPr/>
            </p:nvPicPr>
            <p:blipFill>
              <a:blip r:embed="rId26"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grpSp>
        <p:nvGrpSpPr>
          <p:cNvPr id="3" name="Gruppieren 2">
            <a:extLst>
              <a:ext uri="{FF2B5EF4-FFF2-40B4-BE49-F238E27FC236}">
                <a16:creationId xmlns:a16="http://schemas.microsoft.com/office/drawing/2014/main" id="{2F242EA5-FABB-0C77-B382-A86A61ACD3B6}"/>
              </a:ext>
              <a:ext uri="{C183D7F6-B498-43B3-948B-1728B52AA6E4}">
                <adec:decorative xmlns:adec="http://schemas.microsoft.com/office/drawing/2017/decorative" val="1"/>
              </a:ext>
            </a:extLst>
          </p:cNvPr>
          <p:cNvGrpSpPr/>
          <p:nvPr/>
        </p:nvGrpSpPr>
        <p:grpSpPr>
          <a:xfrm>
            <a:off x="10594744" y="792825"/>
            <a:ext cx="1313095" cy="1313095"/>
            <a:chOff x="1933104" y="5131916"/>
            <a:chExt cx="1313095" cy="1313095"/>
          </a:xfrm>
        </p:grpSpPr>
        <p:sp>
          <p:nvSpPr>
            <p:cNvPr id="4" name="Ellipse 3">
              <a:extLst>
                <a:ext uri="{FF2B5EF4-FFF2-40B4-BE49-F238E27FC236}">
                  <a16:creationId xmlns:a16="http://schemas.microsoft.com/office/drawing/2014/main" id="{08D754E3-4C4E-44FF-5CB2-91001ED51CDC}"/>
                </a:ext>
              </a:extLst>
            </p:cNvPr>
            <p:cNvSpPr/>
            <p:nvPr/>
          </p:nvSpPr>
          <p:spPr>
            <a:xfrm>
              <a:off x="1933104" y="5131916"/>
              <a:ext cx="1313095" cy="1313095"/>
            </a:xfrm>
            <a:prstGeom prst="ellipse">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Lichter an mit einfarbiger Füllung">
              <a:extLst>
                <a:ext uri="{FF2B5EF4-FFF2-40B4-BE49-F238E27FC236}">
                  <a16:creationId xmlns:a16="http://schemas.microsoft.com/office/drawing/2014/main" id="{DCED5B0F-29CF-B52F-C719-B0D7B2A89C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132452" y="5331263"/>
              <a:ext cx="914400" cy="914400"/>
            </a:xfrm>
            <a:prstGeom prst="rect">
              <a:avLst/>
            </a:prstGeom>
          </p:spPr>
        </p:pic>
      </p:grpSp>
    </p:spTree>
    <p:extLst>
      <p:ext uri="{BB962C8B-B14F-4D97-AF65-F5344CB8AC3E}">
        <p14:creationId xmlns:p14="http://schemas.microsoft.com/office/powerpoint/2010/main" val="422862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4A945-3F65-884E-7FF7-19CC45102981}"/>
              </a:ext>
            </a:extLst>
          </p:cNvPr>
          <p:cNvSpPr>
            <a:spLocks noGrp="1"/>
          </p:cNvSpPr>
          <p:nvPr>
            <p:ph type="title"/>
          </p:nvPr>
        </p:nvSpPr>
        <p:spPr/>
        <p:txBody>
          <a:bodyPr>
            <a:normAutofit/>
          </a:bodyPr>
          <a:lstStyle/>
          <a:p>
            <a:r>
              <a:rPr lang="de-DE" dirty="0"/>
              <a:t>Knowledge: Question 01</a:t>
            </a:r>
          </a:p>
        </p:txBody>
      </p:sp>
      <p:sp>
        <p:nvSpPr>
          <p:cNvPr id="4" name="Inhaltsplatzhalter 3">
            <a:extLst>
              <a:ext uri="{FF2B5EF4-FFF2-40B4-BE49-F238E27FC236}">
                <a16:creationId xmlns:a16="http://schemas.microsoft.com/office/drawing/2014/main" id="{3EE50CB6-6CF5-C62D-95F2-F6B506E00B7A}"/>
              </a:ext>
            </a:extLst>
          </p:cNvPr>
          <p:cNvSpPr>
            <a:spLocks noGrp="1"/>
          </p:cNvSpPr>
          <p:nvPr>
            <p:ph sz="half" idx="1"/>
          </p:nvPr>
        </p:nvSpPr>
        <p:spPr>
          <a:xfrm>
            <a:off x="838200" y="1977011"/>
            <a:ext cx="9806354" cy="2790060"/>
          </a:xfrm>
        </p:spPr>
        <p:txBody>
          <a:bodyPr>
            <a:normAutofit/>
          </a:bodyPr>
          <a:lstStyle/>
          <a:p>
            <a:r>
              <a:rPr lang="de-DE" sz="2000" dirty="0"/>
              <a:t>Which statement applies to the training dataset of AI chatbots such as UHHGPT?</a:t>
            </a:r>
          </a:p>
          <a:p>
            <a:pPr marL="514350" indent="-514350">
              <a:buFont typeface="+mj-lt"/>
              <a:buAutoNum type="alphaLcParenR"/>
            </a:pPr>
            <a:r>
              <a:rPr lang="de-DE" sz="2000" dirty="0"/>
              <a:t>The training dataset is up to date to the current day.</a:t>
            </a:r>
          </a:p>
          <a:p>
            <a:pPr marL="514350" indent="-514350">
              <a:buFont typeface="+mj-lt"/>
              <a:buAutoNum type="alphaLcParenR"/>
            </a:pPr>
            <a:r>
              <a:rPr lang="de-DE" sz="2000" dirty="0"/>
              <a:t>The training dataset is updated weekly.</a:t>
            </a:r>
          </a:p>
          <a:p>
            <a:pPr marL="514350" indent="-514350">
              <a:buFont typeface="+mj-lt"/>
              <a:buAutoNum type="alphaLcParenR"/>
            </a:pPr>
            <a:r>
              <a:rPr lang="de-DE" sz="2000" dirty="0"/>
              <a:t>The training dataset includes content only up to a specific point in the past.</a:t>
            </a:r>
          </a:p>
          <a:p>
            <a:pPr marL="514350" indent="-514350">
              <a:buFont typeface="+mj-lt"/>
              <a:buAutoNum type="alphaLcParenR"/>
            </a:pPr>
            <a:r>
              <a:rPr lang="de-DE" sz="2000" dirty="0"/>
              <a:t>The training dataset always includes the last 3 years prior to the time of use.</a:t>
            </a:r>
          </a:p>
        </p:txBody>
      </p:sp>
      <p:sp>
        <p:nvSpPr>
          <p:cNvPr id="5" name="Inhaltsplatzhalter 4">
            <a:extLst>
              <a:ext uri="{FF2B5EF4-FFF2-40B4-BE49-F238E27FC236}">
                <a16:creationId xmlns:a16="http://schemas.microsoft.com/office/drawing/2014/main" id="{35CC6C1A-9FA5-4FC9-3485-85D34483BBE8}"/>
              </a:ext>
            </a:extLst>
          </p:cNvPr>
          <p:cNvSpPr>
            <a:spLocks noGrp="1"/>
          </p:cNvSpPr>
          <p:nvPr>
            <p:ph sz="half" idx="2"/>
          </p:nvPr>
        </p:nvSpPr>
        <p:spPr/>
        <p:txBody>
          <a:bodyPr>
            <a:normAutofit/>
          </a:bodyPr>
          <a:lstStyle/>
          <a:p>
            <a:r>
              <a:rPr lang="de-DE" sz="2000" dirty="0"/>
              <a:t>c) The training dataset includes content only up to a specific point in the past.</a:t>
            </a:r>
          </a:p>
          <a:p>
            <a:endParaRPr lang="de-DE" sz="2000" dirty="0"/>
          </a:p>
          <a:p>
            <a:endParaRPr lang="de-DE" sz="2000" dirty="0"/>
          </a:p>
        </p:txBody>
      </p:sp>
      <mc:AlternateContent xmlns:mc="http://schemas.openxmlformats.org/markup-compatibility/2006" xmlns:pslz="http://schemas.microsoft.com/office/powerpoint/2016/slidezoom">
        <mc:Choice Requires="pslz">
          <p:graphicFrame>
            <p:nvGraphicFramePr>
              <p:cNvPr id="10" name="Folienzoom 9" descr="Link zur Fragenauswahl in der Kategorie &quot;Wissen&quot;">
                <a:extLst>
                  <a:ext uri="{FF2B5EF4-FFF2-40B4-BE49-F238E27FC236}">
                    <a16:creationId xmlns:a16="http://schemas.microsoft.com/office/drawing/2014/main" id="{76EDD4A2-AE66-0B92-F392-0ADE51B4E679}"/>
                  </a:ext>
                </a:extLst>
              </p:cNvPr>
              <p:cNvGraphicFramePr>
                <a:graphicFrameLocks noChangeAspect="1"/>
              </p:cNvGraphicFramePr>
              <p:nvPr>
                <p:extLst>
                  <p:ext uri="{D42A27DB-BD31-4B8C-83A1-F6EECF244321}">
                    <p14:modId xmlns:p14="http://schemas.microsoft.com/office/powerpoint/2010/main" val="1781717431"/>
                  </p:ext>
                </p:extLst>
              </p:nvPr>
            </p:nvGraphicFramePr>
            <p:xfrm>
              <a:off x="10593838" y="813527"/>
              <a:ext cx="1314000" cy="1314000"/>
            </p:xfrm>
            <a:graphic>
              <a:graphicData uri="http://schemas.microsoft.com/office/powerpoint/2016/slidezoom">
                <pslz:sldZm>
                  <pslz:sldZmObj sldId="274" cId="4228627049">
                    <pslz:zmPr id="{E99E71A6-F1D4-4516-977F-1BA5073DBE6F}"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14000" cy="1314000"/>
                        </a:xfrm>
                        <a:prstGeom prst="rect">
                          <a:avLst/>
                        </a:prstGeom>
                        <a:ln w="3175">
                          <a:noFill/>
                        </a:ln>
                      </p166:spPr>
                    </pslz:zmPr>
                  </pslz:sldZmObj>
                </pslz:sldZm>
              </a:graphicData>
            </a:graphic>
          </p:graphicFrame>
        </mc:Choice>
        <mc:Fallback xmlns="">
          <p:pic>
            <p:nvPicPr>
              <p:cNvPr id="10" name="Folienzoom 9" descr="Link zur Fragenauswahl in der Kategorie &quot;Wissen&quot;">
                <a:hlinkClick r:id="rId7" action="ppaction://hlinksldjump"/>
                <a:extLst>
                  <a:ext uri="{FF2B5EF4-FFF2-40B4-BE49-F238E27FC236}">
                    <a16:creationId xmlns:a16="http://schemas.microsoft.com/office/drawing/2014/main" id="{76EDD4A2-AE66-0B92-F392-0ADE51B4E679}"/>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593838" y="813527"/>
                <a:ext cx="1314000" cy="1314000"/>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1" name="Folienzoom 10" descr="Link zur Glücksrad-Folie.">
                <a:extLst>
                  <a:ext uri="{FF2B5EF4-FFF2-40B4-BE49-F238E27FC236}">
                    <a16:creationId xmlns:a16="http://schemas.microsoft.com/office/drawing/2014/main" id="{C885992D-7F7C-E793-D862-2E8089DF41F1}"/>
                  </a:ext>
                </a:extLst>
              </p:cNvPr>
              <p:cNvGraphicFramePr>
                <a:graphicFrameLocks noChangeAspect="1"/>
              </p:cNvGraphicFramePr>
              <p:nvPr>
                <p:extLst>
                  <p:ext uri="{D42A27DB-BD31-4B8C-83A1-F6EECF244321}">
                    <p14:modId xmlns:p14="http://schemas.microsoft.com/office/powerpoint/2010/main" val="86557056"/>
                  </p:ext>
                </p:extLst>
              </p:nvPr>
            </p:nvGraphicFramePr>
            <p:xfrm>
              <a:off x="10854676" y="5757593"/>
              <a:ext cx="793230" cy="853200"/>
            </p:xfrm>
            <a:graphic>
              <a:graphicData uri="http://schemas.microsoft.com/office/powerpoint/2016/slidezoom">
                <pslz:sldZm>
                  <pslz:sldZmObj sldId="273" cId="3159867744">
                    <pslz:zmPr id="{754781D2-6ED4-4A7A-822B-14E547E1AC14}" returnToParent="0"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793230" cy="853200"/>
                        </a:xfrm>
                        <a:prstGeom prst="rect">
                          <a:avLst/>
                        </a:prstGeom>
                        <a:ln w="3175">
                          <a:noFill/>
                        </a:ln>
                      </p166:spPr>
                    </pslz:zmPr>
                  </pslz:sldZmObj>
                </pslz:sldZm>
              </a:graphicData>
            </a:graphic>
          </p:graphicFrame>
        </mc:Choice>
        <mc:Fallback xmlns="">
          <p:pic>
            <p:nvPicPr>
              <p:cNvPr id="11" name="Folienzoom 10" descr="Link zur Glücksrad-Folie.">
                <a:hlinkClick r:id="rId10" action="ppaction://hlinksldjump"/>
                <a:extLst>
                  <a:ext uri="{FF2B5EF4-FFF2-40B4-BE49-F238E27FC236}">
                    <a16:creationId xmlns:a16="http://schemas.microsoft.com/office/drawing/2014/main" id="{C885992D-7F7C-E793-D862-2E8089DF41F1}"/>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10854676" y="5757593"/>
                <a:ext cx="793230" cy="853200"/>
              </a:xfrm>
              <a:prstGeom prst="rect">
                <a:avLst/>
              </a:prstGeom>
              <a:ln w="3175">
                <a:noFill/>
              </a:ln>
            </p:spPr>
          </p:pic>
        </mc:Fallback>
      </mc:AlternateContent>
      <p:sp>
        <p:nvSpPr>
          <p:cNvPr id="6" name="Rechteck 5">
            <a:extLst>
              <a:ext uri="{FF2B5EF4-FFF2-40B4-BE49-F238E27FC236}">
                <a16:creationId xmlns:a16="http://schemas.microsoft.com/office/drawing/2014/main" id="{F193D9CA-9DF6-89D1-1A30-E0B95FF94588}"/>
              </a:ext>
              <a:ext uri="{C183D7F6-B498-43B3-948B-1728B52AA6E4}">
                <adec:decorative xmlns:adec="http://schemas.microsoft.com/office/drawing/2017/decorative" val="1"/>
              </a:ext>
            </a:extLst>
          </p:cNvPr>
          <p:cNvSpPr/>
          <p:nvPr/>
        </p:nvSpPr>
        <p:spPr>
          <a:xfrm>
            <a:off x="838199" y="5120937"/>
            <a:ext cx="9540000" cy="1063256"/>
          </a:xfrm>
          <a:prstGeom prst="rect">
            <a:avLst/>
          </a:prstGeom>
          <a:solidFill>
            <a:schemeClr val="bg1"/>
          </a:solidFill>
          <a:ln>
            <a:solidFill>
              <a:srgbClr val="0271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3B515B"/>
                </a:solidFill>
              </a:rPr>
              <a:t>Click here for the answer</a:t>
            </a:r>
          </a:p>
        </p:txBody>
      </p:sp>
    </p:spTree>
    <p:extLst>
      <p:ext uri="{BB962C8B-B14F-4D97-AF65-F5344CB8AC3E}">
        <p14:creationId xmlns:p14="http://schemas.microsoft.com/office/powerpoint/2010/main" val="4293886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theme/theme1.xml><?xml version="1.0" encoding="utf-8"?>
<a:theme xmlns:a="http://schemas.openxmlformats.org/drawingml/2006/main" name="Master">
  <a:themeElements>
    <a:clrScheme name="Benutzerdefiniert 2">
      <a:dk1>
        <a:sysClr val="windowText" lastClr="000000"/>
      </a:dk1>
      <a:lt1>
        <a:sysClr val="window" lastClr="FFFFFF"/>
      </a:lt1>
      <a:dk2>
        <a:srgbClr val="3B515B"/>
      </a:dk2>
      <a:lt2>
        <a:srgbClr val="B6BFC3"/>
      </a:lt2>
      <a:accent1>
        <a:srgbClr val="0271BB"/>
      </a:accent1>
      <a:accent2>
        <a:srgbClr val="E2001A"/>
      </a:accent2>
      <a:accent3>
        <a:srgbClr val="3B515B"/>
      </a:accent3>
      <a:accent4>
        <a:srgbClr val="80B8DD"/>
      </a:accent4>
      <a:accent5>
        <a:srgbClr val="F07F8C"/>
      </a:accent5>
      <a:accent6>
        <a:srgbClr val="9DA8AD"/>
      </a:accent6>
      <a:hlink>
        <a:srgbClr val="3B515B"/>
      </a:hlink>
      <a:folHlink>
        <a:srgbClr val="FFFFFF"/>
      </a:folHlink>
    </a:clrScheme>
    <a:fontScheme name="TheSans UHH - UHH Corporate Design">
      <a:majorFont>
        <a:latin typeface="TheSans UHH Bold Caps"/>
        <a:ea typeface=""/>
        <a:cs typeface=""/>
      </a:majorFont>
      <a:minorFont>
        <a:latin typeface="TheSans UH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5" id="{E1CE8FE3-B5DC-4772-AE29-2C1F67A81546}" vid="{09B02F92-122A-4947-8E8E-EB9346448CD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Vorlage-HUL-neuerBlauton-barrierefrei-06-10-2020</Template>
  <TotalTime>0</TotalTime>
  <Words>8696</Words>
  <Application>Microsoft Office PowerPoint</Application>
  <PresentationFormat>Breitbild</PresentationFormat>
  <Paragraphs>731</Paragraphs>
  <Slides>74</Slides>
  <Notes>73</Notes>
  <HiddenSlides>5</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74</vt:i4>
      </vt:variant>
    </vt:vector>
  </HeadingPairs>
  <TitlesOfParts>
    <vt:vector size="79" baseType="lpstr">
      <vt:lpstr>TheSans UHH</vt:lpstr>
      <vt:lpstr>TheSans UHH Bold Caps</vt:lpstr>
      <vt:lpstr>Calibri</vt:lpstr>
      <vt:lpstr>Arial</vt:lpstr>
      <vt:lpstr>Master</vt:lpstr>
      <vt:lpstr>What is this about?</vt:lpstr>
      <vt:lpstr>Notes on the game</vt:lpstr>
      <vt:lpstr>How to Play</vt:lpstr>
      <vt:lpstr>Examples of Game Variations &amp; Use Cases</vt:lpstr>
      <vt:lpstr>Communication Guidelines for Play</vt:lpstr>
      <vt:lpstr>Insight AI</vt:lpstr>
      <vt:lpstr>Wheel of Fortune</vt:lpstr>
      <vt:lpstr>Knowledge</vt:lpstr>
      <vt:lpstr>Knowledge: Question 01</vt:lpstr>
      <vt:lpstr>Knowledge: Question 02</vt:lpstr>
      <vt:lpstr>Knowledge: Question 03</vt:lpstr>
      <vt:lpstr>Knowledge: Question 04</vt:lpstr>
      <vt:lpstr>Knowledge: Question 05</vt:lpstr>
      <vt:lpstr>Knowledge: Question 06</vt:lpstr>
      <vt:lpstr>Knowledge: Question 07</vt:lpstr>
      <vt:lpstr>Knowledge: Question 08</vt:lpstr>
      <vt:lpstr>Knowledge: Question 09</vt:lpstr>
      <vt:lpstr>Knowledge: Question 10</vt:lpstr>
      <vt:lpstr>Knowledge: Question 11</vt:lpstr>
      <vt:lpstr>Knowledge: Question 12</vt:lpstr>
      <vt:lpstr>Knowledge: Question 13</vt:lpstr>
      <vt:lpstr>Knowledge: Question 14</vt:lpstr>
      <vt:lpstr>Knowledge: Question 15</vt:lpstr>
      <vt:lpstr>Knowledge: Question 16</vt:lpstr>
      <vt:lpstr>Knowledge: Question 17</vt:lpstr>
      <vt:lpstr>Knowledge: Question 18</vt:lpstr>
      <vt:lpstr>Knowledge: Question 19</vt:lpstr>
      <vt:lpstr>Knowledge: Question 20</vt:lpstr>
      <vt:lpstr>Knowledge: Question 21</vt:lpstr>
      <vt:lpstr>Scenario</vt:lpstr>
      <vt:lpstr>Scenario: Question 01</vt:lpstr>
      <vt:lpstr>Scenario: Question 02</vt:lpstr>
      <vt:lpstr>Scenario: Question 03</vt:lpstr>
      <vt:lpstr>Scenario: Question 04</vt:lpstr>
      <vt:lpstr>Scenario: Question 05</vt:lpstr>
      <vt:lpstr>Scenario: Question 06</vt:lpstr>
      <vt:lpstr>Scenario: Question 07</vt:lpstr>
      <vt:lpstr>Scenario: Question 08</vt:lpstr>
      <vt:lpstr>Scenario: Question 09</vt:lpstr>
      <vt:lpstr>Scenario: Question 10</vt:lpstr>
      <vt:lpstr>Scenario: Question 11</vt:lpstr>
      <vt:lpstr>Scenario: Question 12</vt:lpstr>
      <vt:lpstr>Scenario: Question 13</vt:lpstr>
      <vt:lpstr>Scenario: Question 14</vt:lpstr>
      <vt:lpstr>Scenario: Question 15</vt:lpstr>
      <vt:lpstr>Scenario: Question 16</vt:lpstr>
      <vt:lpstr>Scenario: Question 17</vt:lpstr>
      <vt:lpstr>Scenario: Question 18</vt:lpstr>
      <vt:lpstr>Scenario: Question 19</vt:lpstr>
      <vt:lpstr>Scenario: Question 20</vt:lpstr>
      <vt:lpstr>Scenario: Question 21</vt:lpstr>
      <vt:lpstr>Opinion</vt:lpstr>
      <vt:lpstr>Opinion: Question 01</vt:lpstr>
      <vt:lpstr>Opinion: Question 02</vt:lpstr>
      <vt:lpstr>Opinion: Question 03</vt:lpstr>
      <vt:lpstr>Opinion: Question 04</vt:lpstr>
      <vt:lpstr>Opinion: Question 05</vt:lpstr>
      <vt:lpstr>Opinion: Question 06</vt:lpstr>
      <vt:lpstr>Opinion: Question 07</vt:lpstr>
      <vt:lpstr>Opinion: Question 08</vt:lpstr>
      <vt:lpstr>Opinion: Question 09</vt:lpstr>
      <vt:lpstr>Opinion: Question 10</vt:lpstr>
      <vt:lpstr>Opinion: Question 11</vt:lpstr>
      <vt:lpstr>Opinion: Question 12</vt:lpstr>
      <vt:lpstr>Opinion: Question 13</vt:lpstr>
      <vt:lpstr>Opinion: Question 14</vt:lpstr>
      <vt:lpstr>Opinion: Question 15</vt:lpstr>
      <vt:lpstr>Opinion: Question 16</vt:lpstr>
      <vt:lpstr>Opinion: Question 17</vt:lpstr>
      <vt:lpstr>Opinion: Question 18</vt:lpstr>
      <vt:lpstr>Opinion: Question 19</vt:lpstr>
      <vt:lpstr>Opinion: Question 20</vt:lpstr>
      <vt:lpstr>Opinion: Question 21</vt:lpstr>
      <vt:lpstr>Closing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Gunda Mohr</dc:creator>
  <cp:lastModifiedBy>Gunda Mohr</cp:lastModifiedBy>
  <cp:revision>513</cp:revision>
  <dcterms:created xsi:type="dcterms:W3CDTF">2023-12-05T13:21:30Z</dcterms:created>
  <dcterms:modified xsi:type="dcterms:W3CDTF">2026-05-18T18:52:42Z</dcterms:modified>
</cp:coreProperties>
</file>