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1"/>
  </p:sldMasterIdLst>
  <p:notesMasterIdLst>
    <p:notesMasterId r:id="rId76"/>
  </p:notesMasterIdLst>
  <p:sldIdLst>
    <p:sldId id="340" r:id="rId2"/>
    <p:sldId id="336" r:id="rId3"/>
    <p:sldId id="337" r:id="rId4"/>
    <p:sldId id="338" r:id="rId5"/>
    <p:sldId id="339" r:id="rId6"/>
    <p:sldId id="256" r:id="rId7"/>
    <p:sldId id="273" r:id="rId8"/>
    <p:sldId id="274" r:id="rId9"/>
    <p:sldId id="268"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 id="294" r:id="rId30"/>
    <p:sldId id="266" r:id="rId31"/>
    <p:sldId id="269" r:id="rId32"/>
    <p:sldId id="295" r:id="rId33"/>
    <p:sldId id="296" r:id="rId34"/>
    <p:sldId id="297" r:id="rId35"/>
    <p:sldId id="298" r:id="rId36"/>
    <p:sldId id="299" r:id="rId37"/>
    <p:sldId id="300" r:id="rId38"/>
    <p:sldId id="301" r:id="rId39"/>
    <p:sldId id="302" r:id="rId40"/>
    <p:sldId id="303" r:id="rId41"/>
    <p:sldId id="304" r:id="rId42"/>
    <p:sldId id="305" r:id="rId43"/>
    <p:sldId id="306" r:id="rId44"/>
    <p:sldId id="307" r:id="rId45"/>
    <p:sldId id="308" r:id="rId46"/>
    <p:sldId id="309" r:id="rId47"/>
    <p:sldId id="310" r:id="rId48"/>
    <p:sldId id="311" r:id="rId49"/>
    <p:sldId id="312" r:id="rId50"/>
    <p:sldId id="313" r:id="rId51"/>
    <p:sldId id="314" r:id="rId52"/>
    <p:sldId id="265" r:id="rId53"/>
    <p:sldId id="270" r:id="rId54"/>
    <p:sldId id="315" r:id="rId55"/>
    <p:sldId id="335" r:id="rId56"/>
    <p:sldId id="316" r:id="rId57"/>
    <p:sldId id="317"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 id="331" r:id="rId71"/>
    <p:sldId id="332" r:id="rId72"/>
    <p:sldId id="333" r:id="rId73"/>
    <p:sldId id="334" r:id="rId74"/>
    <p:sldId id="267" r:id="rId75"/>
  </p:sldIdLst>
  <p:sldSz cx="12192000" cy="6858000"/>
  <p:notesSz cx="6858000" cy="9144000"/>
  <p:embeddedFontLst>
    <p:embeddedFont>
      <p:font typeface="TheSans UHH" panose="020B0502050302020203" pitchFamily="34" charset="0"/>
      <p:regular r:id="rId77"/>
      <p:bold r:id="rId78"/>
      <p:italic r:id="rId79"/>
      <p:boldItalic r:id="rId80"/>
    </p:embeddedFont>
    <p:embeddedFont>
      <p:font typeface="TheSans UHH Bold Caps" panose="020B0702050302020203" pitchFamily="34" charset="0"/>
      <p:regular r:id="rId81"/>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65" userDrawn="1">
          <p15:clr>
            <a:srgbClr val="A4A3A4"/>
          </p15:clr>
        </p15:guide>
        <p15:guide id="2" pos="5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71BB"/>
    <a:srgbClr val="E2001A"/>
    <a:srgbClr val="3B515B"/>
    <a:srgbClr val="80B8DB"/>
    <a:srgbClr val="B2BABD"/>
    <a:srgbClr val="009CD1"/>
    <a:srgbClr val="898989"/>
    <a:srgbClr val="88A5B2"/>
    <a:srgbClr val="FDFDFD"/>
    <a:srgbClr val="FCFC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9" autoAdjust="0"/>
    <p:restoredTop sz="72384" autoAdjust="0"/>
  </p:normalViewPr>
  <p:slideViewPr>
    <p:cSldViewPr snapToGrid="0">
      <p:cViewPr varScale="1">
        <p:scale>
          <a:sx n="93" d="100"/>
          <a:sy n="93" d="100"/>
        </p:scale>
        <p:origin x="1032" y="62"/>
      </p:cViewPr>
      <p:guideLst>
        <p:guide orient="horz" pos="4065"/>
        <p:guide pos="52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font" Target="fonts/font3.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4.fntdata"/><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2.fntdata"/><Relationship Id="rId8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860B43-AE54-4B96-A1DE-9C6E5ECC3532}" type="datetimeFigureOut">
              <a:rPr lang="de-DE" smtClean="0"/>
              <a:t>12.02.2025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869CD2-2BC0-4302-BAEF-595FF099E0FE}" type="slidenum">
              <a:rPr lang="de-DE" smtClean="0"/>
              <a:t>‹Nr.›</a:t>
            </a:fld>
            <a:endParaRPr lang="de-DE"/>
          </a:p>
        </p:txBody>
      </p:sp>
    </p:spTree>
    <p:extLst>
      <p:ext uri="{BB962C8B-B14F-4D97-AF65-F5344CB8AC3E}">
        <p14:creationId xmlns:p14="http://schemas.microsoft.com/office/powerpoint/2010/main" val="2684720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1</a:t>
            </a:fld>
            <a:endParaRPr lang="de-DE"/>
          </a:p>
        </p:txBody>
      </p:sp>
    </p:spTree>
    <p:extLst>
      <p:ext uri="{BB962C8B-B14F-4D97-AF65-F5344CB8AC3E}">
        <p14:creationId xmlns:p14="http://schemas.microsoft.com/office/powerpoint/2010/main" val="1036385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2</a:t>
            </a:fld>
            <a:endParaRPr lang="de-DE"/>
          </a:p>
        </p:txBody>
      </p:sp>
    </p:spTree>
    <p:extLst>
      <p:ext uri="{BB962C8B-B14F-4D97-AF65-F5344CB8AC3E}">
        <p14:creationId xmlns:p14="http://schemas.microsoft.com/office/powerpoint/2010/main" val="3352635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3</a:t>
            </a:fld>
            <a:endParaRPr lang="de-DE"/>
          </a:p>
        </p:txBody>
      </p:sp>
    </p:spTree>
    <p:extLst>
      <p:ext uri="{BB962C8B-B14F-4D97-AF65-F5344CB8AC3E}">
        <p14:creationId xmlns:p14="http://schemas.microsoft.com/office/powerpoint/2010/main" val="584145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5</a:t>
            </a:fld>
            <a:endParaRPr lang="de-DE"/>
          </a:p>
        </p:txBody>
      </p:sp>
    </p:spTree>
    <p:extLst>
      <p:ext uri="{BB962C8B-B14F-4D97-AF65-F5344CB8AC3E}">
        <p14:creationId xmlns:p14="http://schemas.microsoft.com/office/powerpoint/2010/main" val="135242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Insight AI – Entertain </a:t>
            </a:r>
            <a:r>
              <a:rPr lang="de-DE" dirty="0" err="1"/>
              <a:t>to</a:t>
            </a:r>
            <a:r>
              <a:rPr lang="de-DE" dirty="0"/>
              <a:t> </a:t>
            </a:r>
            <a:r>
              <a:rPr lang="de-DE" dirty="0" err="1"/>
              <a:t>Explain</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6</a:t>
            </a:fld>
            <a:endParaRPr lang="de-DE"/>
          </a:p>
        </p:txBody>
      </p:sp>
    </p:spTree>
    <p:extLst>
      <p:ext uri="{BB962C8B-B14F-4D97-AF65-F5344CB8AC3E}">
        <p14:creationId xmlns:p14="http://schemas.microsoft.com/office/powerpoint/2010/main" val="2766718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Ein Klick auf das Glücksrad bringt es zum Drehen. Ein weiterer Klick darauf stoppt es.</a:t>
            </a:r>
          </a:p>
          <a:p>
            <a:r>
              <a:rPr lang="de-DE" dirty="0"/>
              <a:t>Ein Klick auf die Glühlampe führt zu den Fragen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 den Fragen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 den Fragen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Tür führt zur Abschlussfrage.</a:t>
            </a:r>
          </a:p>
        </p:txBody>
      </p:sp>
      <p:sp>
        <p:nvSpPr>
          <p:cNvPr id="4" name="Foliennummernplatzhalter 3"/>
          <p:cNvSpPr>
            <a:spLocks noGrp="1"/>
          </p:cNvSpPr>
          <p:nvPr>
            <p:ph type="sldNum" sz="quarter" idx="5"/>
          </p:nvPr>
        </p:nvSpPr>
        <p:spPr/>
        <p:txBody>
          <a:bodyPr/>
          <a:lstStyle/>
          <a:p>
            <a:fld id="{02869CD2-2BC0-4302-BAEF-595FF099E0FE}" type="slidenum">
              <a:rPr lang="de-DE" smtClean="0"/>
              <a:t>7</a:t>
            </a:fld>
            <a:endParaRPr lang="de-DE"/>
          </a:p>
        </p:txBody>
      </p:sp>
    </p:spTree>
    <p:extLst>
      <p:ext uri="{BB962C8B-B14F-4D97-AF65-F5344CB8AC3E}">
        <p14:creationId xmlns:p14="http://schemas.microsoft.com/office/powerpoint/2010/main" val="8509979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Ein Klick auf eine Zahl öffnet die dazugehörige Frage. </a:t>
            </a:r>
          </a:p>
          <a:p>
            <a:r>
              <a:rPr lang="de-DE" dirty="0"/>
              <a:t>Mit einem Klick auf das Glücksrad gelangt man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8</a:t>
            </a:fld>
            <a:endParaRPr lang="de-DE"/>
          </a:p>
        </p:txBody>
      </p:sp>
    </p:spTree>
    <p:extLst>
      <p:ext uri="{BB962C8B-B14F-4D97-AF65-F5344CB8AC3E}">
        <p14:creationId xmlns:p14="http://schemas.microsoft.com/office/powerpoint/2010/main" val="743635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9</a:t>
            </a:fld>
            <a:endParaRPr lang="de-DE"/>
          </a:p>
        </p:txBody>
      </p:sp>
    </p:spTree>
    <p:extLst>
      <p:ext uri="{BB962C8B-B14F-4D97-AF65-F5344CB8AC3E}">
        <p14:creationId xmlns:p14="http://schemas.microsoft.com/office/powerpoint/2010/main" val="6125222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10</a:t>
            </a:fld>
            <a:endParaRPr lang="de-DE"/>
          </a:p>
        </p:txBody>
      </p:sp>
    </p:spTree>
    <p:extLst>
      <p:ext uri="{BB962C8B-B14F-4D97-AF65-F5344CB8AC3E}">
        <p14:creationId xmlns:p14="http://schemas.microsoft.com/office/powerpoint/2010/main" val="23792739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11</a:t>
            </a:fld>
            <a:endParaRPr lang="de-DE"/>
          </a:p>
        </p:txBody>
      </p:sp>
    </p:spTree>
    <p:extLst>
      <p:ext uri="{BB962C8B-B14F-4D97-AF65-F5344CB8AC3E}">
        <p14:creationId xmlns:p14="http://schemas.microsoft.com/office/powerpoint/2010/main" val="21889505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12</a:t>
            </a:fld>
            <a:endParaRPr lang="de-DE"/>
          </a:p>
        </p:txBody>
      </p:sp>
    </p:spTree>
    <p:extLst>
      <p:ext uri="{BB962C8B-B14F-4D97-AF65-F5344CB8AC3E}">
        <p14:creationId xmlns:p14="http://schemas.microsoft.com/office/powerpoint/2010/main" val="3220259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13</a:t>
            </a:fld>
            <a:endParaRPr lang="de-DE"/>
          </a:p>
        </p:txBody>
      </p:sp>
    </p:spTree>
    <p:extLst>
      <p:ext uri="{BB962C8B-B14F-4D97-AF65-F5344CB8AC3E}">
        <p14:creationId xmlns:p14="http://schemas.microsoft.com/office/powerpoint/2010/main" val="494603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14</a:t>
            </a:fld>
            <a:endParaRPr lang="de-DE"/>
          </a:p>
        </p:txBody>
      </p:sp>
    </p:spTree>
    <p:extLst>
      <p:ext uri="{BB962C8B-B14F-4D97-AF65-F5344CB8AC3E}">
        <p14:creationId xmlns:p14="http://schemas.microsoft.com/office/powerpoint/2010/main" val="449515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15</a:t>
            </a:fld>
            <a:endParaRPr lang="de-DE"/>
          </a:p>
        </p:txBody>
      </p:sp>
    </p:spTree>
    <p:extLst>
      <p:ext uri="{BB962C8B-B14F-4D97-AF65-F5344CB8AC3E}">
        <p14:creationId xmlns:p14="http://schemas.microsoft.com/office/powerpoint/2010/main" val="34652407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16</a:t>
            </a:fld>
            <a:endParaRPr lang="de-DE"/>
          </a:p>
        </p:txBody>
      </p:sp>
    </p:spTree>
    <p:extLst>
      <p:ext uri="{BB962C8B-B14F-4D97-AF65-F5344CB8AC3E}">
        <p14:creationId xmlns:p14="http://schemas.microsoft.com/office/powerpoint/2010/main" val="16118460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17</a:t>
            </a:fld>
            <a:endParaRPr lang="de-DE"/>
          </a:p>
        </p:txBody>
      </p:sp>
    </p:spTree>
    <p:extLst>
      <p:ext uri="{BB962C8B-B14F-4D97-AF65-F5344CB8AC3E}">
        <p14:creationId xmlns:p14="http://schemas.microsoft.com/office/powerpoint/2010/main" val="28492620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18</a:t>
            </a:fld>
            <a:endParaRPr lang="de-DE"/>
          </a:p>
        </p:txBody>
      </p:sp>
    </p:spTree>
    <p:extLst>
      <p:ext uri="{BB962C8B-B14F-4D97-AF65-F5344CB8AC3E}">
        <p14:creationId xmlns:p14="http://schemas.microsoft.com/office/powerpoint/2010/main" val="3523763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19</a:t>
            </a:fld>
            <a:endParaRPr lang="de-DE"/>
          </a:p>
        </p:txBody>
      </p:sp>
    </p:spTree>
    <p:extLst>
      <p:ext uri="{BB962C8B-B14F-4D97-AF65-F5344CB8AC3E}">
        <p14:creationId xmlns:p14="http://schemas.microsoft.com/office/powerpoint/2010/main" val="2570558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20</a:t>
            </a:fld>
            <a:endParaRPr lang="de-DE"/>
          </a:p>
        </p:txBody>
      </p:sp>
    </p:spTree>
    <p:extLst>
      <p:ext uri="{BB962C8B-B14F-4D97-AF65-F5344CB8AC3E}">
        <p14:creationId xmlns:p14="http://schemas.microsoft.com/office/powerpoint/2010/main" val="8722019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21</a:t>
            </a:fld>
            <a:endParaRPr lang="de-DE"/>
          </a:p>
        </p:txBody>
      </p:sp>
    </p:spTree>
    <p:extLst>
      <p:ext uri="{BB962C8B-B14F-4D97-AF65-F5344CB8AC3E}">
        <p14:creationId xmlns:p14="http://schemas.microsoft.com/office/powerpoint/2010/main" val="41638760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22</a:t>
            </a:fld>
            <a:endParaRPr lang="de-DE"/>
          </a:p>
        </p:txBody>
      </p:sp>
    </p:spTree>
    <p:extLst>
      <p:ext uri="{BB962C8B-B14F-4D97-AF65-F5344CB8AC3E}">
        <p14:creationId xmlns:p14="http://schemas.microsoft.com/office/powerpoint/2010/main" val="35822392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23</a:t>
            </a:fld>
            <a:endParaRPr lang="de-DE"/>
          </a:p>
        </p:txBody>
      </p:sp>
    </p:spTree>
    <p:extLst>
      <p:ext uri="{BB962C8B-B14F-4D97-AF65-F5344CB8AC3E}">
        <p14:creationId xmlns:p14="http://schemas.microsoft.com/office/powerpoint/2010/main" val="1583331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24</a:t>
            </a:fld>
            <a:endParaRPr lang="de-DE"/>
          </a:p>
        </p:txBody>
      </p:sp>
    </p:spTree>
    <p:extLst>
      <p:ext uri="{BB962C8B-B14F-4D97-AF65-F5344CB8AC3E}">
        <p14:creationId xmlns:p14="http://schemas.microsoft.com/office/powerpoint/2010/main" val="41636216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25</a:t>
            </a:fld>
            <a:endParaRPr lang="de-DE"/>
          </a:p>
        </p:txBody>
      </p:sp>
    </p:spTree>
    <p:extLst>
      <p:ext uri="{BB962C8B-B14F-4D97-AF65-F5344CB8AC3E}">
        <p14:creationId xmlns:p14="http://schemas.microsoft.com/office/powerpoint/2010/main" val="10138655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26</a:t>
            </a:fld>
            <a:endParaRPr lang="de-DE"/>
          </a:p>
        </p:txBody>
      </p:sp>
    </p:spTree>
    <p:extLst>
      <p:ext uri="{BB962C8B-B14F-4D97-AF65-F5344CB8AC3E}">
        <p14:creationId xmlns:p14="http://schemas.microsoft.com/office/powerpoint/2010/main" val="18342622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27</a:t>
            </a:fld>
            <a:endParaRPr lang="de-DE"/>
          </a:p>
        </p:txBody>
      </p:sp>
    </p:spTree>
    <p:extLst>
      <p:ext uri="{BB962C8B-B14F-4D97-AF65-F5344CB8AC3E}">
        <p14:creationId xmlns:p14="http://schemas.microsoft.com/office/powerpoint/2010/main" val="3136492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28</a:t>
            </a:fld>
            <a:endParaRPr lang="de-DE"/>
          </a:p>
        </p:txBody>
      </p:sp>
    </p:spTree>
    <p:extLst>
      <p:ext uri="{BB962C8B-B14F-4D97-AF65-F5344CB8AC3E}">
        <p14:creationId xmlns:p14="http://schemas.microsoft.com/office/powerpoint/2010/main" val="20297803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29</a:t>
            </a:fld>
            <a:endParaRPr lang="de-DE"/>
          </a:p>
        </p:txBody>
      </p:sp>
    </p:spTree>
    <p:extLst>
      <p:ext uri="{BB962C8B-B14F-4D97-AF65-F5344CB8AC3E}">
        <p14:creationId xmlns:p14="http://schemas.microsoft.com/office/powerpoint/2010/main" val="40696824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Ein Klick auf eine Zahl öffnet die dazugehörige Frage. </a:t>
            </a:r>
          </a:p>
          <a:p>
            <a:r>
              <a:rPr lang="de-DE" dirty="0"/>
              <a:t>Mit einem Klick auf das Glücksrad gelangt man zurück zum Glücksrad.</a:t>
            </a:r>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30</a:t>
            </a:fld>
            <a:endParaRPr lang="de-DE"/>
          </a:p>
        </p:txBody>
      </p:sp>
    </p:spTree>
    <p:extLst>
      <p:ext uri="{BB962C8B-B14F-4D97-AF65-F5344CB8AC3E}">
        <p14:creationId xmlns:p14="http://schemas.microsoft.com/office/powerpoint/2010/main" val="30515879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31</a:t>
            </a:fld>
            <a:endParaRPr lang="de-DE"/>
          </a:p>
        </p:txBody>
      </p:sp>
    </p:spTree>
    <p:extLst>
      <p:ext uri="{BB962C8B-B14F-4D97-AF65-F5344CB8AC3E}">
        <p14:creationId xmlns:p14="http://schemas.microsoft.com/office/powerpoint/2010/main" val="16716874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32</a:t>
            </a:fld>
            <a:endParaRPr lang="de-DE"/>
          </a:p>
        </p:txBody>
      </p:sp>
    </p:spTree>
    <p:extLst>
      <p:ext uri="{BB962C8B-B14F-4D97-AF65-F5344CB8AC3E}">
        <p14:creationId xmlns:p14="http://schemas.microsoft.com/office/powerpoint/2010/main" val="11325389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33</a:t>
            </a:fld>
            <a:endParaRPr lang="de-DE"/>
          </a:p>
        </p:txBody>
      </p:sp>
    </p:spTree>
    <p:extLst>
      <p:ext uri="{BB962C8B-B14F-4D97-AF65-F5344CB8AC3E}">
        <p14:creationId xmlns:p14="http://schemas.microsoft.com/office/powerpoint/2010/main" val="18577157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34</a:t>
            </a:fld>
            <a:endParaRPr lang="de-DE"/>
          </a:p>
        </p:txBody>
      </p:sp>
    </p:spTree>
    <p:extLst>
      <p:ext uri="{BB962C8B-B14F-4D97-AF65-F5344CB8AC3E}">
        <p14:creationId xmlns:p14="http://schemas.microsoft.com/office/powerpoint/2010/main" val="16981711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35</a:t>
            </a:fld>
            <a:endParaRPr lang="de-DE"/>
          </a:p>
        </p:txBody>
      </p:sp>
    </p:spTree>
    <p:extLst>
      <p:ext uri="{BB962C8B-B14F-4D97-AF65-F5344CB8AC3E}">
        <p14:creationId xmlns:p14="http://schemas.microsoft.com/office/powerpoint/2010/main" val="18776881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36</a:t>
            </a:fld>
            <a:endParaRPr lang="de-DE"/>
          </a:p>
        </p:txBody>
      </p:sp>
    </p:spTree>
    <p:extLst>
      <p:ext uri="{BB962C8B-B14F-4D97-AF65-F5344CB8AC3E}">
        <p14:creationId xmlns:p14="http://schemas.microsoft.com/office/powerpoint/2010/main" val="7082451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37</a:t>
            </a:fld>
            <a:endParaRPr lang="de-DE"/>
          </a:p>
        </p:txBody>
      </p:sp>
    </p:spTree>
    <p:extLst>
      <p:ext uri="{BB962C8B-B14F-4D97-AF65-F5344CB8AC3E}">
        <p14:creationId xmlns:p14="http://schemas.microsoft.com/office/powerpoint/2010/main" val="20786491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38</a:t>
            </a:fld>
            <a:endParaRPr lang="de-DE"/>
          </a:p>
        </p:txBody>
      </p:sp>
    </p:spTree>
    <p:extLst>
      <p:ext uri="{BB962C8B-B14F-4D97-AF65-F5344CB8AC3E}">
        <p14:creationId xmlns:p14="http://schemas.microsoft.com/office/powerpoint/2010/main" val="22418375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39</a:t>
            </a:fld>
            <a:endParaRPr lang="de-DE"/>
          </a:p>
        </p:txBody>
      </p:sp>
    </p:spTree>
    <p:extLst>
      <p:ext uri="{BB962C8B-B14F-4D97-AF65-F5344CB8AC3E}">
        <p14:creationId xmlns:p14="http://schemas.microsoft.com/office/powerpoint/2010/main" val="7435044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40</a:t>
            </a:fld>
            <a:endParaRPr lang="de-DE"/>
          </a:p>
        </p:txBody>
      </p:sp>
    </p:spTree>
    <p:extLst>
      <p:ext uri="{BB962C8B-B14F-4D97-AF65-F5344CB8AC3E}">
        <p14:creationId xmlns:p14="http://schemas.microsoft.com/office/powerpoint/2010/main" val="7541632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41</a:t>
            </a:fld>
            <a:endParaRPr lang="de-DE"/>
          </a:p>
        </p:txBody>
      </p:sp>
    </p:spTree>
    <p:extLst>
      <p:ext uri="{BB962C8B-B14F-4D97-AF65-F5344CB8AC3E}">
        <p14:creationId xmlns:p14="http://schemas.microsoft.com/office/powerpoint/2010/main" val="8490698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42</a:t>
            </a:fld>
            <a:endParaRPr lang="de-DE"/>
          </a:p>
        </p:txBody>
      </p:sp>
    </p:spTree>
    <p:extLst>
      <p:ext uri="{BB962C8B-B14F-4D97-AF65-F5344CB8AC3E}">
        <p14:creationId xmlns:p14="http://schemas.microsoft.com/office/powerpoint/2010/main" val="37482258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43</a:t>
            </a:fld>
            <a:endParaRPr lang="de-DE"/>
          </a:p>
        </p:txBody>
      </p:sp>
    </p:spTree>
    <p:extLst>
      <p:ext uri="{BB962C8B-B14F-4D97-AF65-F5344CB8AC3E}">
        <p14:creationId xmlns:p14="http://schemas.microsoft.com/office/powerpoint/2010/main" val="37676888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44</a:t>
            </a:fld>
            <a:endParaRPr lang="de-DE"/>
          </a:p>
        </p:txBody>
      </p:sp>
    </p:spTree>
    <p:extLst>
      <p:ext uri="{BB962C8B-B14F-4D97-AF65-F5344CB8AC3E}">
        <p14:creationId xmlns:p14="http://schemas.microsoft.com/office/powerpoint/2010/main" val="36334658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45</a:t>
            </a:fld>
            <a:endParaRPr lang="de-DE"/>
          </a:p>
        </p:txBody>
      </p:sp>
    </p:spTree>
    <p:extLst>
      <p:ext uri="{BB962C8B-B14F-4D97-AF65-F5344CB8AC3E}">
        <p14:creationId xmlns:p14="http://schemas.microsoft.com/office/powerpoint/2010/main" val="20081591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46</a:t>
            </a:fld>
            <a:endParaRPr lang="de-DE"/>
          </a:p>
        </p:txBody>
      </p:sp>
    </p:spTree>
    <p:extLst>
      <p:ext uri="{BB962C8B-B14F-4D97-AF65-F5344CB8AC3E}">
        <p14:creationId xmlns:p14="http://schemas.microsoft.com/office/powerpoint/2010/main" val="24771933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47</a:t>
            </a:fld>
            <a:endParaRPr lang="de-DE"/>
          </a:p>
        </p:txBody>
      </p:sp>
    </p:spTree>
    <p:extLst>
      <p:ext uri="{BB962C8B-B14F-4D97-AF65-F5344CB8AC3E}">
        <p14:creationId xmlns:p14="http://schemas.microsoft.com/office/powerpoint/2010/main" val="14274066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48</a:t>
            </a:fld>
            <a:endParaRPr lang="de-DE"/>
          </a:p>
        </p:txBody>
      </p:sp>
    </p:spTree>
    <p:extLst>
      <p:ext uri="{BB962C8B-B14F-4D97-AF65-F5344CB8AC3E}">
        <p14:creationId xmlns:p14="http://schemas.microsoft.com/office/powerpoint/2010/main" val="32211309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49</a:t>
            </a:fld>
            <a:endParaRPr lang="de-DE"/>
          </a:p>
        </p:txBody>
      </p:sp>
    </p:spTree>
    <p:extLst>
      <p:ext uri="{BB962C8B-B14F-4D97-AF65-F5344CB8AC3E}">
        <p14:creationId xmlns:p14="http://schemas.microsoft.com/office/powerpoint/2010/main" val="31814957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50</a:t>
            </a:fld>
            <a:endParaRPr lang="de-DE"/>
          </a:p>
        </p:txBody>
      </p:sp>
    </p:spTree>
    <p:extLst>
      <p:ext uri="{BB962C8B-B14F-4D97-AF65-F5344CB8AC3E}">
        <p14:creationId xmlns:p14="http://schemas.microsoft.com/office/powerpoint/2010/main" val="12882446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51</a:t>
            </a:fld>
            <a:endParaRPr lang="de-DE"/>
          </a:p>
        </p:txBody>
      </p:sp>
    </p:spTree>
    <p:extLst>
      <p:ext uri="{BB962C8B-B14F-4D97-AF65-F5344CB8AC3E}">
        <p14:creationId xmlns:p14="http://schemas.microsoft.com/office/powerpoint/2010/main" val="12922619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Ein Klick auf eine Zahl öffnet die dazugehörige Frage. </a:t>
            </a:r>
          </a:p>
          <a:p>
            <a:r>
              <a:rPr lang="de-DE" dirty="0"/>
              <a:t>Mit einem Klick auf das Glücksrad gelangt man zurück zum Glücksrad.</a:t>
            </a:r>
          </a:p>
        </p:txBody>
      </p:sp>
      <p:sp>
        <p:nvSpPr>
          <p:cNvPr id="4" name="Foliennummernplatzhalter 3"/>
          <p:cNvSpPr>
            <a:spLocks noGrp="1"/>
          </p:cNvSpPr>
          <p:nvPr>
            <p:ph type="sldNum" sz="quarter" idx="5"/>
          </p:nvPr>
        </p:nvSpPr>
        <p:spPr/>
        <p:txBody>
          <a:bodyPr/>
          <a:lstStyle/>
          <a:p>
            <a:fld id="{02869CD2-2BC0-4302-BAEF-595FF099E0FE}" type="slidenum">
              <a:rPr lang="de-DE" smtClean="0"/>
              <a:t>52</a:t>
            </a:fld>
            <a:endParaRPr lang="de-DE"/>
          </a:p>
        </p:txBody>
      </p:sp>
    </p:spTree>
    <p:extLst>
      <p:ext uri="{BB962C8B-B14F-4D97-AF65-F5344CB8AC3E}">
        <p14:creationId xmlns:p14="http://schemas.microsoft.com/office/powerpoint/2010/main" val="25247728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53</a:t>
            </a:fld>
            <a:endParaRPr lang="de-DE"/>
          </a:p>
        </p:txBody>
      </p:sp>
    </p:spTree>
    <p:extLst>
      <p:ext uri="{BB962C8B-B14F-4D97-AF65-F5344CB8AC3E}">
        <p14:creationId xmlns:p14="http://schemas.microsoft.com/office/powerpoint/2010/main" val="31991897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54</a:t>
            </a:fld>
            <a:endParaRPr lang="de-DE"/>
          </a:p>
        </p:txBody>
      </p:sp>
    </p:spTree>
    <p:extLst>
      <p:ext uri="{BB962C8B-B14F-4D97-AF65-F5344CB8AC3E}">
        <p14:creationId xmlns:p14="http://schemas.microsoft.com/office/powerpoint/2010/main" val="34244719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55</a:t>
            </a:fld>
            <a:endParaRPr lang="de-DE"/>
          </a:p>
        </p:txBody>
      </p:sp>
    </p:spTree>
    <p:extLst>
      <p:ext uri="{BB962C8B-B14F-4D97-AF65-F5344CB8AC3E}">
        <p14:creationId xmlns:p14="http://schemas.microsoft.com/office/powerpoint/2010/main" val="38593992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56</a:t>
            </a:fld>
            <a:endParaRPr lang="de-DE"/>
          </a:p>
        </p:txBody>
      </p:sp>
    </p:spTree>
    <p:extLst>
      <p:ext uri="{BB962C8B-B14F-4D97-AF65-F5344CB8AC3E}">
        <p14:creationId xmlns:p14="http://schemas.microsoft.com/office/powerpoint/2010/main" val="91123526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57</a:t>
            </a:fld>
            <a:endParaRPr lang="de-DE"/>
          </a:p>
        </p:txBody>
      </p:sp>
    </p:spTree>
    <p:extLst>
      <p:ext uri="{BB962C8B-B14F-4D97-AF65-F5344CB8AC3E}">
        <p14:creationId xmlns:p14="http://schemas.microsoft.com/office/powerpoint/2010/main" val="226410291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58</a:t>
            </a:fld>
            <a:endParaRPr lang="de-DE"/>
          </a:p>
        </p:txBody>
      </p:sp>
    </p:spTree>
    <p:extLst>
      <p:ext uri="{BB962C8B-B14F-4D97-AF65-F5344CB8AC3E}">
        <p14:creationId xmlns:p14="http://schemas.microsoft.com/office/powerpoint/2010/main" val="384875387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59</a:t>
            </a:fld>
            <a:endParaRPr lang="de-DE"/>
          </a:p>
        </p:txBody>
      </p:sp>
    </p:spTree>
    <p:extLst>
      <p:ext uri="{BB962C8B-B14F-4D97-AF65-F5344CB8AC3E}">
        <p14:creationId xmlns:p14="http://schemas.microsoft.com/office/powerpoint/2010/main" val="305124540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60</a:t>
            </a:fld>
            <a:endParaRPr lang="de-DE"/>
          </a:p>
        </p:txBody>
      </p:sp>
    </p:spTree>
    <p:extLst>
      <p:ext uri="{BB962C8B-B14F-4D97-AF65-F5344CB8AC3E}">
        <p14:creationId xmlns:p14="http://schemas.microsoft.com/office/powerpoint/2010/main" val="117966562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61</a:t>
            </a:fld>
            <a:endParaRPr lang="de-DE"/>
          </a:p>
        </p:txBody>
      </p:sp>
    </p:spTree>
    <p:extLst>
      <p:ext uri="{BB962C8B-B14F-4D97-AF65-F5344CB8AC3E}">
        <p14:creationId xmlns:p14="http://schemas.microsoft.com/office/powerpoint/2010/main" val="19120417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62</a:t>
            </a:fld>
            <a:endParaRPr lang="de-DE"/>
          </a:p>
        </p:txBody>
      </p:sp>
    </p:spTree>
    <p:extLst>
      <p:ext uri="{BB962C8B-B14F-4D97-AF65-F5344CB8AC3E}">
        <p14:creationId xmlns:p14="http://schemas.microsoft.com/office/powerpoint/2010/main" val="16865563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63</a:t>
            </a:fld>
            <a:endParaRPr lang="de-DE"/>
          </a:p>
        </p:txBody>
      </p:sp>
    </p:spTree>
    <p:extLst>
      <p:ext uri="{BB962C8B-B14F-4D97-AF65-F5344CB8AC3E}">
        <p14:creationId xmlns:p14="http://schemas.microsoft.com/office/powerpoint/2010/main" val="302370015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64</a:t>
            </a:fld>
            <a:endParaRPr lang="de-DE"/>
          </a:p>
        </p:txBody>
      </p:sp>
    </p:spTree>
    <p:extLst>
      <p:ext uri="{BB962C8B-B14F-4D97-AF65-F5344CB8AC3E}">
        <p14:creationId xmlns:p14="http://schemas.microsoft.com/office/powerpoint/2010/main" val="393341576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65</a:t>
            </a:fld>
            <a:endParaRPr lang="de-DE"/>
          </a:p>
        </p:txBody>
      </p:sp>
    </p:spTree>
    <p:extLst>
      <p:ext uri="{BB962C8B-B14F-4D97-AF65-F5344CB8AC3E}">
        <p14:creationId xmlns:p14="http://schemas.microsoft.com/office/powerpoint/2010/main" val="10302083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66</a:t>
            </a:fld>
            <a:endParaRPr lang="de-DE"/>
          </a:p>
        </p:txBody>
      </p:sp>
    </p:spTree>
    <p:extLst>
      <p:ext uri="{BB962C8B-B14F-4D97-AF65-F5344CB8AC3E}">
        <p14:creationId xmlns:p14="http://schemas.microsoft.com/office/powerpoint/2010/main" val="63625552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67</a:t>
            </a:fld>
            <a:endParaRPr lang="de-DE"/>
          </a:p>
        </p:txBody>
      </p:sp>
    </p:spTree>
    <p:extLst>
      <p:ext uri="{BB962C8B-B14F-4D97-AF65-F5344CB8AC3E}">
        <p14:creationId xmlns:p14="http://schemas.microsoft.com/office/powerpoint/2010/main" val="223316461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68</a:t>
            </a:fld>
            <a:endParaRPr lang="de-DE"/>
          </a:p>
        </p:txBody>
      </p:sp>
    </p:spTree>
    <p:extLst>
      <p:ext uri="{BB962C8B-B14F-4D97-AF65-F5344CB8AC3E}">
        <p14:creationId xmlns:p14="http://schemas.microsoft.com/office/powerpoint/2010/main" val="240539277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https://www.nature.com/articles/s41598-024-76900-1 </a:t>
            </a:r>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69</a:t>
            </a:fld>
            <a:endParaRPr lang="de-DE"/>
          </a:p>
        </p:txBody>
      </p:sp>
    </p:spTree>
    <p:extLst>
      <p:ext uri="{BB962C8B-B14F-4D97-AF65-F5344CB8AC3E}">
        <p14:creationId xmlns:p14="http://schemas.microsoft.com/office/powerpoint/2010/main" val="271081260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70</a:t>
            </a:fld>
            <a:endParaRPr lang="de-DE"/>
          </a:p>
        </p:txBody>
      </p:sp>
    </p:spTree>
    <p:extLst>
      <p:ext uri="{BB962C8B-B14F-4D97-AF65-F5344CB8AC3E}">
        <p14:creationId xmlns:p14="http://schemas.microsoft.com/office/powerpoint/2010/main" val="422703175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71</a:t>
            </a:fld>
            <a:endParaRPr lang="de-DE"/>
          </a:p>
        </p:txBody>
      </p:sp>
    </p:spTree>
    <p:extLst>
      <p:ext uri="{BB962C8B-B14F-4D97-AF65-F5344CB8AC3E}">
        <p14:creationId xmlns:p14="http://schemas.microsoft.com/office/powerpoint/2010/main" val="196067470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72</a:t>
            </a:fld>
            <a:endParaRPr lang="de-DE"/>
          </a:p>
        </p:txBody>
      </p:sp>
    </p:spTree>
    <p:extLst>
      <p:ext uri="{BB962C8B-B14F-4D97-AF65-F5344CB8AC3E}">
        <p14:creationId xmlns:p14="http://schemas.microsoft.com/office/powerpoint/2010/main" val="4895334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73</a:t>
            </a:fld>
            <a:endParaRPr lang="de-DE"/>
          </a:p>
        </p:txBody>
      </p:sp>
    </p:spTree>
    <p:extLst>
      <p:ext uri="{BB962C8B-B14F-4D97-AF65-F5344CB8AC3E}">
        <p14:creationId xmlns:p14="http://schemas.microsoft.com/office/powerpoint/2010/main" val="40363589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Bitte wählen Sie eine der „anschließend“ Optionen aus und fügen Sie in der Folie ein: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 tauscht Euch bitte zu zweit über Eure Erkenntnisse aus.]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 tauscht Euch bitte in Eurer Kleingruppe über Eure Erkenntnisse aus.]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 kannst Du, wenn Du magst, Deine Erkenntnisse mündlich mit den anderen im Plenum teilen.]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 kannst Du, wenn Du magst, Deine Erkenntnisse in unserem kollaborativen Dokument mit den anderen teilen.]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74</a:t>
            </a:fld>
            <a:endParaRPr lang="de-DE"/>
          </a:p>
        </p:txBody>
      </p:sp>
    </p:spTree>
    <p:extLst>
      <p:ext uri="{BB962C8B-B14F-4D97-AF65-F5344CB8AC3E}">
        <p14:creationId xmlns:p14="http://schemas.microsoft.com/office/powerpoint/2010/main" val="1947962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f the game">
    <p:bg>
      <p:bgPr>
        <a:gradFill flip="none" rotWithShape="1">
          <a:gsLst>
            <a:gs pos="0">
              <a:srgbClr val="E2001A"/>
            </a:gs>
            <a:gs pos="100000">
              <a:srgbClr val="0271BB"/>
            </a:gs>
          </a:gsLst>
          <a:lin ang="18900000" scaled="1"/>
          <a:tileRect/>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ED9857-D1EB-F536-3C4D-699084067B2D}"/>
              </a:ext>
            </a:extLst>
          </p:cNvPr>
          <p:cNvSpPr>
            <a:spLocks noGrp="1"/>
          </p:cNvSpPr>
          <p:nvPr>
            <p:ph type="title" hasCustomPrompt="1"/>
          </p:nvPr>
        </p:nvSpPr>
        <p:spPr>
          <a:xfrm>
            <a:off x="838200" y="3041129"/>
            <a:ext cx="10515600" cy="1325563"/>
          </a:xfrm>
        </p:spPr>
        <p:txBody>
          <a:bodyPr>
            <a:noAutofit/>
          </a:bodyPr>
          <a:lstStyle>
            <a:lvl1pPr algn="ctr">
              <a:defRPr sz="6000">
                <a:solidFill>
                  <a:schemeClr val="bg1"/>
                </a:solidFill>
              </a:defRPr>
            </a:lvl1pPr>
          </a:lstStyle>
          <a:p>
            <a:r>
              <a:rPr lang="de-DE" dirty="0"/>
              <a:t>Name des Spiels</a:t>
            </a:r>
          </a:p>
        </p:txBody>
      </p:sp>
      <p:sp>
        <p:nvSpPr>
          <p:cNvPr id="6" name="Untertitel 2">
            <a:extLst>
              <a:ext uri="{FF2B5EF4-FFF2-40B4-BE49-F238E27FC236}">
                <a16:creationId xmlns:a16="http://schemas.microsoft.com/office/drawing/2014/main" id="{3D42B5C7-301B-8D14-BA6E-A548CF309D9E}"/>
              </a:ext>
            </a:extLst>
          </p:cNvPr>
          <p:cNvSpPr>
            <a:spLocks noGrp="1"/>
          </p:cNvSpPr>
          <p:nvPr>
            <p:ph type="subTitle" idx="1" hasCustomPrompt="1"/>
          </p:nvPr>
        </p:nvSpPr>
        <p:spPr>
          <a:xfrm>
            <a:off x="852574" y="4643889"/>
            <a:ext cx="10499637" cy="870081"/>
          </a:xfrm>
        </p:spPr>
        <p:txBody>
          <a:bodyPr lIns="0">
            <a:noAutofit/>
          </a:bodyPr>
          <a:lstStyle>
            <a:lvl1pPr marL="0" indent="0" algn="ctr">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Untertitel</a:t>
            </a:r>
          </a:p>
        </p:txBody>
      </p:sp>
    </p:spTree>
    <p:extLst>
      <p:ext uri="{BB962C8B-B14F-4D97-AF65-F5344CB8AC3E}">
        <p14:creationId xmlns:p14="http://schemas.microsoft.com/office/powerpoint/2010/main" val="2060725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heel of fortune">
    <p:bg>
      <p:bgPr>
        <a:solidFill>
          <a:srgbClr val="80B8DB"/>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367D7B-6662-E179-7C33-BADF758BD426}"/>
              </a:ext>
            </a:extLst>
          </p:cNvPr>
          <p:cNvSpPr>
            <a:spLocks noGrp="1"/>
          </p:cNvSpPr>
          <p:nvPr>
            <p:ph type="title"/>
          </p:nvPr>
        </p:nvSpPr>
        <p:spPr/>
        <p:txBody>
          <a:bodyPr/>
          <a:lstStyle>
            <a:lvl1pPr>
              <a:defRPr>
                <a:solidFill>
                  <a:srgbClr val="80B8DB"/>
                </a:solidFill>
              </a:defRPr>
            </a:lvl1pPr>
          </a:lstStyle>
          <a:p>
            <a:r>
              <a:rPr lang="de-DE"/>
              <a:t>Mastertitelformat bearbeiten</a:t>
            </a:r>
          </a:p>
        </p:txBody>
      </p:sp>
    </p:spTree>
    <p:extLst>
      <p:ext uri="{BB962C8B-B14F-4D97-AF65-F5344CB8AC3E}">
        <p14:creationId xmlns:p14="http://schemas.microsoft.com/office/powerpoint/2010/main" val="2663855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oose a question - Knowledge">
    <p:bg>
      <p:bgPr>
        <a:solidFill>
          <a:srgbClr val="0271BB"/>
        </a:solidFill>
        <a:effectLst/>
      </p:bgPr>
    </p:bg>
    <p:spTree>
      <p:nvGrpSpPr>
        <p:cNvPr id="1" name=""/>
        <p:cNvGrpSpPr/>
        <p:nvPr/>
      </p:nvGrpSpPr>
      <p:grpSpPr>
        <a:xfrm>
          <a:off x="0" y="0"/>
          <a:ext cx="0" cy="0"/>
          <a:chOff x="0" y="0"/>
          <a:chExt cx="0" cy="0"/>
        </a:xfrm>
      </p:grpSpPr>
      <p:cxnSp>
        <p:nvCxnSpPr>
          <p:cNvPr id="8" name="Gerader Verbinder 7">
            <a:extLst>
              <a:ext uri="{C183D7F6-B498-43B3-948B-1728B52AA6E4}">
                <adec:decorative xmlns:adec="http://schemas.microsoft.com/office/drawing/2017/decorative" val="1"/>
              </a:ext>
            </a:extLst>
          </p:cNvPr>
          <p:cNvCxnSpPr/>
          <p:nvPr userDrawn="1"/>
        </p:nvCxnSpPr>
        <p:spPr>
          <a:xfrm>
            <a:off x="0" y="1480008"/>
            <a:ext cx="113538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838199" y="292231"/>
            <a:ext cx="9772651" cy="1157142"/>
          </a:xfrm>
        </p:spPr>
        <p:txBody>
          <a:bodyPr lIns="0">
            <a:normAutofit/>
          </a:bodyPr>
          <a:lstStyle>
            <a:lvl1pPr>
              <a:defRPr sz="4800">
                <a:solidFill>
                  <a:schemeClr val="bg1"/>
                </a:solidFill>
              </a:defRPr>
            </a:lvl1pPr>
          </a:lstStyle>
          <a:p>
            <a:r>
              <a:rPr lang="de-DE"/>
              <a:t>Mastertitelformat bearbeiten</a:t>
            </a:r>
            <a:endParaRPr lang="de-DE" dirty="0"/>
          </a:p>
        </p:txBody>
      </p:sp>
    </p:spTree>
    <p:extLst>
      <p:ext uri="{BB962C8B-B14F-4D97-AF65-F5344CB8AC3E}">
        <p14:creationId xmlns:p14="http://schemas.microsoft.com/office/powerpoint/2010/main" val="1108161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oose a question - Event">
    <p:bg>
      <p:bgPr>
        <a:solidFill>
          <a:srgbClr val="B2BABD"/>
        </a:solidFill>
        <a:effectLst/>
      </p:bgPr>
    </p:bg>
    <p:spTree>
      <p:nvGrpSpPr>
        <p:cNvPr id="1" name=""/>
        <p:cNvGrpSpPr/>
        <p:nvPr/>
      </p:nvGrpSpPr>
      <p:grpSpPr>
        <a:xfrm>
          <a:off x="0" y="0"/>
          <a:ext cx="0" cy="0"/>
          <a:chOff x="0" y="0"/>
          <a:chExt cx="0" cy="0"/>
        </a:xfrm>
      </p:grpSpPr>
      <p:cxnSp>
        <p:nvCxnSpPr>
          <p:cNvPr id="8" name="Gerader Verbinder 7">
            <a:extLst>
              <a:ext uri="{C183D7F6-B498-43B3-948B-1728B52AA6E4}">
                <adec:decorative xmlns:adec="http://schemas.microsoft.com/office/drawing/2017/decorative" val="1"/>
              </a:ext>
            </a:extLst>
          </p:cNvPr>
          <p:cNvCxnSpPr/>
          <p:nvPr userDrawn="1"/>
        </p:nvCxnSpPr>
        <p:spPr>
          <a:xfrm>
            <a:off x="0" y="1480008"/>
            <a:ext cx="113538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838199" y="292231"/>
            <a:ext cx="9772651" cy="1157142"/>
          </a:xfrm>
        </p:spPr>
        <p:txBody>
          <a:bodyPr lIns="0">
            <a:normAutofit/>
          </a:bodyPr>
          <a:lstStyle>
            <a:lvl1pPr>
              <a:defRPr sz="4800">
                <a:solidFill>
                  <a:srgbClr val="3B515B"/>
                </a:solidFill>
              </a:defRPr>
            </a:lvl1pPr>
          </a:lstStyle>
          <a:p>
            <a:r>
              <a:rPr lang="de-DE" dirty="0"/>
              <a:t>Mastertitelformat bearbeiten</a:t>
            </a:r>
          </a:p>
        </p:txBody>
      </p:sp>
    </p:spTree>
    <p:extLst>
      <p:ext uri="{BB962C8B-B14F-4D97-AF65-F5344CB8AC3E}">
        <p14:creationId xmlns:p14="http://schemas.microsoft.com/office/powerpoint/2010/main" val="1552277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oose a question - Opinion">
    <p:bg>
      <p:bgPr>
        <a:solidFill>
          <a:srgbClr val="3B515B"/>
        </a:solidFill>
        <a:effectLst/>
      </p:bgPr>
    </p:bg>
    <p:spTree>
      <p:nvGrpSpPr>
        <p:cNvPr id="1" name=""/>
        <p:cNvGrpSpPr/>
        <p:nvPr/>
      </p:nvGrpSpPr>
      <p:grpSpPr>
        <a:xfrm>
          <a:off x="0" y="0"/>
          <a:ext cx="0" cy="0"/>
          <a:chOff x="0" y="0"/>
          <a:chExt cx="0" cy="0"/>
        </a:xfrm>
      </p:grpSpPr>
      <p:cxnSp>
        <p:nvCxnSpPr>
          <p:cNvPr id="8" name="Gerader Verbinder 7">
            <a:extLst>
              <a:ext uri="{C183D7F6-B498-43B3-948B-1728B52AA6E4}">
                <adec:decorative xmlns:adec="http://schemas.microsoft.com/office/drawing/2017/decorative" val="1"/>
              </a:ext>
            </a:extLst>
          </p:cNvPr>
          <p:cNvCxnSpPr/>
          <p:nvPr userDrawn="1"/>
        </p:nvCxnSpPr>
        <p:spPr>
          <a:xfrm>
            <a:off x="0" y="1480008"/>
            <a:ext cx="113538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838199" y="292231"/>
            <a:ext cx="9772651" cy="1157142"/>
          </a:xfrm>
        </p:spPr>
        <p:txBody>
          <a:bodyPr lIns="0">
            <a:normAutofit/>
          </a:bodyPr>
          <a:lstStyle>
            <a:lvl1pPr>
              <a:defRPr sz="4800">
                <a:solidFill>
                  <a:schemeClr val="bg1"/>
                </a:solidFill>
              </a:defRPr>
            </a:lvl1pPr>
          </a:lstStyle>
          <a:p>
            <a:r>
              <a:rPr lang="de-DE"/>
              <a:t>Mastertitelformat bearbeiten</a:t>
            </a:r>
            <a:endParaRPr lang="de-DE" dirty="0"/>
          </a:p>
        </p:txBody>
      </p:sp>
    </p:spTree>
    <p:extLst>
      <p:ext uri="{BB962C8B-B14F-4D97-AF65-F5344CB8AC3E}">
        <p14:creationId xmlns:p14="http://schemas.microsoft.com/office/powerpoint/2010/main" val="3707666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nowledge Question">
    <p:bg>
      <p:bgPr>
        <a:solidFill>
          <a:schemeClr val="bg1"/>
        </a:solidFill>
        <a:effectLst/>
      </p:bgPr>
    </p:bg>
    <p:spTree>
      <p:nvGrpSpPr>
        <p:cNvPr id="1" name=""/>
        <p:cNvGrpSpPr/>
        <p:nvPr/>
      </p:nvGrpSpPr>
      <p:grpSpPr>
        <a:xfrm>
          <a:off x="0" y="0"/>
          <a:ext cx="0" cy="0"/>
          <a:chOff x="0" y="0"/>
          <a:chExt cx="0" cy="0"/>
        </a:xfrm>
      </p:grpSpPr>
      <p:cxnSp>
        <p:nvCxnSpPr>
          <p:cNvPr id="8" name="Gerader Verbinder 7">
            <a:extLst>
              <a:ext uri="{C183D7F6-B498-43B3-948B-1728B52AA6E4}">
                <adec:decorative xmlns:adec="http://schemas.microsoft.com/office/drawing/2017/decorative" val="1"/>
              </a:ext>
            </a:extLst>
          </p:cNvPr>
          <p:cNvCxnSpPr/>
          <p:nvPr userDrawn="1"/>
        </p:nvCxnSpPr>
        <p:spPr>
          <a:xfrm>
            <a:off x="0" y="1480008"/>
            <a:ext cx="11353800" cy="0"/>
          </a:xfrm>
          <a:prstGeom prst="line">
            <a:avLst/>
          </a:prstGeom>
          <a:ln w="76200">
            <a:solidFill>
              <a:srgbClr val="0271BB"/>
            </a:solidFil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838199" y="292231"/>
            <a:ext cx="9540000" cy="1157142"/>
          </a:xfrm>
        </p:spPr>
        <p:txBody>
          <a:bodyPr lIns="0">
            <a:normAutofit/>
          </a:bodyPr>
          <a:lstStyle>
            <a:lvl1pPr>
              <a:defRPr sz="4800">
                <a:solidFill>
                  <a:srgbClr val="3B515B"/>
                </a:solidFill>
              </a:defRPr>
            </a:lvl1pPr>
          </a:lstStyle>
          <a:p>
            <a:r>
              <a:rPr lang="de-DE"/>
              <a:t>Mastertitelformat bearbeiten</a:t>
            </a:r>
            <a:endParaRPr lang="de-DE" dirty="0"/>
          </a:p>
        </p:txBody>
      </p:sp>
      <p:sp>
        <p:nvSpPr>
          <p:cNvPr id="5" name="Inhaltsplatzhalter 2" descr="Linker Textblock">
            <a:extLst>
              <a:ext uri="{FF2B5EF4-FFF2-40B4-BE49-F238E27FC236}">
                <a16:creationId xmlns:a16="http://schemas.microsoft.com/office/drawing/2014/main" id="{05A9BE0D-E8D3-DCF2-8F5A-101D855903D9}"/>
              </a:ext>
            </a:extLst>
          </p:cNvPr>
          <p:cNvSpPr>
            <a:spLocks noGrp="1"/>
          </p:cNvSpPr>
          <p:nvPr>
            <p:ph sz="half" idx="1" hasCustomPrompt="1"/>
          </p:nvPr>
        </p:nvSpPr>
        <p:spPr>
          <a:xfrm>
            <a:off x="838200" y="1977011"/>
            <a:ext cx="9540000" cy="2790060"/>
          </a:xfrm>
        </p:spPr>
        <p:txBody>
          <a:bodyPr tIns="0" rIns="0" bIns="0"/>
          <a:lstStyle>
            <a:lvl1pPr marL="0" indent="0">
              <a:spcBef>
                <a:spcPts val="600"/>
              </a:spcBef>
              <a:buNone/>
              <a:defRPr sz="2200">
                <a:solidFill>
                  <a:srgbClr val="3B515B"/>
                </a:solidFill>
              </a:defRPr>
            </a:lvl1pPr>
            <a:lvl2pPr marL="914400" indent="-457200">
              <a:spcBef>
                <a:spcPts val="600"/>
              </a:spcBef>
              <a:buFont typeface="+mj-lt"/>
              <a:buAutoNum type="alphaLcParenR"/>
              <a:defRPr sz="2200">
                <a:solidFill>
                  <a:srgbClr val="3B515B"/>
                </a:solidFill>
              </a:defRPr>
            </a:lvl2pPr>
          </a:lstStyle>
          <a:p>
            <a:pPr lvl="0"/>
            <a:r>
              <a:rPr lang="de-DE" dirty="0"/>
              <a:t>Frage einfügen</a:t>
            </a:r>
          </a:p>
          <a:p>
            <a:pPr lvl="1"/>
            <a:r>
              <a:rPr lang="de-DE" dirty="0"/>
              <a:t>Antwortoptionen einfügen</a:t>
            </a:r>
          </a:p>
        </p:txBody>
      </p:sp>
      <p:sp>
        <p:nvSpPr>
          <p:cNvPr id="4" name="Inhaltsplatzhalter 3" descr="Rechter Textblock">
            <a:extLst>
              <a:ext uri="{FF2B5EF4-FFF2-40B4-BE49-F238E27FC236}">
                <a16:creationId xmlns:a16="http://schemas.microsoft.com/office/drawing/2014/main" id="{513EC1B1-C180-CE4B-2FEB-9FB4E9A9F2BC}"/>
              </a:ext>
            </a:extLst>
          </p:cNvPr>
          <p:cNvSpPr>
            <a:spLocks noGrp="1"/>
          </p:cNvSpPr>
          <p:nvPr>
            <p:ph sz="half" idx="2" hasCustomPrompt="1"/>
          </p:nvPr>
        </p:nvSpPr>
        <p:spPr>
          <a:xfrm>
            <a:off x="838200" y="5113706"/>
            <a:ext cx="9540000" cy="1063256"/>
          </a:xfrm>
        </p:spPr>
        <p:txBody>
          <a:bodyPr tIns="0" rIns="0" bIns="0">
            <a:normAutofit/>
          </a:bodyPr>
          <a:lstStyle>
            <a:lvl1pPr marL="0" indent="0">
              <a:buNone/>
              <a:defRPr sz="2200">
                <a:solidFill>
                  <a:srgbClr val="3B515B"/>
                </a:solidFill>
              </a:defRPr>
            </a:lvl1pPr>
          </a:lstStyle>
          <a:p>
            <a:pPr lvl="0"/>
            <a:r>
              <a:rPr lang="de-DE" dirty="0"/>
              <a:t>Lösung</a:t>
            </a:r>
          </a:p>
        </p:txBody>
      </p:sp>
    </p:spTree>
    <p:extLst>
      <p:ext uri="{BB962C8B-B14F-4D97-AF65-F5344CB8AC3E}">
        <p14:creationId xmlns:p14="http://schemas.microsoft.com/office/powerpoint/2010/main" val="383320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vent Question">
    <p:bg>
      <p:bgPr>
        <a:solidFill>
          <a:schemeClr val="bg1"/>
        </a:solidFill>
        <a:effectLst/>
      </p:bgPr>
    </p:bg>
    <p:spTree>
      <p:nvGrpSpPr>
        <p:cNvPr id="1" name=""/>
        <p:cNvGrpSpPr/>
        <p:nvPr/>
      </p:nvGrpSpPr>
      <p:grpSpPr>
        <a:xfrm>
          <a:off x="0" y="0"/>
          <a:ext cx="0" cy="0"/>
          <a:chOff x="0" y="0"/>
          <a:chExt cx="0" cy="0"/>
        </a:xfrm>
      </p:grpSpPr>
      <p:cxnSp>
        <p:nvCxnSpPr>
          <p:cNvPr id="8" name="Gerader Verbinder 7">
            <a:extLst>
              <a:ext uri="{C183D7F6-B498-43B3-948B-1728B52AA6E4}">
                <adec:decorative xmlns:adec="http://schemas.microsoft.com/office/drawing/2017/decorative" val="1"/>
              </a:ext>
            </a:extLst>
          </p:cNvPr>
          <p:cNvCxnSpPr/>
          <p:nvPr userDrawn="1"/>
        </p:nvCxnSpPr>
        <p:spPr>
          <a:xfrm>
            <a:off x="0" y="1480008"/>
            <a:ext cx="11353800" cy="0"/>
          </a:xfrm>
          <a:prstGeom prst="line">
            <a:avLst/>
          </a:prstGeom>
          <a:ln w="76200">
            <a:solidFill>
              <a:srgbClr val="B2BABD"/>
            </a:solidFil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838199" y="292231"/>
            <a:ext cx="9540000" cy="1157142"/>
          </a:xfrm>
        </p:spPr>
        <p:txBody>
          <a:bodyPr lIns="0">
            <a:normAutofit/>
          </a:bodyPr>
          <a:lstStyle>
            <a:lvl1pPr>
              <a:defRPr sz="4800">
                <a:solidFill>
                  <a:srgbClr val="3B515B"/>
                </a:solidFill>
              </a:defRPr>
            </a:lvl1pPr>
          </a:lstStyle>
          <a:p>
            <a:r>
              <a:rPr lang="de-DE" dirty="0"/>
              <a:t>Mastertitelformat bearbeiten</a:t>
            </a:r>
          </a:p>
        </p:txBody>
      </p:sp>
      <p:sp>
        <p:nvSpPr>
          <p:cNvPr id="10" name="Inhaltsplatzhalter 2">
            <a:extLst>
              <a:ext uri="{FF2B5EF4-FFF2-40B4-BE49-F238E27FC236}">
                <a16:creationId xmlns:a16="http://schemas.microsoft.com/office/drawing/2014/main" id="{C724CD33-4C98-2A31-1486-C72776D85A5C}"/>
              </a:ext>
            </a:extLst>
          </p:cNvPr>
          <p:cNvSpPr>
            <a:spLocks noGrp="1"/>
          </p:cNvSpPr>
          <p:nvPr>
            <p:ph idx="1" hasCustomPrompt="1"/>
          </p:nvPr>
        </p:nvSpPr>
        <p:spPr>
          <a:xfrm>
            <a:off x="838199" y="2007648"/>
            <a:ext cx="9540000" cy="4351338"/>
          </a:xfrm>
        </p:spPr>
        <p:txBody>
          <a:bodyPr>
            <a:normAutofit/>
          </a:bodyPr>
          <a:lstStyle>
            <a:lvl1pPr marL="0" indent="0">
              <a:buNone/>
              <a:defRPr sz="2400">
                <a:solidFill>
                  <a:srgbClr val="3B515B"/>
                </a:solidFill>
              </a:defRPr>
            </a:lvl1pPr>
            <a:lvl2pPr>
              <a:defRPr sz="2400">
                <a:solidFill>
                  <a:srgbClr val="3B515B"/>
                </a:solidFill>
              </a:defRPr>
            </a:lvl2pPr>
            <a:lvl3pPr>
              <a:defRPr sz="2400">
                <a:solidFill>
                  <a:srgbClr val="3B515B"/>
                </a:solidFill>
              </a:defRPr>
            </a:lvl3pPr>
            <a:lvl4pPr>
              <a:defRPr sz="2400">
                <a:solidFill>
                  <a:srgbClr val="3B515B"/>
                </a:solidFill>
              </a:defRPr>
            </a:lvl4pPr>
            <a:lvl5pPr>
              <a:defRPr sz="2400">
                <a:solidFill>
                  <a:srgbClr val="3B515B"/>
                </a:solidFill>
              </a:defRPr>
            </a:lvl5pPr>
          </a:lstStyle>
          <a:p>
            <a:pPr lvl="0"/>
            <a:r>
              <a:rPr lang="de-DE" dirty="0"/>
              <a:t>Frage einfügen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611333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pinion Question">
    <p:bg>
      <p:bgPr>
        <a:solidFill>
          <a:schemeClr val="bg1"/>
        </a:solidFill>
        <a:effectLst/>
      </p:bgPr>
    </p:bg>
    <p:spTree>
      <p:nvGrpSpPr>
        <p:cNvPr id="1" name=""/>
        <p:cNvGrpSpPr/>
        <p:nvPr/>
      </p:nvGrpSpPr>
      <p:grpSpPr>
        <a:xfrm>
          <a:off x="0" y="0"/>
          <a:ext cx="0" cy="0"/>
          <a:chOff x="0" y="0"/>
          <a:chExt cx="0" cy="0"/>
        </a:xfrm>
      </p:grpSpPr>
      <p:cxnSp>
        <p:nvCxnSpPr>
          <p:cNvPr id="8" name="Gerader Verbinder 7">
            <a:extLst>
              <a:ext uri="{C183D7F6-B498-43B3-948B-1728B52AA6E4}">
                <adec:decorative xmlns:adec="http://schemas.microsoft.com/office/drawing/2017/decorative" val="1"/>
              </a:ext>
            </a:extLst>
          </p:cNvPr>
          <p:cNvCxnSpPr/>
          <p:nvPr userDrawn="1"/>
        </p:nvCxnSpPr>
        <p:spPr>
          <a:xfrm>
            <a:off x="0" y="1480008"/>
            <a:ext cx="11353800" cy="0"/>
          </a:xfrm>
          <a:prstGeom prst="line">
            <a:avLst/>
          </a:prstGeom>
          <a:ln w="76200">
            <a:solidFill>
              <a:srgbClr val="3B515B"/>
            </a:solidFil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838199" y="292231"/>
            <a:ext cx="9540000" cy="1157142"/>
          </a:xfrm>
        </p:spPr>
        <p:txBody>
          <a:bodyPr lIns="0">
            <a:normAutofit/>
          </a:bodyPr>
          <a:lstStyle>
            <a:lvl1pPr>
              <a:defRPr sz="4800">
                <a:solidFill>
                  <a:srgbClr val="3B515B"/>
                </a:solidFill>
              </a:defRPr>
            </a:lvl1pPr>
          </a:lstStyle>
          <a:p>
            <a:r>
              <a:rPr lang="de-DE" dirty="0"/>
              <a:t>Mastertitelformat bearbeiten</a:t>
            </a:r>
          </a:p>
        </p:txBody>
      </p:sp>
      <p:sp>
        <p:nvSpPr>
          <p:cNvPr id="10" name="Inhaltsplatzhalter 2">
            <a:extLst>
              <a:ext uri="{FF2B5EF4-FFF2-40B4-BE49-F238E27FC236}">
                <a16:creationId xmlns:a16="http://schemas.microsoft.com/office/drawing/2014/main" id="{C724CD33-4C98-2A31-1486-C72776D85A5C}"/>
              </a:ext>
            </a:extLst>
          </p:cNvPr>
          <p:cNvSpPr>
            <a:spLocks noGrp="1"/>
          </p:cNvSpPr>
          <p:nvPr>
            <p:ph idx="1" hasCustomPrompt="1"/>
          </p:nvPr>
        </p:nvSpPr>
        <p:spPr>
          <a:xfrm>
            <a:off x="838199" y="2007648"/>
            <a:ext cx="9540000" cy="4351338"/>
          </a:xfrm>
        </p:spPr>
        <p:txBody>
          <a:bodyPr>
            <a:normAutofit/>
          </a:bodyPr>
          <a:lstStyle>
            <a:lvl1pPr marL="0" indent="0">
              <a:buNone/>
              <a:defRPr sz="2400">
                <a:solidFill>
                  <a:srgbClr val="3B515B"/>
                </a:solidFill>
              </a:defRPr>
            </a:lvl1pPr>
            <a:lvl2pPr>
              <a:defRPr sz="2400">
                <a:solidFill>
                  <a:srgbClr val="3B515B"/>
                </a:solidFill>
              </a:defRPr>
            </a:lvl2pPr>
            <a:lvl3pPr>
              <a:defRPr sz="2400">
                <a:solidFill>
                  <a:srgbClr val="3B515B"/>
                </a:solidFill>
              </a:defRPr>
            </a:lvl3pPr>
            <a:lvl4pPr>
              <a:defRPr sz="2400">
                <a:solidFill>
                  <a:srgbClr val="3B515B"/>
                </a:solidFill>
              </a:defRPr>
            </a:lvl4pPr>
            <a:lvl5pPr>
              <a:defRPr sz="2400">
                <a:solidFill>
                  <a:srgbClr val="3B515B"/>
                </a:solidFill>
              </a:defRPr>
            </a:lvl5pPr>
          </a:lstStyle>
          <a:p>
            <a:pPr lvl="0"/>
            <a:r>
              <a:rPr lang="de-DE" dirty="0"/>
              <a:t>Frage einfügen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060501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st question">
    <p:bg>
      <p:bgPr>
        <a:solidFill>
          <a:schemeClr val="bg1"/>
        </a:solidFill>
        <a:effectLst/>
      </p:bgPr>
    </p:bg>
    <p:spTree>
      <p:nvGrpSpPr>
        <p:cNvPr id="1" name=""/>
        <p:cNvGrpSpPr/>
        <p:nvPr/>
      </p:nvGrpSpPr>
      <p:grpSpPr>
        <a:xfrm>
          <a:off x="0" y="0"/>
          <a:ext cx="0" cy="0"/>
          <a:chOff x="0" y="0"/>
          <a:chExt cx="0" cy="0"/>
        </a:xfrm>
      </p:grpSpPr>
      <p:cxnSp>
        <p:nvCxnSpPr>
          <p:cNvPr id="8" name="Gerader Verbinder 7">
            <a:extLst>
              <a:ext uri="{C183D7F6-B498-43B3-948B-1728B52AA6E4}">
                <adec:decorative xmlns:adec="http://schemas.microsoft.com/office/drawing/2017/decorative" val="1"/>
              </a:ext>
            </a:extLst>
          </p:cNvPr>
          <p:cNvCxnSpPr/>
          <p:nvPr userDrawn="1"/>
        </p:nvCxnSpPr>
        <p:spPr>
          <a:xfrm>
            <a:off x="0" y="1480008"/>
            <a:ext cx="11353800" cy="0"/>
          </a:xfrm>
          <a:prstGeom prst="line">
            <a:avLst/>
          </a:prstGeom>
          <a:ln w="76200">
            <a:solidFill>
              <a:srgbClr val="E2001A"/>
            </a:solidFil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838199" y="292231"/>
            <a:ext cx="9540000" cy="1157142"/>
          </a:xfrm>
        </p:spPr>
        <p:txBody>
          <a:bodyPr lIns="0">
            <a:normAutofit/>
          </a:bodyPr>
          <a:lstStyle>
            <a:lvl1pPr>
              <a:defRPr sz="4800">
                <a:solidFill>
                  <a:srgbClr val="3B515B"/>
                </a:solidFill>
              </a:defRPr>
            </a:lvl1pPr>
          </a:lstStyle>
          <a:p>
            <a:r>
              <a:rPr lang="de-DE"/>
              <a:t>Mastertitelformat bearbeiten</a:t>
            </a:r>
            <a:endParaRPr lang="de-DE" dirty="0"/>
          </a:p>
        </p:txBody>
      </p:sp>
      <p:sp>
        <p:nvSpPr>
          <p:cNvPr id="10" name="Inhaltsplatzhalter 2">
            <a:extLst>
              <a:ext uri="{FF2B5EF4-FFF2-40B4-BE49-F238E27FC236}">
                <a16:creationId xmlns:a16="http://schemas.microsoft.com/office/drawing/2014/main" id="{C724CD33-4C98-2A31-1486-C72776D85A5C}"/>
              </a:ext>
            </a:extLst>
          </p:cNvPr>
          <p:cNvSpPr>
            <a:spLocks noGrp="1"/>
          </p:cNvSpPr>
          <p:nvPr>
            <p:ph idx="1" hasCustomPrompt="1"/>
          </p:nvPr>
        </p:nvSpPr>
        <p:spPr>
          <a:xfrm>
            <a:off x="838198" y="2007648"/>
            <a:ext cx="9540000" cy="4351338"/>
          </a:xfrm>
        </p:spPr>
        <p:txBody>
          <a:bodyPr>
            <a:normAutofit/>
          </a:bodyPr>
          <a:lstStyle>
            <a:lvl1pPr marL="0" indent="0">
              <a:buNone/>
              <a:defRPr sz="2400">
                <a:solidFill>
                  <a:srgbClr val="3B515B"/>
                </a:solidFill>
              </a:defRPr>
            </a:lvl1pPr>
            <a:lvl2pPr>
              <a:defRPr sz="2400">
                <a:solidFill>
                  <a:srgbClr val="3B515B"/>
                </a:solidFill>
              </a:defRPr>
            </a:lvl2pPr>
            <a:lvl3pPr>
              <a:defRPr sz="2400">
                <a:solidFill>
                  <a:srgbClr val="3B515B"/>
                </a:solidFill>
              </a:defRPr>
            </a:lvl3pPr>
            <a:lvl4pPr>
              <a:defRPr sz="2400">
                <a:solidFill>
                  <a:srgbClr val="3B515B"/>
                </a:solidFill>
              </a:defRPr>
            </a:lvl4pPr>
            <a:lvl5pPr>
              <a:defRPr sz="2400">
                <a:solidFill>
                  <a:srgbClr val="3B515B"/>
                </a:solidFill>
              </a:defRPr>
            </a:lvl5pPr>
          </a:lstStyle>
          <a:p>
            <a:pPr lvl="0"/>
            <a:r>
              <a:rPr lang="de-DE" dirty="0"/>
              <a:t>Frage einfügen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294871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0" tIns="45720" rIns="91440" bIns="45720" rtlCol="0" anchor="ctr">
            <a:normAutofit/>
          </a:bodyPr>
          <a:lstStyle/>
          <a:p>
            <a:r>
              <a:rPr lang="de-DE" dirty="0"/>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0" tIns="45720" rIns="91440" bIns="45720" rtlCol="0">
            <a:norm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C183D7F6-B498-43B3-948B-1728B52AA6E4}">
                <adec:decorative xmlns:adec="http://schemas.microsoft.com/office/drawing/2017/decorative" val="1"/>
              </a:ext>
            </a:extLst>
          </p:cNvPr>
          <p:cNvSpPr>
            <a:spLocks noGrp="1"/>
          </p:cNvSpPr>
          <p:nvPr>
            <p:ph type="dt" sz="half" idx="2"/>
          </p:nvPr>
        </p:nvSpPr>
        <p:spPr>
          <a:xfrm>
            <a:off x="838200" y="6356350"/>
            <a:ext cx="2743200" cy="365125"/>
          </a:xfrm>
          <a:prstGeom prst="rect">
            <a:avLst/>
          </a:prstGeom>
        </p:spPr>
        <p:txBody>
          <a:bodyPr vert="horz" lIns="0" tIns="45720" rIns="91440" bIns="45720" rtlCol="0" anchor="ctr"/>
          <a:lstStyle>
            <a:lvl1pPr algn="l">
              <a:defRPr sz="1200">
                <a:solidFill>
                  <a:schemeClr val="tx1">
                    <a:tint val="75000"/>
                  </a:schemeClr>
                </a:solidFill>
              </a:defRPr>
            </a:lvl1pPr>
          </a:lstStyle>
          <a:p>
            <a:r>
              <a:rPr lang="de-DE" dirty="0"/>
              <a:t>Datum</a:t>
            </a:r>
          </a:p>
        </p:txBody>
      </p:sp>
      <p:sp>
        <p:nvSpPr>
          <p:cNvPr id="5" name="Fußzeilenplatzhalter 4">
            <a:extLst>
              <a:ext uri="{C183D7F6-B498-43B3-948B-1728B52AA6E4}">
                <adec:decorative xmlns:adec="http://schemas.microsoft.com/office/drawing/2017/decorative" val="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a:t>Referent*in: Name</a:t>
            </a:r>
          </a:p>
        </p:txBody>
      </p:sp>
      <p:sp>
        <p:nvSpPr>
          <p:cNvPr id="6" name="Foliennummernplatzhalter 5">
            <a:extLst>
              <a:ext uri="{C183D7F6-B498-43B3-948B-1728B52AA6E4}">
                <adec:decorative xmlns:adec="http://schemas.microsoft.com/office/drawing/2017/decorative" val="1"/>
              </a:ext>
            </a:extLst>
          </p:cNvPr>
          <p:cNvSpPr>
            <a:spLocks noGrp="1"/>
          </p:cNvSpPr>
          <p:nvPr>
            <p:ph type="sldNum" sz="quarter" idx="4"/>
          </p:nvPr>
        </p:nvSpPr>
        <p:spPr>
          <a:xfrm>
            <a:off x="8610600" y="6356350"/>
            <a:ext cx="2743200" cy="365125"/>
          </a:xfrm>
          <a:prstGeom prst="rect">
            <a:avLst/>
          </a:prstGeom>
        </p:spPr>
        <p:txBody>
          <a:bodyPr vert="horz" lIns="91440" tIns="45720" rIns="0" bIns="45720" rtlCol="0" anchor="ctr"/>
          <a:lstStyle>
            <a:lvl1pPr algn="r">
              <a:defRPr sz="1200">
                <a:solidFill>
                  <a:schemeClr val="tx1">
                    <a:tint val="75000"/>
                  </a:schemeClr>
                </a:solidFill>
              </a:defRPr>
            </a:lvl1pPr>
          </a:lstStyle>
          <a:p>
            <a:fld id="{B5DB2FA2-B835-4987-BEDA-0EB7137A8746}" type="slidenum">
              <a:rPr lang="de-DE" smtClean="0"/>
              <a:t>‹Nr.›</a:t>
            </a:fld>
            <a:endParaRPr lang="de-DE" dirty="0"/>
          </a:p>
        </p:txBody>
      </p:sp>
    </p:spTree>
    <p:extLst>
      <p:ext uri="{BB962C8B-B14F-4D97-AF65-F5344CB8AC3E}">
        <p14:creationId xmlns:p14="http://schemas.microsoft.com/office/powerpoint/2010/main" val="3319300585"/>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86" r:id="rId3"/>
    <p:sldLayoutId id="2147483700" r:id="rId4"/>
    <p:sldLayoutId id="2147483701" r:id="rId5"/>
    <p:sldLayoutId id="2147483703" r:id="rId6"/>
    <p:sldLayoutId id="2147483704" r:id="rId7"/>
    <p:sldLayoutId id="2147483705" r:id="rId8"/>
    <p:sldLayoutId id="2147483702" r:id="rId9"/>
  </p:sldLayoutIdLst>
  <p:hf hdr="0"/>
  <p:txStyles>
    <p:title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p:titleStyle>
    <p:bodyStyle>
      <a:lvl1pPr marL="266700" indent="-2667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9" userDrawn="1">
          <p15:clr>
            <a:srgbClr val="F26B43"/>
          </p15:clr>
        </p15:guide>
        <p15:guide id="2" pos="7151"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hyperlink" Target="https://www.hul.uni-hamburg.de/ueber-uns.html"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hyperlink" Target="mailto:gunda.mohr@uni-hamburg.de"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slide" Target="slide30.xml"/><Relationship Id="rId12"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4.png"/><Relationship Id="rId5" Type="http://schemas.openxmlformats.org/officeDocument/2006/relationships/slide" Target="slide52.xml"/><Relationship Id="rId15" Type="http://schemas.openxmlformats.org/officeDocument/2006/relationships/image" Target="../media/image5.png"/><Relationship Id="rId10"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slide" Target="slide8.xml"/><Relationship Id="rId14" Type="http://schemas.openxmlformats.org/officeDocument/2006/relationships/slide" Target="slide74.xml"/></Relationships>
</file>

<file path=ppt/slides/_rels/slide8.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19.xml"/><Relationship Id="rId18" Type="http://schemas.openxmlformats.org/officeDocument/2006/relationships/slide" Target="slide24.xml"/><Relationship Id="rId26" Type="http://schemas.openxmlformats.org/officeDocument/2006/relationships/image" Target="../media/image6.png"/><Relationship Id="rId3" Type="http://schemas.openxmlformats.org/officeDocument/2006/relationships/slide" Target="slide9.xml"/><Relationship Id="rId21" Type="http://schemas.openxmlformats.org/officeDocument/2006/relationships/slide" Target="slide27.xml"/><Relationship Id="rId7" Type="http://schemas.openxmlformats.org/officeDocument/2006/relationships/slide" Target="slide13.xml"/><Relationship Id="rId12" Type="http://schemas.openxmlformats.org/officeDocument/2006/relationships/slide" Target="slide18.xml"/><Relationship Id="rId17" Type="http://schemas.openxmlformats.org/officeDocument/2006/relationships/slide" Target="slide23.xml"/><Relationship Id="rId25" Type="http://schemas.openxmlformats.org/officeDocument/2006/relationships/slide" Target="slide7.xml"/><Relationship Id="rId2" Type="http://schemas.openxmlformats.org/officeDocument/2006/relationships/notesSlide" Target="../notesSlides/notesSlide7.xml"/><Relationship Id="rId16" Type="http://schemas.openxmlformats.org/officeDocument/2006/relationships/slide" Target="slide22.xml"/><Relationship Id="rId20" Type="http://schemas.openxmlformats.org/officeDocument/2006/relationships/slide" Target="slide26.xml"/><Relationship Id="rId1" Type="http://schemas.openxmlformats.org/officeDocument/2006/relationships/slideLayout" Target="../slideLayouts/slideLayout3.xml"/><Relationship Id="rId6" Type="http://schemas.openxmlformats.org/officeDocument/2006/relationships/slide" Target="slide12.xml"/><Relationship Id="rId11" Type="http://schemas.openxmlformats.org/officeDocument/2006/relationships/slide" Target="slide17.xml"/><Relationship Id="rId24" Type="http://schemas.openxmlformats.org/officeDocument/2006/relationships/image" Target="../media/image6.png"/><Relationship Id="rId5" Type="http://schemas.openxmlformats.org/officeDocument/2006/relationships/slide" Target="slide11.xml"/><Relationship Id="rId15" Type="http://schemas.openxmlformats.org/officeDocument/2006/relationships/slide" Target="slide21.xml"/><Relationship Id="rId23" Type="http://schemas.openxmlformats.org/officeDocument/2006/relationships/slide" Target="slide29.xml"/><Relationship Id="rId28" Type="http://schemas.openxmlformats.org/officeDocument/2006/relationships/image" Target="../media/image8.svg"/><Relationship Id="rId10" Type="http://schemas.openxmlformats.org/officeDocument/2006/relationships/slide" Target="slide16.xml"/><Relationship Id="rId19" Type="http://schemas.openxmlformats.org/officeDocument/2006/relationships/slide" Target="slide25.xml"/><Relationship Id="rId4" Type="http://schemas.openxmlformats.org/officeDocument/2006/relationships/slide" Target="slide10.xml"/><Relationship Id="rId9" Type="http://schemas.openxmlformats.org/officeDocument/2006/relationships/slide" Target="slide15.xml"/><Relationship Id="rId14" Type="http://schemas.openxmlformats.org/officeDocument/2006/relationships/slide" Target="slide20.xml"/><Relationship Id="rId22" Type="http://schemas.openxmlformats.org/officeDocument/2006/relationships/slide" Target="slide28.xml"/><Relationship Id="rId27"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2.png"/><Relationship Id="rId7" Type="http://schemas.openxmlformats.org/officeDocument/2006/relationships/slide" Target="slide8.xml"/><Relationship Id="rId2" Type="http://schemas.openxmlformats.org/officeDocument/2006/relationships/notesSlide" Target="../notesSlides/notesSlide8.xml"/><Relationship Id="rId1" Type="http://schemas.openxmlformats.org/officeDocument/2006/relationships/slideLayout" Target="../slideLayouts/slideLayout6.xml"/><Relationship Id="rId11" Type="http://schemas.openxmlformats.org/officeDocument/2006/relationships/image" Target="../media/image6.png"/><Relationship Id="rId10" Type="http://schemas.openxmlformats.org/officeDocument/2006/relationships/slide" Target="slide7.xml"/><Relationship Id="rId9"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slide" Target="slide8.xml"/><Relationship Id="rId10" Type="http://schemas.openxmlformats.org/officeDocument/2006/relationships/image" Target="../media/image6.png"/><Relationship Id="rId9" Type="http://schemas.openxmlformats.org/officeDocument/2006/relationships/slide" Target="slide7.xml"/></Relationships>
</file>

<file path=ppt/slides/_rels/slide11.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slide" Target="slide8.xml"/><Relationship Id="rId5" Type="http://schemas.openxmlformats.org/officeDocument/2006/relationships/image" Target="../media/image2.png"/><Relationship Id="rId9" Type="http://schemas.openxmlformats.org/officeDocument/2006/relationships/image" Target="../media/image6.png"/></Relationships>
</file>

<file path=ppt/slides/_rels/slide12.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hyperlink" Target="https://openai.com/index/chatgpt/" TargetMode="External"/><Relationship Id="rId7"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slide" Target="slide8.xml"/><Relationship Id="rId5" Type="http://schemas.openxmlformats.org/officeDocument/2006/relationships/image" Target="../media/image2.png"/><Relationship Id="rId4" Type="http://schemas.openxmlformats.org/officeDocument/2006/relationships/image" Target="../media/image2.png"/><Relationship Id="rId9" Type="http://schemas.openxmlformats.org/officeDocument/2006/relationships/image" Target="../media/image6.png"/></Relationships>
</file>

<file path=ppt/slides/_rels/slide13.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image" Target="../media/image2.png"/><Relationship Id="rId12"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6.xml"/><Relationship Id="rId11" Type="http://schemas.openxmlformats.org/officeDocument/2006/relationships/slide" Target="slide7.xml"/><Relationship Id="rId10" Type="http://schemas.openxmlformats.org/officeDocument/2006/relationships/image" Target="../media/image6.png"/><Relationship Id="rId9"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s://netzpolitik.org/2023/globaler-sueden-prekaere-klickarbeit-hinter-den-kulissen-von-chatgpt/" TargetMode="External"/><Relationship Id="rId7" Type="http://schemas.openxmlformats.org/officeDocument/2006/relationships/slide" Target="slide8.xm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png"/><Relationship Id="rId11" Type="http://schemas.openxmlformats.org/officeDocument/2006/relationships/image" Target="../media/image6.png"/><Relationship Id="rId5" Type="http://schemas.openxmlformats.org/officeDocument/2006/relationships/hyperlink" Target="https://www.tagesschau.de/wissen/technologie/ki-klickarbeiter-trainingsdaten-100.html" TargetMode="External"/><Relationship Id="rId10" Type="http://schemas.openxmlformats.org/officeDocument/2006/relationships/slide" Target="slide7.xml"/><Relationship Id="rId4" Type="http://schemas.openxmlformats.org/officeDocument/2006/relationships/hyperlink" Target="https://www.deutschlandfunk.de/ki-data-worker-clickworker-deep-learning-100.html" TargetMode="External"/><Relationship Id="rId9" Type="http://schemas.openxmlformats.org/officeDocument/2006/relationships/image" Target="../media/image6.png"/></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slide" Target="slide8.xml"/><Relationship Id="rId10" Type="http://schemas.openxmlformats.org/officeDocument/2006/relationships/image" Target="../media/image6.png"/><Relationship Id="rId9" Type="http://schemas.openxmlformats.org/officeDocument/2006/relationships/slide" Target="slide7.xml"/></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2.png"/><Relationship Id="rId7" Type="http://schemas.openxmlformats.org/officeDocument/2006/relationships/slide" Target="slide8.xml"/><Relationship Id="rId2" Type="http://schemas.openxmlformats.org/officeDocument/2006/relationships/notesSlide" Target="../notesSlides/notesSlide15.xml"/><Relationship Id="rId1" Type="http://schemas.openxmlformats.org/officeDocument/2006/relationships/slideLayout" Target="../slideLayouts/slideLayout6.xml"/><Relationship Id="rId11" Type="http://schemas.openxmlformats.org/officeDocument/2006/relationships/image" Target="../media/image6.png"/><Relationship Id="rId10" Type="http://schemas.openxmlformats.org/officeDocument/2006/relationships/slide" Target="slide7.xml"/><Relationship Id="rId9" Type="http://schemas.openxmlformats.org/officeDocument/2006/relationships/image" Target="../media/image6.png"/></Relationships>
</file>

<file path=ppt/slides/_rels/slide17.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slide" Target="slide8.xml"/><Relationship Id="rId5" Type="http://schemas.openxmlformats.org/officeDocument/2006/relationships/image" Target="../media/image2.png"/><Relationship Id="rId9" Type="http://schemas.openxmlformats.org/officeDocument/2006/relationships/image" Target="../media/image6.png"/></Relationships>
</file>

<file path=ppt/slides/_rels/slide18.xml.rels><?xml version="1.0" encoding="UTF-8" standalone="yes"?>
<Relationships xmlns="http://schemas.openxmlformats.org/package/2006/relationships"><Relationship Id="rId13" Type="http://schemas.openxmlformats.org/officeDocument/2006/relationships/image" Target="../media/image6.png"/><Relationship Id="rId3" Type="http://schemas.openxmlformats.org/officeDocument/2006/relationships/image" Target="../media/image2.png"/><Relationship Id="rId12" Type="http://schemas.openxmlformats.org/officeDocument/2006/relationships/slide" Target="slide7.xml"/><Relationship Id="rId2" Type="http://schemas.openxmlformats.org/officeDocument/2006/relationships/notesSlide" Target="../notesSlides/notesSlide17.xml"/><Relationship Id="rId1" Type="http://schemas.openxmlformats.org/officeDocument/2006/relationships/slideLayout" Target="../slideLayouts/slideLayout6.xml"/><Relationship Id="rId11" Type="http://schemas.openxmlformats.org/officeDocument/2006/relationships/image" Target="../media/image6.png"/><Relationship Id="rId10" Type="http://schemas.openxmlformats.org/officeDocument/2006/relationships/image" Target="../media/image2.png"/><Relationship Id="rId9" Type="http://schemas.openxmlformats.org/officeDocument/2006/relationships/slide" Target="slide8.xml"/></Relationships>
</file>

<file path=ppt/slides/_rels/slide19.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slide" Target="slide8.xml"/><Relationship Id="rId5" Type="http://schemas.openxmlformats.org/officeDocument/2006/relationships/image" Target="../media/image2.png"/><Relationship Id="rId9" Type="http://schemas.openxmlformats.org/officeDocument/2006/relationships/image" Target="../media/image6.png"/></Relationships>
</file>

<file path=ppt/slides/_rels/slide20.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slide" Target="slide8.xml"/><Relationship Id="rId5" Type="http://schemas.openxmlformats.org/officeDocument/2006/relationships/image" Target="../media/image2.png"/><Relationship Id="rId9" Type="http://schemas.openxmlformats.org/officeDocument/2006/relationships/image" Target="../media/image6.png"/></Relationships>
</file>

<file path=ppt/slides/_rels/slide21.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slide" Target="slide8.xml"/><Relationship Id="rId5" Type="http://schemas.openxmlformats.org/officeDocument/2006/relationships/image" Target="../media/image2.png"/><Relationship Id="rId9" Type="http://schemas.openxmlformats.org/officeDocument/2006/relationships/image" Target="../media/image6.png"/></Relationships>
</file>

<file path=ppt/slides/_rels/slide22.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slide" Target="slide8.xml"/><Relationship Id="rId5" Type="http://schemas.openxmlformats.org/officeDocument/2006/relationships/image" Target="../media/image2.png"/><Relationship Id="rId9" Type="http://schemas.openxmlformats.org/officeDocument/2006/relationships/image" Target="../media/image6.png"/></Relationships>
</file>

<file path=ppt/slides/_rels/slide23.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slide" Target="slide8.xml"/><Relationship Id="rId5" Type="http://schemas.openxmlformats.org/officeDocument/2006/relationships/image" Target="../media/image2.png"/><Relationship Id="rId9" Type="http://schemas.openxmlformats.org/officeDocument/2006/relationships/image" Target="../media/image6.png"/></Relationships>
</file>

<file path=ppt/slides/_rels/slide24.xml.rels><?xml version="1.0" encoding="UTF-8" standalone="yes"?>
<Relationships xmlns="http://schemas.openxmlformats.org/package/2006/relationships"><Relationship Id="rId8" Type="http://schemas.openxmlformats.org/officeDocument/2006/relationships/hyperlink" Target="https://www.hul.uni-hamburg.de/selbstlernmaterialien/gki-themenseite.html" TargetMode="External"/><Relationship Id="rId13" Type="http://schemas.openxmlformats.org/officeDocument/2006/relationships/slide" Target="slide7.xml"/><Relationship Id="rId3" Type="http://schemas.openxmlformats.org/officeDocument/2006/relationships/hyperlink" Target="https://www.uni-hamburg.de/lehre-navi/lehrende/orientierungsrahmen-gki" TargetMode="External"/><Relationship Id="rId7" Type="http://schemas.openxmlformats.org/officeDocument/2006/relationships/hyperlink" Target="https://pad.uni-hamburg.de/prompt-workbook" TargetMode="External"/><Relationship Id="rId12"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hyperlink" Target="https://www.isa.uni-hamburg.de/ddlitlab/gki/gki-landing-page.html" TargetMode="External"/><Relationship Id="rId11" Type="http://schemas.openxmlformats.org/officeDocument/2006/relationships/image" Target="../media/image2.png"/><Relationship Id="rId5" Type="http://schemas.openxmlformats.org/officeDocument/2006/relationships/hyperlink" Target="https://openai.com/de-DE/policies/eu-terms-of-use/" TargetMode="External"/><Relationship Id="rId10" Type="http://schemas.openxmlformats.org/officeDocument/2006/relationships/slide" Target="slide8.xml"/><Relationship Id="rId4" Type="http://schemas.openxmlformats.org/officeDocument/2006/relationships/hyperlink" Target="https://uhhgpt.uni-hamburg.de/UHHGPT-nutzungsbedingungen-studierende.pdf" TargetMode="External"/><Relationship Id="rId9" Type="http://schemas.openxmlformats.org/officeDocument/2006/relationships/image" Target="../media/image2.png"/><Relationship Id="rId14" Type="http://schemas.openxmlformats.org/officeDocument/2006/relationships/image" Target="../media/image6.png"/></Relationships>
</file>

<file path=ppt/slides/_rels/slide25.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slide" Target="slide8.xml"/><Relationship Id="rId5" Type="http://schemas.openxmlformats.org/officeDocument/2006/relationships/image" Target="../media/image2.png"/><Relationship Id="rId9" Type="http://schemas.openxmlformats.org/officeDocument/2006/relationships/image" Target="../media/image6.png"/></Relationships>
</file>

<file path=ppt/slides/_rels/slide2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www.nytimes.com/2024/09/25/business/openai-plan-electricity.html?unlocked_article_code=1.wU4.7iFu.XWDYb_MWsD6k&amp;smid=url-share" TargetMode="External"/><Relationship Id="rId7"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slide" Target="slide8.xml"/><Relationship Id="rId5" Type="http://schemas.openxmlformats.org/officeDocument/2006/relationships/image" Target="../media/image2.png"/><Relationship Id="rId10" Type="http://schemas.openxmlformats.org/officeDocument/2006/relationships/image" Target="../media/image6.png"/><Relationship Id="rId4" Type="http://schemas.openxmlformats.org/officeDocument/2006/relationships/hyperlink" Target="https://www.nytimes.com/2024/12/17/technology/openai-chatgpt-funding.html?unlocked_article_code=1.wU4.asKB.zIDxHmNt3BHE&amp;smid=url-share" TargetMode="External"/><Relationship Id="rId9" Type="http://schemas.openxmlformats.org/officeDocument/2006/relationships/slide" Target="slide7.xml"/></Relationships>
</file>

<file path=ppt/slides/_rels/slide2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slide" Target="slide8.xml"/><Relationship Id="rId10" Type="http://schemas.openxmlformats.org/officeDocument/2006/relationships/image" Target="../media/image6.png"/><Relationship Id="rId9" Type="http://schemas.openxmlformats.org/officeDocument/2006/relationships/slide" Target="slide7.xml"/></Relationships>
</file>

<file path=ppt/slides/_rels/slide2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www.nytimes.com/2024/12/19/technology/artificial-intelligence-data-openai-google.html?unlocked_article_code=1.wU4.skkM.1QBQhYhV5ZmG&amp;smid=url-share" TargetMode="External"/><Relationship Id="rId7"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slide" Target="slide8.xml"/><Relationship Id="rId5" Type="http://schemas.openxmlformats.org/officeDocument/2006/relationships/image" Target="../media/image2.png"/><Relationship Id="rId10" Type="http://schemas.openxmlformats.org/officeDocument/2006/relationships/image" Target="../media/image6.png"/><Relationship Id="rId4" Type="http://schemas.openxmlformats.org/officeDocument/2006/relationships/hyperlink" Target="https://www.theatlantic.com/technology/archive/2024/11/opensubtitles-ai-data-set/680650/?gift=iWa_iB9lkw4UuiWbIbrWGVb2FksUvPMOWwxyBek0f44&amp;utm_source=copy-link&amp;utm_medium=social&amp;utm_campaign=share" TargetMode="External"/><Relationship Id="rId9" Type="http://schemas.openxmlformats.org/officeDocument/2006/relationships/slide" Target="slide7.xml"/></Relationships>
</file>

<file path=ppt/slides/_rels/slide29.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hyperlink" Target="https://www.tagesschau.de/wirtschaft/digitales/google-nachhaltigkeit-co2-emissionen-kuenstliche-intelligenz-100.html" TargetMode="External"/><Relationship Id="rId7" Type="http://schemas.openxmlformats.org/officeDocument/2006/relationships/image" Target="../media/image2.png"/><Relationship Id="rId12"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hyperlink" Target="https://www.tagesschau.de/wirtschaft/energie/kuenstliche-intelligenz-energieverbrauch-100.html" TargetMode="External"/><Relationship Id="rId11" Type="http://schemas.openxmlformats.org/officeDocument/2006/relationships/slide" Target="slide7.xml"/><Relationship Id="rId5" Type="http://schemas.openxmlformats.org/officeDocument/2006/relationships/hyperlink" Target="https://www.tagesschau.de/wissen/klima/ki-energieverbrauch-100.html" TargetMode="External"/><Relationship Id="rId10" Type="http://schemas.openxmlformats.org/officeDocument/2006/relationships/image" Target="../media/image6.png"/><Relationship Id="rId4" Type="http://schemas.openxmlformats.org/officeDocument/2006/relationships/hyperlink" Target="https://media.ccc.de/v/38c3-klimaschdlich-by-design-die-kologischen-kosten-des-ki-hypes" TargetMode="External"/><Relationship Id="rId9" Type="http://schemas.openxmlformats.org/officeDocument/2006/relationships/image" Target="../media/image2.png"/></Relationships>
</file>

<file path=ppt/slides/_rels/slide30.xml.rels><?xml version="1.0" encoding="UTF-8" standalone="yes"?>
<Relationships xmlns="http://schemas.openxmlformats.org/package/2006/relationships"><Relationship Id="rId8" Type="http://schemas.openxmlformats.org/officeDocument/2006/relationships/slide" Target="slide36.xml"/><Relationship Id="rId13" Type="http://schemas.openxmlformats.org/officeDocument/2006/relationships/slide" Target="slide41.xml"/><Relationship Id="rId18" Type="http://schemas.openxmlformats.org/officeDocument/2006/relationships/slide" Target="slide46.xml"/><Relationship Id="rId26" Type="http://schemas.openxmlformats.org/officeDocument/2006/relationships/image" Target="../media/image6.png"/><Relationship Id="rId3" Type="http://schemas.openxmlformats.org/officeDocument/2006/relationships/slide" Target="slide31.xml"/><Relationship Id="rId21" Type="http://schemas.openxmlformats.org/officeDocument/2006/relationships/slide" Target="slide49.xml"/><Relationship Id="rId7" Type="http://schemas.openxmlformats.org/officeDocument/2006/relationships/slide" Target="slide35.xml"/><Relationship Id="rId12" Type="http://schemas.openxmlformats.org/officeDocument/2006/relationships/slide" Target="slide40.xml"/><Relationship Id="rId17" Type="http://schemas.openxmlformats.org/officeDocument/2006/relationships/slide" Target="slide45.xml"/><Relationship Id="rId25" Type="http://schemas.openxmlformats.org/officeDocument/2006/relationships/slide" Target="slide7.xml"/><Relationship Id="rId2" Type="http://schemas.openxmlformats.org/officeDocument/2006/relationships/notesSlide" Target="../notesSlides/notesSlide29.xml"/><Relationship Id="rId16" Type="http://schemas.openxmlformats.org/officeDocument/2006/relationships/slide" Target="slide44.xml"/><Relationship Id="rId20" Type="http://schemas.openxmlformats.org/officeDocument/2006/relationships/slide" Target="slide48.xml"/><Relationship Id="rId1" Type="http://schemas.openxmlformats.org/officeDocument/2006/relationships/slideLayout" Target="../slideLayouts/slideLayout4.xml"/><Relationship Id="rId6" Type="http://schemas.openxmlformats.org/officeDocument/2006/relationships/slide" Target="slide34.xml"/><Relationship Id="rId11" Type="http://schemas.openxmlformats.org/officeDocument/2006/relationships/slide" Target="slide39.xml"/><Relationship Id="rId24" Type="http://schemas.openxmlformats.org/officeDocument/2006/relationships/image" Target="../media/image6.png"/><Relationship Id="rId5" Type="http://schemas.openxmlformats.org/officeDocument/2006/relationships/slide" Target="slide33.xml"/><Relationship Id="rId15" Type="http://schemas.openxmlformats.org/officeDocument/2006/relationships/slide" Target="slide43.xml"/><Relationship Id="rId23" Type="http://schemas.openxmlformats.org/officeDocument/2006/relationships/slide" Target="slide51.xml"/><Relationship Id="rId28" Type="http://schemas.openxmlformats.org/officeDocument/2006/relationships/image" Target="../media/image10.svg"/><Relationship Id="rId10" Type="http://schemas.openxmlformats.org/officeDocument/2006/relationships/slide" Target="slide38.xml"/><Relationship Id="rId19" Type="http://schemas.openxmlformats.org/officeDocument/2006/relationships/slide" Target="slide47.xml"/><Relationship Id="rId4" Type="http://schemas.openxmlformats.org/officeDocument/2006/relationships/slide" Target="slide32.xml"/><Relationship Id="rId9" Type="http://schemas.openxmlformats.org/officeDocument/2006/relationships/slide" Target="slide37.xml"/><Relationship Id="rId14" Type="http://schemas.openxmlformats.org/officeDocument/2006/relationships/slide" Target="slide42.xml"/><Relationship Id="rId22" Type="http://schemas.openxmlformats.org/officeDocument/2006/relationships/slide" Target="slide50.xml"/><Relationship Id="rId27" Type="http://schemas.openxmlformats.org/officeDocument/2006/relationships/image" Target="../media/image9.png"/></Relationships>
</file>

<file path=ppt/slides/_rels/slide3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3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3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3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3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3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3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3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3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4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4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4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4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4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4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4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4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4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4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5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5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52.xml.rels><?xml version="1.0" encoding="UTF-8" standalone="yes"?>
<Relationships xmlns="http://schemas.openxmlformats.org/package/2006/relationships"><Relationship Id="rId8" Type="http://schemas.openxmlformats.org/officeDocument/2006/relationships/slide" Target="slide58.xml"/><Relationship Id="rId13" Type="http://schemas.openxmlformats.org/officeDocument/2006/relationships/slide" Target="slide63.xml"/><Relationship Id="rId18" Type="http://schemas.openxmlformats.org/officeDocument/2006/relationships/slide" Target="slide68.xml"/><Relationship Id="rId26" Type="http://schemas.openxmlformats.org/officeDocument/2006/relationships/image" Target="../media/image6.png"/><Relationship Id="rId3" Type="http://schemas.openxmlformats.org/officeDocument/2006/relationships/slide" Target="slide53.xml"/><Relationship Id="rId21" Type="http://schemas.openxmlformats.org/officeDocument/2006/relationships/slide" Target="slide71.xml"/><Relationship Id="rId7" Type="http://schemas.openxmlformats.org/officeDocument/2006/relationships/slide" Target="slide57.xml"/><Relationship Id="rId12" Type="http://schemas.openxmlformats.org/officeDocument/2006/relationships/slide" Target="slide62.xml"/><Relationship Id="rId17" Type="http://schemas.openxmlformats.org/officeDocument/2006/relationships/slide" Target="slide67.xml"/><Relationship Id="rId25" Type="http://schemas.openxmlformats.org/officeDocument/2006/relationships/slide" Target="slide7.xml"/><Relationship Id="rId2" Type="http://schemas.openxmlformats.org/officeDocument/2006/relationships/notesSlide" Target="../notesSlides/notesSlide51.xml"/><Relationship Id="rId16" Type="http://schemas.openxmlformats.org/officeDocument/2006/relationships/slide" Target="slide66.xml"/><Relationship Id="rId20" Type="http://schemas.openxmlformats.org/officeDocument/2006/relationships/slide" Target="slide70.xml"/><Relationship Id="rId1" Type="http://schemas.openxmlformats.org/officeDocument/2006/relationships/slideLayout" Target="../slideLayouts/slideLayout5.xml"/><Relationship Id="rId6" Type="http://schemas.openxmlformats.org/officeDocument/2006/relationships/slide" Target="slide56.xml"/><Relationship Id="rId11" Type="http://schemas.openxmlformats.org/officeDocument/2006/relationships/slide" Target="slide61.xml"/><Relationship Id="rId24" Type="http://schemas.openxmlformats.org/officeDocument/2006/relationships/image" Target="../media/image6.png"/><Relationship Id="rId5" Type="http://schemas.openxmlformats.org/officeDocument/2006/relationships/slide" Target="slide55.xml"/><Relationship Id="rId15" Type="http://schemas.openxmlformats.org/officeDocument/2006/relationships/slide" Target="slide65.xml"/><Relationship Id="rId23" Type="http://schemas.openxmlformats.org/officeDocument/2006/relationships/slide" Target="slide73.xml"/><Relationship Id="rId28" Type="http://schemas.openxmlformats.org/officeDocument/2006/relationships/image" Target="../media/image12.svg"/><Relationship Id="rId10" Type="http://schemas.openxmlformats.org/officeDocument/2006/relationships/slide" Target="slide60.xml"/><Relationship Id="rId19" Type="http://schemas.openxmlformats.org/officeDocument/2006/relationships/slide" Target="slide69.xml"/><Relationship Id="rId4" Type="http://schemas.openxmlformats.org/officeDocument/2006/relationships/slide" Target="slide54.xml"/><Relationship Id="rId9" Type="http://schemas.openxmlformats.org/officeDocument/2006/relationships/slide" Target="slide59.xml"/><Relationship Id="rId14" Type="http://schemas.openxmlformats.org/officeDocument/2006/relationships/slide" Target="slide64.xml"/><Relationship Id="rId22" Type="http://schemas.openxmlformats.org/officeDocument/2006/relationships/slide" Target="slide72.xml"/><Relationship Id="rId27" Type="http://schemas.openxmlformats.org/officeDocument/2006/relationships/image" Target="../media/image11.png"/></Relationships>
</file>

<file path=ppt/slides/_rels/slide5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52.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5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53.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5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54.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5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55.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5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56.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5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57.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5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58.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6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59.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6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60.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6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61.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6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62.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6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63.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6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64.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6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65.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6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66.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6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67.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6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68.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7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69.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7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70.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7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71.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7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72.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74.xml.rels><?xml version="1.0" encoding="UTF-8" standalone="yes"?>
<Relationships xmlns="http://schemas.openxmlformats.org/package/2006/relationships"><Relationship Id="rId13" Type="http://schemas.openxmlformats.org/officeDocument/2006/relationships/image" Target="../media/image13.png"/><Relationship Id="rId3" Type="http://schemas.openxmlformats.org/officeDocument/2006/relationships/hyperlink" Target="https://www.isa.uni-hamburg.de/ddlitlab/gki/gki-landing-page.html" TargetMode="External"/><Relationship Id="rId12" Type="http://schemas.openxmlformats.org/officeDocument/2006/relationships/image" Target="../media/image6.png"/><Relationship Id="rId2" Type="http://schemas.openxmlformats.org/officeDocument/2006/relationships/notesSlide" Target="../notesSlides/notesSlide73.xml"/><Relationship Id="rId1" Type="http://schemas.openxmlformats.org/officeDocument/2006/relationships/slideLayout" Target="../slideLayouts/slideLayout9.xml"/><Relationship Id="rId11" Type="http://schemas.openxmlformats.org/officeDocument/2006/relationships/slide" Target="slide7.xml"/><Relationship Id="rId5" Type="http://schemas.openxmlformats.org/officeDocument/2006/relationships/image" Target="../media/image6.png"/><Relationship Id="rId4" Type="http://schemas.openxmlformats.org/officeDocument/2006/relationships/hyperlink" Target="https://www.hul.uni-hamburg.de/selbstlernmaterialien/gki-themenseite.html" TargetMode="External"/><Relationship Id="rId14" Type="http://schemas.openxmlformats.org/officeDocument/2006/relationships/image" Target="../media/image14.sv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86BC810-F5A7-DA1F-3770-0B761A90DD72}"/>
              </a:ext>
            </a:extLst>
          </p:cNvPr>
          <p:cNvSpPr>
            <a:spLocks noGrp="1"/>
          </p:cNvSpPr>
          <p:nvPr>
            <p:ph type="title"/>
          </p:nvPr>
        </p:nvSpPr>
        <p:spPr/>
        <p:txBody>
          <a:bodyPr/>
          <a:lstStyle/>
          <a:p>
            <a:r>
              <a:rPr lang="de-DE" dirty="0"/>
              <a:t>Worum geht es?</a:t>
            </a:r>
          </a:p>
        </p:txBody>
      </p:sp>
      <p:sp>
        <p:nvSpPr>
          <p:cNvPr id="5" name="Inhaltsplatzhalter 4">
            <a:extLst>
              <a:ext uri="{FF2B5EF4-FFF2-40B4-BE49-F238E27FC236}">
                <a16:creationId xmlns:a16="http://schemas.microsoft.com/office/drawing/2014/main" id="{46B95EE7-3309-15AE-F38C-599A80B9B755}"/>
              </a:ext>
            </a:extLst>
          </p:cNvPr>
          <p:cNvSpPr>
            <a:spLocks noGrp="1"/>
          </p:cNvSpPr>
          <p:nvPr>
            <p:ph idx="1"/>
          </p:nvPr>
        </p:nvSpPr>
        <p:spPr>
          <a:xfrm>
            <a:off x="838197" y="2007648"/>
            <a:ext cx="10497209" cy="4351338"/>
          </a:xfrm>
        </p:spPr>
        <p:txBody>
          <a:bodyPr>
            <a:noAutofit/>
          </a:bodyPr>
          <a:lstStyle/>
          <a:p>
            <a:r>
              <a:rPr lang="de-DE" sz="1800" dirty="0"/>
              <a:t>Das </a:t>
            </a:r>
            <a:r>
              <a:rPr lang="de-DE" sz="1800" b="1" dirty="0"/>
              <a:t>„Insight AI“-Spiel </a:t>
            </a:r>
            <a:r>
              <a:rPr lang="de-DE" sz="1800" dirty="0"/>
              <a:t>will Studierende auf spielerische Art für (generative) KI interessieren, sie sensibilisieren und in einen gemeinsamen Austausch darüber bringen. </a:t>
            </a:r>
          </a:p>
          <a:p>
            <a:r>
              <a:rPr lang="de-DE" sz="1800" dirty="0"/>
              <a:t>Durch gezielte Fragen und den Dialog untereinander werden sich die Teilnehmenden während des Spiels ihrer eigenen Wahrnehmungen und Handlungsweisen bewusster und lernen zudem andere Perspektiven kennen.</a:t>
            </a:r>
          </a:p>
          <a:p>
            <a:r>
              <a:rPr lang="de-DE" sz="1800" dirty="0"/>
              <a:t>So entsteht für alle individuell ein größeres Handlungsrepertoire und die Teilnehmenden erleben, dass sie nicht allein vor den Herausforderungen mit der (generativen) KI stehen.</a:t>
            </a:r>
          </a:p>
          <a:p>
            <a:r>
              <a:rPr lang="de-DE" sz="1800" dirty="0"/>
              <a:t>Außerdem bekommen sie im Idealfall Lust, sich zu einem späteren Zeitpunkt mit Unterstützung der eingefügten Links mit einzelnen Aspekten tiefer auseinanderzusetzen. </a:t>
            </a:r>
          </a:p>
          <a:p>
            <a:r>
              <a:rPr lang="de-DE" sz="1800" dirty="0"/>
              <a:t>Die Fragen im Spiel basieren auf „typischen Fragen“, die in Fortbildungen zum Thema häufiger gestellt werden.</a:t>
            </a:r>
          </a:p>
        </p:txBody>
      </p:sp>
    </p:spTree>
    <p:extLst>
      <p:ext uri="{BB962C8B-B14F-4D97-AF65-F5344CB8AC3E}">
        <p14:creationId xmlns:p14="http://schemas.microsoft.com/office/powerpoint/2010/main" val="3970217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E348DB-C714-FFB1-9BB9-2664A432C622}"/>
              </a:ext>
            </a:extLst>
          </p:cNvPr>
          <p:cNvSpPr>
            <a:spLocks noGrp="1"/>
          </p:cNvSpPr>
          <p:nvPr>
            <p:ph type="title"/>
          </p:nvPr>
        </p:nvSpPr>
        <p:spPr/>
        <p:txBody>
          <a:bodyPr/>
          <a:lstStyle/>
          <a:p>
            <a:r>
              <a:rPr lang="de-DE" dirty="0"/>
              <a:t>Hinweise zum Spiel</a:t>
            </a:r>
          </a:p>
        </p:txBody>
      </p:sp>
      <p:sp>
        <p:nvSpPr>
          <p:cNvPr id="3" name="Inhaltsplatzhalter 2">
            <a:extLst>
              <a:ext uri="{FF2B5EF4-FFF2-40B4-BE49-F238E27FC236}">
                <a16:creationId xmlns:a16="http://schemas.microsoft.com/office/drawing/2014/main" id="{65129B8D-8FC1-43C6-E332-D0F9E8ED8768}"/>
              </a:ext>
            </a:extLst>
          </p:cNvPr>
          <p:cNvSpPr>
            <a:spLocks noGrp="1"/>
          </p:cNvSpPr>
          <p:nvPr>
            <p:ph idx="1"/>
          </p:nvPr>
        </p:nvSpPr>
        <p:spPr>
          <a:xfrm>
            <a:off x="838197" y="2007648"/>
            <a:ext cx="10502465" cy="4351338"/>
          </a:xfrm>
        </p:spPr>
        <p:txBody>
          <a:bodyPr>
            <a:noAutofit/>
          </a:bodyPr>
          <a:lstStyle/>
          <a:p>
            <a:pPr>
              <a:spcBef>
                <a:spcPts val="600"/>
              </a:spcBef>
            </a:pPr>
            <a:r>
              <a:rPr lang="de-DE" sz="1200" dirty="0"/>
              <a:t>Die ursprüngliche Spielidee entstammt dem Spiel „Diversity – Gemeinsam Vielfalt gestalten“, welches von DB Schenker (Schweden), der Deutschen Bahn AG und der Charta der Vielfalt e. V. entwickelt wurde und für die Sensibilisierung von Beschäftigten in Unternehmen gedacht ist.</a:t>
            </a:r>
          </a:p>
          <a:p>
            <a:pPr>
              <a:spcBef>
                <a:spcPts val="600"/>
              </a:spcBef>
            </a:pPr>
            <a:r>
              <a:rPr lang="de-DE" sz="1200" dirty="0"/>
              <a:t>Im Rahmen des BMBF-finanzierten Universitätskollegs der Universität Hamburg wurde von Susanne Wesner darauf aufbauend „Mensch tausch dich aus“ als Brettspiel entwickelt, das einen ähnlichen Spielablauf hat, aber gezielt Diversität an Hochschulen im Allgemeinen und an der Universität Hamburg im Speziellen thematisiert.</a:t>
            </a:r>
          </a:p>
          <a:p>
            <a:pPr>
              <a:spcBef>
                <a:spcPts val="600"/>
              </a:spcBef>
            </a:pPr>
            <a:r>
              <a:rPr lang="de-DE" sz="1200" dirty="0"/>
              <a:t>Um das Spiel-Prinzip auch auf andere Themenfelder übertragbar zu machen und das Aktualisieren zu erleichtern, wurde das Spiel am Hamburger Zentrum für Universitäres Lehren und Lernen (HUL) der Universität Hamburg (UHH) auf PowerPoint übertragen. Hierdurch werden auch die didaktischen Einsatzmöglich-</a:t>
            </a:r>
            <a:r>
              <a:rPr lang="de-DE" sz="1200" dirty="0" err="1"/>
              <a:t>keiten</a:t>
            </a:r>
            <a:r>
              <a:rPr lang="de-DE" sz="1200" dirty="0"/>
              <a:t> noch einmal erweitert (z. B. können so auch Studierende selbst Fragen erstellen).</a:t>
            </a:r>
          </a:p>
          <a:p>
            <a:pPr>
              <a:spcBef>
                <a:spcPts val="600"/>
              </a:spcBef>
            </a:pPr>
            <a:r>
              <a:rPr lang="de-DE" sz="1200" dirty="0">
                <a:solidFill>
                  <a:srgbClr val="0271BB"/>
                </a:solidFill>
              </a:rPr>
              <a:t>Sie können diese PowerPoint-Datei gern kopieren und </a:t>
            </a:r>
            <a:r>
              <a:rPr lang="de-DE" sz="1200" b="1" dirty="0">
                <a:solidFill>
                  <a:srgbClr val="0271BB"/>
                </a:solidFill>
              </a:rPr>
              <a:t>an Ihre eigenen Bedürfnisse und Themen anpassen</a:t>
            </a:r>
            <a:r>
              <a:rPr lang="de-DE" sz="1200" dirty="0">
                <a:solidFill>
                  <a:srgbClr val="0271BB"/>
                </a:solidFill>
              </a:rPr>
              <a:t>. Bei der Erstellung der Vorlage haben wir so weit wie möglich die Corporate-Design-Vorgaben der UHH beachtet. Sollten Sie die entsprechenden Schriftarten nicht auf Ihrem Endgerät installiert haben, können Sie die Schriftart in PowerPoint im Reiter Entwurf bei „Varianten“ im Dropdown-Menü im Menüpunkt Schriftarten ganz unten bei „Schriftart anpassen“ an auf Ihrem Gerät verfügbare Schriftarten für alle Folien einfach anpassen.</a:t>
            </a:r>
          </a:p>
          <a:p>
            <a:pPr>
              <a:spcBef>
                <a:spcPts val="600"/>
              </a:spcBef>
            </a:pPr>
            <a:r>
              <a:rPr lang="de-DE" sz="1200" dirty="0"/>
              <a:t>Weitere Informationen zum HUL und den Angeboten des HUL finden Sie hier: </a:t>
            </a:r>
            <a:r>
              <a:rPr lang="de-DE" sz="1200" dirty="0">
                <a:solidFill>
                  <a:srgbClr val="0271BB"/>
                </a:solidFill>
                <a:hlinkClick r:id="rId3">
                  <a:extLst>
                    <a:ext uri="{A12FA001-AC4F-418D-AE19-62706E023703}">
                      <ahyp:hlinkClr xmlns:ahyp="http://schemas.microsoft.com/office/drawing/2018/hyperlinkcolor" val="tx"/>
                    </a:ext>
                  </a:extLst>
                </a:hlinkClick>
              </a:rPr>
              <a:t>https://www.hul.uni-hamburg.de/ueber-uns.html</a:t>
            </a:r>
            <a:r>
              <a:rPr lang="de-DE" sz="1200" dirty="0">
                <a:solidFill>
                  <a:srgbClr val="0271BB"/>
                </a:solidFill>
              </a:rPr>
              <a:t> </a:t>
            </a:r>
          </a:p>
          <a:p>
            <a:pPr>
              <a:spcBef>
                <a:spcPts val="1800"/>
              </a:spcBef>
            </a:pPr>
            <a:r>
              <a:rPr lang="de-DE" sz="1200" b="1" dirty="0"/>
              <a:t>Bei Fragen zu der „Insight AI“ Version des Spiels wenden Sie sich bitte an: </a:t>
            </a:r>
          </a:p>
          <a:p>
            <a:pPr>
              <a:spcBef>
                <a:spcPts val="600"/>
              </a:spcBef>
            </a:pPr>
            <a:r>
              <a:rPr lang="de-DE" sz="1200" dirty="0"/>
              <a:t>Gunda Mohr </a:t>
            </a:r>
            <a:br>
              <a:rPr lang="de-DE" sz="1200" dirty="0"/>
            </a:br>
            <a:r>
              <a:rPr lang="de-DE" sz="1200" dirty="0">
                <a:solidFill>
                  <a:srgbClr val="0271BB"/>
                </a:solidFill>
                <a:hlinkClick r:id="rId4">
                  <a:extLst>
                    <a:ext uri="{A12FA001-AC4F-418D-AE19-62706E023703}">
                      <ahyp:hlinkClr xmlns:ahyp="http://schemas.microsoft.com/office/drawing/2018/hyperlinkcolor" val="tx"/>
                    </a:ext>
                  </a:extLst>
                </a:hlinkClick>
              </a:rPr>
              <a:t>gunda.mohr@uni-hamburg.de</a:t>
            </a:r>
            <a:endParaRPr lang="de-DE" sz="1200" dirty="0">
              <a:solidFill>
                <a:srgbClr val="0271BB"/>
              </a:solidFill>
            </a:endParaRPr>
          </a:p>
          <a:p>
            <a:pPr>
              <a:spcBef>
                <a:spcPts val="1800"/>
              </a:spcBef>
            </a:pPr>
            <a:r>
              <a:rPr lang="de-DE" sz="1200" b="1" dirty="0"/>
              <a:t>Ein großes Dankeschön für die Unterstützung bei der Erstellung der der „Insight AI“ Version des Spiels geht an: </a:t>
            </a:r>
          </a:p>
          <a:p>
            <a:pPr>
              <a:spcBef>
                <a:spcPts val="600"/>
              </a:spcBef>
            </a:pPr>
            <a:r>
              <a:rPr lang="de-DE" sz="1200" dirty="0"/>
              <a:t>Prof. Dr. Chris Biemann (HCDS), Dr. Martin Semmann (HCDS), Robert Geislinger (HCDS), Nadia Blüthmann (HUL)</a:t>
            </a:r>
          </a:p>
        </p:txBody>
      </p:sp>
      <p:sp>
        <p:nvSpPr>
          <p:cNvPr id="4" name="Rechteck 3">
            <a:extLst>
              <a:ext uri="{FF2B5EF4-FFF2-40B4-BE49-F238E27FC236}">
                <a16:creationId xmlns:a16="http://schemas.microsoft.com/office/drawing/2014/main" id="{CDBC458A-4670-CF8E-1E51-B75E9B9B7134}"/>
              </a:ext>
            </a:extLst>
          </p:cNvPr>
          <p:cNvSpPr/>
          <p:nvPr/>
        </p:nvSpPr>
        <p:spPr>
          <a:xfrm rot="581893">
            <a:off x="8529144" y="499240"/>
            <a:ext cx="3205656" cy="61485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Diese Folie bitte nicht löschen. Danke.</a:t>
            </a:r>
          </a:p>
        </p:txBody>
      </p:sp>
    </p:spTree>
    <p:extLst>
      <p:ext uri="{BB962C8B-B14F-4D97-AF65-F5344CB8AC3E}">
        <p14:creationId xmlns:p14="http://schemas.microsoft.com/office/powerpoint/2010/main" val="1201063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499F6661-793E-A45E-7835-50E2D1C5B3E0}"/>
              </a:ext>
            </a:extLst>
          </p:cNvPr>
          <p:cNvSpPr>
            <a:spLocks noGrp="1"/>
          </p:cNvSpPr>
          <p:nvPr>
            <p:ph type="title"/>
          </p:nvPr>
        </p:nvSpPr>
        <p:spPr/>
        <p:txBody>
          <a:bodyPr/>
          <a:lstStyle/>
          <a:p>
            <a:r>
              <a:rPr lang="de-DE" dirty="0"/>
              <a:t>Anleitung zum Spiel</a:t>
            </a:r>
          </a:p>
        </p:txBody>
      </p:sp>
      <p:sp>
        <p:nvSpPr>
          <p:cNvPr id="5" name="Inhaltsplatzhalter 4">
            <a:extLst>
              <a:ext uri="{FF2B5EF4-FFF2-40B4-BE49-F238E27FC236}">
                <a16:creationId xmlns:a16="http://schemas.microsoft.com/office/drawing/2014/main" id="{C9C65DBB-B315-4583-66E6-6A993AEDD514}"/>
              </a:ext>
            </a:extLst>
          </p:cNvPr>
          <p:cNvSpPr>
            <a:spLocks noGrp="1"/>
          </p:cNvSpPr>
          <p:nvPr>
            <p:ph idx="1"/>
          </p:nvPr>
        </p:nvSpPr>
        <p:spPr>
          <a:xfrm>
            <a:off x="838198" y="2007648"/>
            <a:ext cx="10502464" cy="4351338"/>
          </a:xfrm>
        </p:spPr>
        <p:txBody>
          <a:bodyPr>
            <a:noAutofit/>
          </a:bodyPr>
          <a:lstStyle/>
          <a:p>
            <a:pPr>
              <a:spcBef>
                <a:spcPts val="600"/>
              </a:spcBef>
            </a:pPr>
            <a:r>
              <a:rPr lang="de-DE" sz="1200" b="1" dirty="0"/>
              <a:t>Ziel des Spiels: </a:t>
            </a:r>
            <a:r>
              <a:rPr lang="de-DE" sz="1200" dirty="0"/>
              <a:t>Das Spiel soll Austausch und Reflexion über ein Thema in einer wertschätzenden Atmosphäre anregen. Es gibt keine </a:t>
            </a:r>
            <a:r>
              <a:rPr lang="de-DE" sz="1200" dirty="0" err="1"/>
              <a:t>Gewinner:innen</a:t>
            </a:r>
            <a:r>
              <a:rPr lang="de-DE" sz="1200" dirty="0"/>
              <a:t> im „klassischen“ Sinn. Am Ende haben alle gewonnen, denn alle haben neue Impulse zum Thema bekommen. </a:t>
            </a:r>
          </a:p>
          <a:p>
            <a:pPr>
              <a:spcBef>
                <a:spcPts val="600"/>
              </a:spcBef>
            </a:pPr>
            <a:r>
              <a:rPr lang="de-DE" sz="1200" b="1" dirty="0"/>
              <a:t>Vorgehen: </a:t>
            </a:r>
            <a:r>
              <a:rPr lang="de-DE" sz="1200" dirty="0"/>
              <a:t>Es kann sinnvoll sein, vorab mit den Teilnehmenden Kommunikationsregeln (siehe Folie 5) zu besprechen. Zu Beginn des Spiels können Sie mit Hilfe des Glückrads bestimmen, aus welcher Kategorie die erste Frage kommt. Der erste Klick auf das Glücksrad startet es. Wenn Ihre Teilnehmenden „Stopp“ sagen, stoppen Sie das Glücksrad durch einen zweiten Klick. Der rote Zeiger zeigt auf die Farbe der gewählten Kategorie. Mit einem Klick auf das farblich passende Icon unter dem Glücksrad gelangen Sie zur Übersichtsseite der gewählten Kategorie. Hier können Sie Ihre Teilnehmenden wählen lassen, welche Frage (Zahl) sie bearbeiten möchten. Per Klick auf die Zahl gelangen Sie zur dazugehörigen Frage. Nach der Beantwortung der Frage gelangen Sie per Klick auf das Glücksrad-Icon unten rechts wieder zur Auswahlseite mit dem Glücksrad und können dort die nächste Frage bestimmen. Alternativ gelangen Sie mit dem Kategorie-Icon oben rechts zur Übersichtsseite der Kategorie. </a:t>
            </a:r>
          </a:p>
          <a:p>
            <a:pPr>
              <a:spcBef>
                <a:spcPts val="600"/>
              </a:spcBef>
            </a:pPr>
            <a:r>
              <a:rPr lang="de-DE" sz="1200" b="1" dirty="0"/>
              <a:t>Anmerkungen zu den Fragenkategorien: </a:t>
            </a:r>
          </a:p>
          <a:p>
            <a:pPr>
              <a:spcBef>
                <a:spcPts val="300"/>
              </a:spcBef>
            </a:pPr>
            <a:r>
              <a:rPr lang="de-DE" sz="1200" b="1" dirty="0">
                <a:solidFill>
                  <a:srgbClr val="0271BB"/>
                </a:solidFill>
              </a:rPr>
              <a:t>Wissen</a:t>
            </a:r>
            <a:r>
              <a:rPr lang="de-DE" sz="1200" dirty="0"/>
              <a:t> (blaues Icon mit Glühlampe) – Bei dieser Kategorie gibt es eine oder mehrere richtige Antworten. Die Lösung erhalten Sie jeweils durch ein Klicken auf den „Lösungskasten“.</a:t>
            </a:r>
          </a:p>
          <a:p>
            <a:pPr>
              <a:spcBef>
                <a:spcPts val="300"/>
              </a:spcBef>
            </a:pPr>
            <a:r>
              <a:rPr lang="de-DE" sz="1200" b="1" dirty="0">
                <a:solidFill>
                  <a:srgbClr val="0271BB"/>
                </a:solidFill>
              </a:rPr>
              <a:t>Ereignis</a:t>
            </a:r>
            <a:r>
              <a:rPr lang="de-DE" sz="1200" dirty="0"/>
              <a:t> (hellgraues Icon mit Stern) – Die aufgeführten möglichen Reaktionen stellen Beispiele und nicht Empfehlungen dar. Die im Alltag geeignete Lösung kann je nach Rahmenbedingungen und eigener Persönlichkeit unterschiedlich sein. In dieser Kategorie kann immer auch eine alternative eigene Reaktion als Antwort gewählt und beschrieben werden. Nach der Abstimmung gibt es Raum für die Begründung der eigenen Antworten.</a:t>
            </a:r>
          </a:p>
          <a:p>
            <a:pPr>
              <a:spcBef>
                <a:spcPts val="300"/>
              </a:spcBef>
            </a:pPr>
            <a:r>
              <a:rPr lang="de-DE" sz="1200" b="1" dirty="0">
                <a:solidFill>
                  <a:srgbClr val="0271BB"/>
                </a:solidFill>
              </a:rPr>
              <a:t>Meinung</a:t>
            </a:r>
            <a:r>
              <a:rPr lang="de-DE" sz="1200" dirty="0"/>
              <a:t> (dunkelgraues Icon mit Blitz) – In dieser Kategorie gibt es keine Antwortvorgaben. Stattdessen geht es um den Austausch von Meinungen, Erfahrungen und Hypothesen.</a:t>
            </a:r>
          </a:p>
          <a:p>
            <a:pPr>
              <a:spcBef>
                <a:spcPts val="300"/>
              </a:spcBef>
            </a:pPr>
            <a:r>
              <a:rPr lang="de-DE" sz="1200" b="1" dirty="0">
                <a:solidFill>
                  <a:srgbClr val="0271BB"/>
                </a:solidFill>
              </a:rPr>
              <a:t>Abschlussfrage</a:t>
            </a:r>
            <a:r>
              <a:rPr lang="de-DE" sz="1200" dirty="0"/>
              <a:t> (rotes Icon mit Tür) – Mit Hilfe der Abschlussfrage können Sie am Ende noch eine abschließende Reflexion anregen, die den Teilnehmenden bewusst macht, was sie durch das Spiel gelernt haben. Vor dem Spielstart sollten Sie diese Frage an Ihre Veranstaltung anpassen.</a:t>
            </a:r>
          </a:p>
          <a:p>
            <a:pPr>
              <a:spcBef>
                <a:spcPts val="600"/>
              </a:spcBef>
            </a:pPr>
            <a:r>
              <a:rPr lang="de-DE" sz="1200" b="1" dirty="0"/>
              <a:t>Spieldauer und Ende des Spiels: </a:t>
            </a:r>
            <a:r>
              <a:rPr lang="de-DE" sz="1200" dirty="0"/>
              <a:t>Sie können das Spiel so lange spielen, wie Sie möchten. Wir empfehlen, sich mindestens 30 Minuten Zeit zu nehmen und das Spiel mit der Abschlussfrage zu beenden. Gern können Sie vorab gemeinsam eine Spieldauer definieren oder z. B. bestimmen, dass unter den zufällig gewählten Fragen mindestens zwei Fragen aus jeder Kategorie gewesen sein müssen.</a:t>
            </a:r>
          </a:p>
        </p:txBody>
      </p:sp>
    </p:spTree>
    <p:extLst>
      <p:ext uri="{BB962C8B-B14F-4D97-AF65-F5344CB8AC3E}">
        <p14:creationId xmlns:p14="http://schemas.microsoft.com/office/powerpoint/2010/main" val="1739430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0B06A-847F-7E9A-459E-9DF7ED15ACA7}"/>
              </a:ext>
            </a:extLst>
          </p:cNvPr>
          <p:cNvSpPr>
            <a:spLocks noGrp="1"/>
          </p:cNvSpPr>
          <p:nvPr>
            <p:ph type="title"/>
          </p:nvPr>
        </p:nvSpPr>
        <p:spPr>
          <a:xfrm>
            <a:off x="838198" y="292231"/>
            <a:ext cx="10502463" cy="1157142"/>
          </a:xfrm>
        </p:spPr>
        <p:txBody>
          <a:bodyPr>
            <a:normAutofit fontScale="90000"/>
          </a:bodyPr>
          <a:lstStyle/>
          <a:p>
            <a:pPr>
              <a:lnSpc>
                <a:spcPct val="90000"/>
              </a:lnSpc>
            </a:pPr>
            <a:r>
              <a:rPr lang="de-DE" dirty="0"/>
              <a:t>Beispiele für Spielvarianten &amp; Einsatzmöglichkeiten</a:t>
            </a:r>
          </a:p>
        </p:txBody>
      </p:sp>
      <p:sp>
        <p:nvSpPr>
          <p:cNvPr id="3" name="Inhaltsplatzhalter 2">
            <a:extLst>
              <a:ext uri="{FF2B5EF4-FFF2-40B4-BE49-F238E27FC236}">
                <a16:creationId xmlns:a16="http://schemas.microsoft.com/office/drawing/2014/main" id="{BDBA9B46-DB22-E9F3-5316-F0CD3D155E63}"/>
              </a:ext>
            </a:extLst>
          </p:cNvPr>
          <p:cNvSpPr>
            <a:spLocks noGrp="1"/>
          </p:cNvSpPr>
          <p:nvPr>
            <p:ph idx="1"/>
          </p:nvPr>
        </p:nvSpPr>
        <p:spPr>
          <a:xfrm>
            <a:off x="838198" y="2007648"/>
            <a:ext cx="10502464" cy="4351338"/>
          </a:xfrm>
        </p:spPr>
        <p:txBody>
          <a:bodyPr>
            <a:normAutofit fontScale="92500" lnSpcReduction="10000"/>
          </a:bodyPr>
          <a:lstStyle/>
          <a:p>
            <a:pPr>
              <a:spcBef>
                <a:spcPts val="600"/>
              </a:spcBef>
            </a:pPr>
            <a:r>
              <a:rPr lang="de-DE" sz="1300" b="1" dirty="0"/>
              <a:t>Nutzung im Plenum (vor Ort)</a:t>
            </a:r>
            <a:br>
              <a:rPr lang="de-DE" sz="1300" b="1" dirty="0"/>
            </a:br>
            <a:r>
              <a:rPr lang="de-DE" sz="1300" dirty="0"/>
              <a:t>Im Plenum können Sie die Rückmeldungen zu den Fragen entweder über Hand heben (Wer ist für a, wer für b, …), farbige Abstimmungskarten mit Buchstaben oder anonym über ein Classroom-Response-System wie das Life-Feedback von Particify einholen. Den Austausch und die Diskussion können Sie entweder gemeinsam im Plenum mit einzelnen Meldungen oder in „Murmelgruppen“ mit den </a:t>
            </a:r>
            <a:r>
              <a:rPr lang="de-DE" sz="1300" dirty="0" err="1"/>
              <a:t>Sitznachbar:innen</a:t>
            </a:r>
            <a:r>
              <a:rPr lang="de-DE" sz="1300" dirty="0"/>
              <a:t> gestalten. Natürlich können Sie hier bei Bedarf auch abwechseln oder beides kombinieren, also erst die Murmelgruppen und dann eine Diskussion im Plenum.</a:t>
            </a:r>
          </a:p>
          <a:p>
            <a:pPr>
              <a:spcBef>
                <a:spcPts val="600"/>
              </a:spcBef>
            </a:pPr>
            <a:r>
              <a:rPr lang="de-DE" sz="1300" b="1" dirty="0"/>
              <a:t>Nutzung im Plenum (digital)</a:t>
            </a:r>
            <a:br>
              <a:rPr lang="de-DE" sz="1300" b="1" dirty="0"/>
            </a:br>
            <a:r>
              <a:rPr lang="de-DE" sz="1300" dirty="0"/>
              <a:t>Bei einem Online-Meeting können Sie für die Rückmeldungen die Abstimmungsfunktion des Online-Meeting-Tools (z. B. ZOOM oder BigBlueButton) nutzen. Wünschen Sie eine weniger anonyme Abstimmung, können Sie Ihre Teilnehmenden bitten, Buchstabenkarten zu basteln und diese jeweils neben dem eigenen Gesicht in die Webcam zu halten. Austausch und Diskussion können entweder direkt im Plenum oder in Breakoutsessions erfolgen.</a:t>
            </a:r>
          </a:p>
          <a:p>
            <a:pPr>
              <a:spcBef>
                <a:spcPts val="600"/>
              </a:spcBef>
            </a:pPr>
            <a:r>
              <a:rPr lang="de-DE" sz="1300" b="1" dirty="0"/>
              <a:t>Nutzung in Kleingruppen (vor Ort)</a:t>
            </a:r>
            <a:br>
              <a:rPr lang="de-DE" sz="1300" b="1" dirty="0"/>
            </a:br>
            <a:r>
              <a:rPr lang="de-DE" sz="1300" dirty="0"/>
              <a:t>Bei Kleingruppen vor Ort nutzt jede Kleingruppe eine Kopie des PowerPoint und bedient diese selbst. Die Abstimmung kann mit Hilfe von selbst gebastelten Buchstabenkarten erfolgen. Bei Austausch und Diskussion achtet die Kleingruppe selbst darauf, dass alle in der Gruppe, wenn sie es möchten, zu Wort kommen.</a:t>
            </a:r>
          </a:p>
          <a:p>
            <a:pPr>
              <a:spcBef>
                <a:spcPts val="600"/>
              </a:spcBef>
            </a:pPr>
            <a:r>
              <a:rPr lang="de-DE" sz="1300" b="1" dirty="0"/>
              <a:t>Nutzung in Kleingruppen (digital)</a:t>
            </a:r>
            <a:br>
              <a:rPr lang="de-DE" sz="1300" b="1" dirty="0"/>
            </a:br>
            <a:r>
              <a:rPr lang="de-DE" sz="1300" dirty="0"/>
              <a:t>Bei Kleingruppenarbeit mit Hilfe von Breakoutsessions in Online-Meetings stellen Sie vorab allen Teilnehmenden im Chat die PowerPoint-Datei des Spiels zur Verfügung. In der Breakoutsession gibt eine Person ihren Bildschirm frei und bedient die Präsentation. Bei der Abstimmung schreiben alle ihre Antwort in den Chat und schicken diese auf Kommando zeitgleich ab. Anschließend tauschen sich die Mitglieder der Kleingruppe mündlich aus.</a:t>
            </a:r>
          </a:p>
          <a:p>
            <a:pPr>
              <a:spcBef>
                <a:spcPts val="600"/>
              </a:spcBef>
            </a:pPr>
            <a:r>
              <a:rPr lang="de-DE" sz="1300" b="1" dirty="0"/>
              <a:t>Als Aufgabe</a:t>
            </a:r>
            <a:br>
              <a:rPr lang="de-DE" sz="1300" b="1" dirty="0"/>
            </a:br>
            <a:r>
              <a:rPr lang="de-DE" sz="1300" dirty="0"/>
              <a:t>Statt die Fragen für das Spiel selbst zu entwerfen, können Sie Ihre Teilnehmenden bitten, Fragen für das Spiel zu entwickeln. Dies kann entweder in Einzelarbeit oder in Kleingruppen synchron oder asynchron durchgeführt werden.</a:t>
            </a:r>
          </a:p>
          <a:p>
            <a:pPr>
              <a:spcBef>
                <a:spcPts val="600"/>
              </a:spcBef>
            </a:pPr>
            <a:r>
              <a:rPr lang="de-DE" sz="1300" b="1" dirty="0">
                <a:solidFill>
                  <a:srgbClr val="0271BB"/>
                </a:solidFill>
              </a:rPr>
              <a:t>Wichtige Anmerkung </a:t>
            </a:r>
            <a:br>
              <a:rPr lang="de-DE" sz="1300" b="1" dirty="0">
                <a:solidFill>
                  <a:srgbClr val="0271BB"/>
                </a:solidFill>
              </a:rPr>
            </a:br>
            <a:r>
              <a:rPr lang="de-DE" sz="1300" dirty="0">
                <a:solidFill>
                  <a:srgbClr val="0271BB"/>
                </a:solidFill>
              </a:rPr>
              <a:t>Die Datei „merkt“ sich nach dem Schließen nicht mehr, welche Fragen schon genutzt wurden. Sollten Sie das Spiel über mehrere Sitzungen nutzen wollen, empfehlen wir Ihnen daher, z. B. mit Screenshots zu dokumentieren, welche Fragen schon verwendet wurden. </a:t>
            </a:r>
          </a:p>
        </p:txBody>
      </p:sp>
    </p:spTree>
    <p:extLst>
      <p:ext uri="{BB962C8B-B14F-4D97-AF65-F5344CB8AC3E}">
        <p14:creationId xmlns:p14="http://schemas.microsoft.com/office/powerpoint/2010/main" val="4014790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0C46DF-2B4B-440C-A655-0CB641EE6B18}"/>
              </a:ext>
            </a:extLst>
          </p:cNvPr>
          <p:cNvSpPr>
            <a:spLocks noGrp="1"/>
          </p:cNvSpPr>
          <p:nvPr>
            <p:ph type="title"/>
          </p:nvPr>
        </p:nvSpPr>
        <p:spPr/>
        <p:txBody>
          <a:bodyPr>
            <a:normAutofit fontScale="90000"/>
          </a:bodyPr>
          <a:lstStyle/>
          <a:p>
            <a:r>
              <a:rPr lang="de-DE" dirty="0"/>
              <a:t>Kommunikationsregeln beim Spielen</a:t>
            </a:r>
          </a:p>
        </p:txBody>
      </p:sp>
      <p:sp>
        <p:nvSpPr>
          <p:cNvPr id="5" name="Freihandform: Form 4">
            <a:extLst>
              <a:ext uri="{FF2B5EF4-FFF2-40B4-BE49-F238E27FC236}">
                <a16:creationId xmlns:a16="http://schemas.microsoft.com/office/drawing/2014/main" id="{1AEB79F9-43F7-202F-3071-9CE5B56D5716}"/>
              </a:ext>
            </a:extLst>
          </p:cNvPr>
          <p:cNvSpPr/>
          <p:nvPr/>
        </p:nvSpPr>
        <p:spPr>
          <a:xfrm>
            <a:off x="931129" y="2007936"/>
            <a:ext cx="2175380" cy="1305228"/>
          </a:xfrm>
          <a:custGeom>
            <a:avLst/>
            <a:gdLst>
              <a:gd name="connsiteX0" fmla="*/ 0 w 2175380"/>
              <a:gd name="connsiteY0" fmla="*/ 0 h 1305228"/>
              <a:gd name="connsiteX1" fmla="*/ 2175380 w 2175380"/>
              <a:gd name="connsiteY1" fmla="*/ 0 h 1305228"/>
              <a:gd name="connsiteX2" fmla="*/ 2175380 w 2175380"/>
              <a:gd name="connsiteY2" fmla="*/ 1305228 h 1305228"/>
              <a:gd name="connsiteX3" fmla="*/ 0 w 2175380"/>
              <a:gd name="connsiteY3" fmla="*/ 1305228 h 1305228"/>
              <a:gd name="connsiteX4" fmla="*/ 0 w 2175380"/>
              <a:gd name="connsiteY4" fmla="*/ 0 h 1305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5380" h="1305228">
                <a:moveTo>
                  <a:pt x="0" y="0"/>
                </a:moveTo>
                <a:lnTo>
                  <a:pt x="2175380" y="0"/>
                </a:lnTo>
                <a:lnTo>
                  <a:pt x="2175380" y="1305228"/>
                </a:lnTo>
                <a:lnTo>
                  <a:pt x="0" y="130522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e-DE" sz="1900" kern="1200" dirty="0"/>
              <a:t>Sei höflich und fair.</a:t>
            </a:r>
          </a:p>
        </p:txBody>
      </p:sp>
      <p:sp>
        <p:nvSpPr>
          <p:cNvPr id="6" name="Freihandform: Form 5">
            <a:extLst>
              <a:ext uri="{FF2B5EF4-FFF2-40B4-BE49-F238E27FC236}">
                <a16:creationId xmlns:a16="http://schemas.microsoft.com/office/drawing/2014/main" id="{863466E2-8F8A-C24A-5EEB-BEC72F09E40A}"/>
              </a:ext>
            </a:extLst>
          </p:cNvPr>
          <p:cNvSpPr/>
          <p:nvPr/>
        </p:nvSpPr>
        <p:spPr>
          <a:xfrm>
            <a:off x="3324048" y="2007936"/>
            <a:ext cx="2175380" cy="1305228"/>
          </a:xfrm>
          <a:custGeom>
            <a:avLst/>
            <a:gdLst>
              <a:gd name="connsiteX0" fmla="*/ 0 w 2175380"/>
              <a:gd name="connsiteY0" fmla="*/ 0 h 1305228"/>
              <a:gd name="connsiteX1" fmla="*/ 2175380 w 2175380"/>
              <a:gd name="connsiteY1" fmla="*/ 0 h 1305228"/>
              <a:gd name="connsiteX2" fmla="*/ 2175380 w 2175380"/>
              <a:gd name="connsiteY2" fmla="*/ 1305228 h 1305228"/>
              <a:gd name="connsiteX3" fmla="*/ 0 w 2175380"/>
              <a:gd name="connsiteY3" fmla="*/ 1305228 h 1305228"/>
              <a:gd name="connsiteX4" fmla="*/ 0 w 2175380"/>
              <a:gd name="connsiteY4" fmla="*/ 0 h 1305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5380" h="1305228">
                <a:moveTo>
                  <a:pt x="0" y="0"/>
                </a:moveTo>
                <a:lnTo>
                  <a:pt x="2175380" y="0"/>
                </a:lnTo>
                <a:lnTo>
                  <a:pt x="2175380" y="1305228"/>
                </a:lnTo>
                <a:lnTo>
                  <a:pt x="0" y="130522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e-DE" sz="1900" kern="1200" dirty="0"/>
              <a:t>Spreche immer nur für dich </a:t>
            </a:r>
            <a:br>
              <a:rPr lang="de-DE" sz="1900" kern="1200" dirty="0"/>
            </a:br>
            <a:r>
              <a:rPr lang="de-DE" sz="1900" kern="1200" dirty="0"/>
              <a:t>(Ich-Botschaften).</a:t>
            </a:r>
          </a:p>
        </p:txBody>
      </p:sp>
      <p:sp>
        <p:nvSpPr>
          <p:cNvPr id="7" name="Freihandform: Form 6">
            <a:extLst>
              <a:ext uri="{FF2B5EF4-FFF2-40B4-BE49-F238E27FC236}">
                <a16:creationId xmlns:a16="http://schemas.microsoft.com/office/drawing/2014/main" id="{2B3FCE4F-8334-7574-260C-027F836E001F}"/>
              </a:ext>
            </a:extLst>
          </p:cNvPr>
          <p:cNvSpPr/>
          <p:nvPr/>
        </p:nvSpPr>
        <p:spPr>
          <a:xfrm>
            <a:off x="5716967" y="2007936"/>
            <a:ext cx="2175380" cy="1305228"/>
          </a:xfrm>
          <a:custGeom>
            <a:avLst/>
            <a:gdLst>
              <a:gd name="connsiteX0" fmla="*/ 0 w 2175380"/>
              <a:gd name="connsiteY0" fmla="*/ 0 h 1305228"/>
              <a:gd name="connsiteX1" fmla="*/ 2175380 w 2175380"/>
              <a:gd name="connsiteY1" fmla="*/ 0 h 1305228"/>
              <a:gd name="connsiteX2" fmla="*/ 2175380 w 2175380"/>
              <a:gd name="connsiteY2" fmla="*/ 1305228 h 1305228"/>
              <a:gd name="connsiteX3" fmla="*/ 0 w 2175380"/>
              <a:gd name="connsiteY3" fmla="*/ 1305228 h 1305228"/>
              <a:gd name="connsiteX4" fmla="*/ 0 w 2175380"/>
              <a:gd name="connsiteY4" fmla="*/ 0 h 1305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5380" h="1305228">
                <a:moveTo>
                  <a:pt x="0" y="0"/>
                </a:moveTo>
                <a:lnTo>
                  <a:pt x="2175380" y="0"/>
                </a:lnTo>
                <a:lnTo>
                  <a:pt x="2175380" y="1305228"/>
                </a:lnTo>
                <a:lnTo>
                  <a:pt x="0" y="130522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e-DE" sz="1900" kern="1200"/>
              <a:t>Lass die anderen ausreden.</a:t>
            </a:r>
          </a:p>
        </p:txBody>
      </p:sp>
      <p:sp>
        <p:nvSpPr>
          <p:cNvPr id="8" name="Freihandform: Form 7">
            <a:extLst>
              <a:ext uri="{FF2B5EF4-FFF2-40B4-BE49-F238E27FC236}">
                <a16:creationId xmlns:a16="http://schemas.microsoft.com/office/drawing/2014/main" id="{27D5CB1C-159A-91FD-7013-B391C7CAE835}"/>
              </a:ext>
            </a:extLst>
          </p:cNvPr>
          <p:cNvSpPr/>
          <p:nvPr/>
        </p:nvSpPr>
        <p:spPr>
          <a:xfrm>
            <a:off x="8109885" y="2007936"/>
            <a:ext cx="2175380" cy="1305228"/>
          </a:xfrm>
          <a:custGeom>
            <a:avLst/>
            <a:gdLst>
              <a:gd name="connsiteX0" fmla="*/ 0 w 2175380"/>
              <a:gd name="connsiteY0" fmla="*/ 0 h 1305228"/>
              <a:gd name="connsiteX1" fmla="*/ 2175380 w 2175380"/>
              <a:gd name="connsiteY1" fmla="*/ 0 h 1305228"/>
              <a:gd name="connsiteX2" fmla="*/ 2175380 w 2175380"/>
              <a:gd name="connsiteY2" fmla="*/ 1305228 h 1305228"/>
              <a:gd name="connsiteX3" fmla="*/ 0 w 2175380"/>
              <a:gd name="connsiteY3" fmla="*/ 1305228 h 1305228"/>
              <a:gd name="connsiteX4" fmla="*/ 0 w 2175380"/>
              <a:gd name="connsiteY4" fmla="*/ 0 h 1305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5380" h="1305228">
                <a:moveTo>
                  <a:pt x="0" y="0"/>
                </a:moveTo>
                <a:lnTo>
                  <a:pt x="2175380" y="0"/>
                </a:lnTo>
                <a:lnTo>
                  <a:pt x="2175380" y="1305228"/>
                </a:lnTo>
                <a:lnTo>
                  <a:pt x="0" y="130522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e-DE" sz="1900" kern="1200" dirty="0"/>
              <a:t>Fasse dich kurz.</a:t>
            </a:r>
          </a:p>
        </p:txBody>
      </p:sp>
      <p:sp>
        <p:nvSpPr>
          <p:cNvPr id="9" name="Freihandform: Form 8">
            <a:extLst>
              <a:ext uri="{FF2B5EF4-FFF2-40B4-BE49-F238E27FC236}">
                <a16:creationId xmlns:a16="http://schemas.microsoft.com/office/drawing/2014/main" id="{CFFBB77A-70EE-5F3F-3200-693E945C4E81}"/>
              </a:ext>
            </a:extLst>
          </p:cNvPr>
          <p:cNvSpPr/>
          <p:nvPr/>
        </p:nvSpPr>
        <p:spPr>
          <a:xfrm>
            <a:off x="931129" y="3530702"/>
            <a:ext cx="2175380" cy="1305228"/>
          </a:xfrm>
          <a:custGeom>
            <a:avLst/>
            <a:gdLst>
              <a:gd name="connsiteX0" fmla="*/ 0 w 2175380"/>
              <a:gd name="connsiteY0" fmla="*/ 0 h 1305228"/>
              <a:gd name="connsiteX1" fmla="*/ 2175380 w 2175380"/>
              <a:gd name="connsiteY1" fmla="*/ 0 h 1305228"/>
              <a:gd name="connsiteX2" fmla="*/ 2175380 w 2175380"/>
              <a:gd name="connsiteY2" fmla="*/ 1305228 h 1305228"/>
              <a:gd name="connsiteX3" fmla="*/ 0 w 2175380"/>
              <a:gd name="connsiteY3" fmla="*/ 1305228 h 1305228"/>
              <a:gd name="connsiteX4" fmla="*/ 0 w 2175380"/>
              <a:gd name="connsiteY4" fmla="*/ 0 h 1305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5380" h="1305228">
                <a:moveTo>
                  <a:pt x="0" y="0"/>
                </a:moveTo>
                <a:lnTo>
                  <a:pt x="2175380" y="0"/>
                </a:lnTo>
                <a:lnTo>
                  <a:pt x="2175380" y="1305228"/>
                </a:lnTo>
                <a:lnTo>
                  <a:pt x="0" y="130522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e-DE" sz="1900" kern="1200" dirty="0"/>
              <a:t>Rede mit und nicht über die anderen anwesenden Personen.</a:t>
            </a:r>
          </a:p>
        </p:txBody>
      </p:sp>
      <p:sp>
        <p:nvSpPr>
          <p:cNvPr id="10" name="Freihandform: Form 9">
            <a:extLst>
              <a:ext uri="{FF2B5EF4-FFF2-40B4-BE49-F238E27FC236}">
                <a16:creationId xmlns:a16="http://schemas.microsoft.com/office/drawing/2014/main" id="{7885F42F-1728-6D78-C5F1-7724F1F1ED7B}"/>
              </a:ext>
            </a:extLst>
          </p:cNvPr>
          <p:cNvSpPr/>
          <p:nvPr/>
        </p:nvSpPr>
        <p:spPr>
          <a:xfrm>
            <a:off x="3324048" y="3530702"/>
            <a:ext cx="2175380" cy="1305228"/>
          </a:xfrm>
          <a:custGeom>
            <a:avLst/>
            <a:gdLst>
              <a:gd name="connsiteX0" fmla="*/ 0 w 2175380"/>
              <a:gd name="connsiteY0" fmla="*/ 0 h 1305228"/>
              <a:gd name="connsiteX1" fmla="*/ 2175380 w 2175380"/>
              <a:gd name="connsiteY1" fmla="*/ 0 h 1305228"/>
              <a:gd name="connsiteX2" fmla="*/ 2175380 w 2175380"/>
              <a:gd name="connsiteY2" fmla="*/ 1305228 h 1305228"/>
              <a:gd name="connsiteX3" fmla="*/ 0 w 2175380"/>
              <a:gd name="connsiteY3" fmla="*/ 1305228 h 1305228"/>
              <a:gd name="connsiteX4" fmla="*/ 0 w 2175380"/>
              <a:gd name="connsiteY4" fmla="*/ 0 h 1305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5380" h="1305228">
                <a:moveTo>
                  <a:pt x="0" y="0"/>
                </a:moveTo>
                <a:lnTo>
                  <a:pt x="2175380" y="0"/>
                </a:lnTo>
                <a:lnTo>
                  <a:pt x="2175380" y="1305228"/>
                </a:lnTo>
                <a:lnTo>
                  <a:pt x="0" y="130522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e-DE" sz="1900" kern="1200"/>
              <a:t>Hör aktiv zu, wenn die anderen reden.</a:t>
            </a:r>
            <a:endParaRPr lang="de-DE" sz="1900" kern="1200" dirty="0"/>
          </a:p>
        </p:txBody>
      </p:sp>
      <p:sp>
        <p:nvSpPr>
          <p:cNvPr id="11" name="Freihandform: Form 10">
            <a:extLst>
              <a:ext uri="{FF2B5EF4-FFF2-40B4-BE49-F238E27FC236}">
                <a16:creationId xmlns:a16="http://schemas.microsoft.com/office/drawing/2014/main" id="{2B2A0E9B-9D26-6331-CE32-48AFF8E947F5}"/>
              </a:ext>
            </a:extLst>
          </p:cNvPr>
          <p:cNvSpPr/>
          <p:nvPr/>
        </p:nvSpPr>
        <p:spPr>
          <a:xfrm>
            <a:off x="5716967" y="3530702"/>
            <a:ext cx="2175380" cy="1305228"/>
          </a:xfrm>
          <a:custGeom>
            <a:avLst/>
            <a:gdLst>
              <a:gd name="connsiteX0" fmla="*/ 0 w 2175380"/>
              <a:gd name="connsiteY0" fmla="*/ 0 h 1305228"/>
              <a:gd name="connsiteX1" fmla="*/ 2175380 w 2175380"/>
              <a:gd name="connsiteY1" fmla="*/ 0 h 1305228"/>
              <a:gd name="connsiteX2" fmla="*/ 2175380 w 2175380"/>
              <a:gd name="connsiteY2" fmla="*/ 1305228 h 1305228"/>
              <a:gd name="connsiteX3" fmla="*/ 0 w 2175380"/>
              <a:gd name="connsiteY3" fmla="*/ 1305228 h 1305228"/>
              <a:gd name="connsiteX4" fmla="*/ 0 w 2175380"/>
              <a:gd name="connsiteY4" fmla="*/ 0 h 1305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5380" h="1305228">
                <a:moveTo>
                  <a:pt x="0" y="0"/>
                </a:moveTo>
                <a:lnTo>
                  <a:pt x="2175380" y="0"/>
                </a:lnTo>
                <a:lnTo>
                  <a:pt x="2175380" y="1305228"/>
                </a:lnTo>
                <a:lnTo>
                  <a:pt x="0" y="130522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e-DE" sz="1900" kern="1200" dirty="0"/>
              <a:t>Vermeide jegliche Art von Beleidigungen oder Unterstellungen.</a:t>
            </a:r>
          </a:p>
        </p:txBody>
      </p:sp>
      <p:sp>
        <p:nvSpPr>
          <p:cNvPr id="12" name="Freihandform: Form 11">
            <a:extLst>
              <a:ext uri="{FF2B5EF4-FFF2-40B4-BE49-F238E27FC236}">
                <a16:creationId xmlns:a16="http://schemas.microsoft.com/office/drawing/2014/main" id="{5BC2B535-1EC0-EAE2-586B-01F3D6851CCF}"/>
              </a:ext>
            </a:extLst>
          </p:cNvPr>
          <p:cNvSpPr/>
          <p:nvPr/>
        </p:nvSpPr>
        <p:spPr>
          <a:xfrm>
            <a:off x="8109885" y="3530702"/>
            <a:ext cx="2175380" cy="1305228"/>
          </a:xfrm>
          <a:custGeom>
            <a:avLst/>
            <a:gdLst>
              <a:gd name="connsiteX0" fmla="*/ 0 w 2175380"/>
              <a:gd name="connsiteY0" fmla="*/ 0 h 1305228"/>
              <a:gd name="connsiteX1" fmla="*/ 2175380 w 2175380"/>
              <a:gd name="connsiteY1" fmla="*/ 0 h 1305228"/>
              <a:gd name="connsiteX2" fmla="*/ 2175380 w 2175380"/>
              <a:gd name="connsiteY2" fmla="*/ 1305228 h 1305228"/>
              <a:gd name="connsiteX3" fmla="*/ 0 w 2175380"/>
              <a:gd name="connsiteY3" fmla="*/ 1305228 h 1305228"/>
              <a:gd name="connsiteX4" fmla="*/ 0 w 2175380"/>
              <a:gd name="connsiteY4" fmla="*/ 0 h 1305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5380" h="1305228">
                <a:moveTo>
                  <a:pt x="0" y="0"/>
                </a:moveTo>
                <a:lnTo>
                  <a:pt x="2175380" y="0"/>
                </a:lnTo>
                <a:lnTo>
                  <a:pt x="2175380" y="1305228"/>
                </a:lnTo>
                <a:lnTo>
                  <a:pt x="0" y="130522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e-DE" sz="1900" kern="1200"/>
              <a:t>Respektiere die Meinung der anderen.</a:t>
            </a:r>
          </a:p>
        </p:txBody>
      </p:sp>
      <p:sp>
        <p:nvSpPr>
          <p:cNvPr id="13" name="Freihandform: Form 12">
            <a:extLst>
              <a:ext uri="{FF2B5EF4-FFF2-40B4-BE49-F238E27FC236}">
                <a16:creationId xmlns:a16="http://schemas.microsoft.com/office/drawing/2014/main" id="{D87F9AAC-AC22-6C4B-432C-A59DEA04EF36}"/>
              </a:ext>
            </a:extLst>
          </p:cNvPr>
          <p:cNvSpPr/>
          <p:nvPr/>
        </p:nvSpPr>
        <p:spPr>
          <a:xfrm>
            <a:off x="2127588" y="5053469"/>
            <a:ext cx="2175380" cy="1305228"/>
          </a:xfrm>
          <a:custGeom>
            <a:avLst/>
            <a:gdLst>
              <a:gd name="connsiteX0" fmla="*/ 0 w 2175380"/>
              <a:gd name="connsiteY0" fmla="*/ 0 h 1305228"/>
              <a:gd name="connsiteX1" fmla="*/ 2175380 w 2175380"/>
              <a:gd name="connsiteY1" fmla="*/ 0 h 1305228"/>
              <a:gd name="connsiteX2" fmla="*/ 2175380 w 2175380"/>
              <a:gd name="connsiteY2" fmla="*/ 1305228 h 1305228"/>
              <a:gd name="connsiteX3" fmla="*/ 0 w 2175380"/>
              <a:gd name="connsiteY3" fmla="*/ 1305228 h 1305228"/>
              <a:gd name="connsiteX4" fmla="*/ 0 w 2175380"/>
              <a:gd name="connsiteY4" fmla="*/ 0 h 1305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5380" h="1305228">
                <a:moveTo>
                  <a:pt x="0" y="0"/>
                </a:moveTo>
                <a:lnTo>
                  <a:pt x="2175380" y="0"/>
                </a:lnTo>
                <a:lnTo>
                  <a:pt x="2175380" y="1305228"/>
                </a:lnTo>
                <a:lnTo>
                  <a:pt x="0" y="130522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e-DE" sz="1900" kern="1200"/>
              <a:t>Begründe deine Meinung.</a:t>
            </a:r>
          </a:p>
        </p:txBody>
      </p:sp>
      <p:sp>
        <p:nvSpPr>
          <p:cNvPr id="14" name="Freihandform: Form 13">
            <a:extLst>
              <a:ext uri="{FF2B5EF4-FFF2-40B4-BE49-F238E27FC236}">
                <a16:creationId xmlns:a16="http://schemas.microsoft.com/office/drawing/2014/main" id="{869BB890-B3DF-31E5-E335-D395EA22D2D3}"/>
              </a:ext>
            </a:extLst>
          </p:cNvPr>
          <p:cNvSpPr/>
          <p:nvPr/>
        </p:nvSpPr>
        <p:spPr>
          <a:xfrm>
            <a:off x="4520507" y="5053469"/>
            <a:ext cx="2175380" cy="1305228"/>
          </a:xfrm>
          <a:custGeom>
            <a:avLst/>
            <a:gdLst>
              <a:gd name="connsiteX0" fmla="*/ 0 w 2175380"/>
              <a:gd name="connsiteY0" fmla="*/ 0 h 1305228"/>
              <a:gd name="connsiteX1" fmla="*/ 2175380 w 2175380"/>
              <a:gd name="connsiteY1" fmla="*/ 0 h 1305228"/>
              <a:gd name="connsiteX2" fmla="*/ 2175380 w 2175380"/>
              <a:gd name="connsiteY2" fmla="*/ 1305228 h 1305228"/>
              <a:gd name="connsiteX3" fmla="*/ 0 w 2175380"/>
              <a:gd name="connsiteY3" fmla="*/ 1305228 h 1305228"/>
              <a:gd name="connsiteX4" fmla="*/ 0 w 2175380"/>
              <a:gd name="connsiteY4" fmla="*/ 0 h 1305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5380" h="1305228">
                <a:moveTo>
                  <a:pt x="0" y="0"/>
                </a:moveTo>
                <a:lnTo>
                  <a:pt x="2175380" y="0"/>
                </a:lnTo>
                <a:lnTo>
                  <a:pt x="2175380" y="1305228"/>
                </a:lnTo>
                <a:lnTo>
                  <a:pt x="0" y="130522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e-DE" sz="1900" kern="1200" dirty="0"/>
              <a:t>Alle dürfen etwas, müssen aber nichts sagen.</a:t>
            </a:r>
          </a:p>
        </p:txBody>
      </p:sp>
      <p:sp>
        <p:nvSpPr>
          <p:cNvPr id="15" name="Freihandform: Form 14">
            <a:extLst>
              <a:ext uri="{FF2B5EF4-FFF2-40B4-BE49-F238E27FC236}">
                <a16:creationId xmlns:a16="http://schemas.microsoft.com/office/drawing/2014/main" id="{FA0A8B05-C4D6-5A4C-2A0D-101354554803}"/>
              </a:ext>
            </a:extLst>
          </p:cNvPr>
          <p:cNvSpPr/>
          <p:nvPr/>
        </p:nvSpPr>
        <p:spPr>
          <a:xfrm>
            <a:off x="6913426" y="5053469"/>
            <a:ext cx="2175380" cy="1305228"/>
          </a:xfrm>
          <a:custGeom>
            <a:avLst/>
            <a:gdLst>
              <a:gd name="connsiteX0" fmla="*/ 0 w 2175380"/>
              <a:gd name="connsiteY0" fmla="*/ 0 h 1305228"/>
              <a:gd name="connsiteX1" fmla="*/ 2175380 w 2175380"/>
              <a:gd name="connsiteY1" fmla="*/ 0 h 1305228"/>
              <a:gd name="connsiteX2" fmla="*/ 2175380 w 2175380"/>
              <a:gd name="connsiteY2" fmla="*/ 1305228 h 1305228"/>
              <a:gd name="connsiteX3" fmla="*/ 0 w 2175380"/>
              <a:gd name="connsiteY3" fmla="*/ 1305228 h 1305228"/>
              <a:gd name="connsiteX4" fmla="*/ 0 w 2175380"/>
              <a:gd name="connsiteY4" fmla="*/ 0 h 1305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5380" h="1305228">
                <a:moveTo>
                  <a:pt x="0" y="0"/>
                </a:moveTo>
                <a:lnTo>
                  <a:pt x="2175380" y="0"/>
                </a:lnTo>
                <a:lnTo>
                  <a:pt x="2175380" y="1305228"/>
                </a:lnTo>
                <a:lnTo>
                  <a:pt x="0" y="130522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e-DE" sz="1900" kern="1200" dirty="0"/>
              <a:t>Behandle die Beiträge der anderen vertraulich.</a:t>
            </a:r>
          </a:p>
        </p:txBody>
      </p:sp>
    </p:spTree>
    <p:extLst>
      <p:ext uri="{BB962C8B-B14F-4D97-AF65-F5344CB8AC3E}">
        <p14:creationId xmlns:p14="http://schemas.microsoft.com/office/powerpoint/2010/main" val="2060729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C08852-FD97-1FAD-4304-345E9A6D773B}"/>
              </a:ext>
            </a:extLst>
          </p:cNvPr>
          <p:cNvSpPr>
            <a:spLocks noGrp="1"/>
          </p:cNvSpPr>
          <p:nvPr>
            <p:ph type="title"/>
          </p:nvPr>
        </p:nvSpPr>
        <p:spPr/>
        <p:txBody>
          <a:bodyPr/>
          <a:lstStyle/>
          <a:p>
            <a:r>
              <a:rPr lang="de-DE" dirty="0"/>
              <a:t>Insight AI</a:t>
            </a:r>
          </a:p>
        </p:txBody>
      </p:sp>
      <p:sp>
        <p:nvSpPr>
          <p:cNvPr id="3" name="Untertitel 2">
            <a:extLst>
              <a:ext uri="{FF2B5EF4-FFF2-40B4-BE49-F238E27FC236}">
                <a16:creationId xmlns:a16="http://schemas.microsoft.com/office/drawing/2014/main" id="{09963724-C210-05A0-A1BD-FAAC111428F0}"/>
              </a:ext>
            </a:extLst>
          </p:cNvPr>
          <p:cNvSpPr>
            <a:spLocks noGrp="1"/>
          </p:cNvSpPr>
          <p:nvPr>
            <p:ph type="subTitle" idx="1"/>
          </p:nvPr>
        </p:nvSpPr>
        <p:spPr/>
        <p:txBody>
          <a:bodyPr/>
          <a:lstStyle/>
          <a:p>
            <a:r>
              <a:rPr lang="de-DE" dirty="0"/>
              <a:t>Unterhalte dich, um zu verstehen.</a:t>
            </a:r>
          </a:p>
        </p:txBody>
      </p:sp>
    </p:spTree>
    <p:extLst>
      <p:ext uri="{BB962C8B-B14F-4D97-AF65-F5344CB8AC3E}">
        <p14:creationId xmlns:p14="http://schemas.microsoft.com/office/powerpoint/2010/main" val="173375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3253DB-2C22-C034-4652-B032900A93AF}"/>
              </a:ext>
            </a:extLst>
          </p:cNvPr>
          <p:cNvSpPr>
            <a:spLocks noGrp="1"/>
          </p:cNvSpPr>
          <p:nvPr>
            <p:ph type="title"/>
          </p:nvPr>
        </p:nvSpPr>
        <p:spPr/>
        <p:txBody>
          <a:bodyPr/>
          <a:lstStyle/>
          <a:p>
            <a:r>
              <a:rPr lang="de-DE" dirty="0"/>
              <a:t>Wheel of Fortune</a:t>
            </a:r>
          </a:p>
        </p:txBody>
      </p:sp>
      <p:pic>
        <p:nvPicPr>
          <p:cNvPr id="3" name="Grafik 2" descr="Abbildung eines Glücksrads.">
            <a:extLst>
              <a:ext uri="{FF2B5EF4-FFF2-40B4-BE49-F238E27FC236}">
                <a16:creationId xmlns:a16="http://schemas.microsoft.com/office/drawing/2014/main" id="{0B907850-6BA4-4608-00FC-C2471EC8C923}"/>
              </a:ext>
            </a:extLst>
          </p:cNvPr>
          <p:cNvPicPr>
            <a:picLocks noChangeAspect="1"/>
          </p:cNvPicPr>
          <p:nvPr/>
        </p:nvPicPr>
        <p:blipFill>
          <a:blip r:embed="rId3"/>
          <a:stretch>
            <a:fillRect/>
          </a:stretch>
        </p:blipFill>
        <p:spPr>
          <a:xfrm>
            <a:off x="4178556" y="658893"/>
            <a:ext cx="3834889" cy="3825290"/>
          </a:xfrm>
          <a:prstGeom prst="rect">
            <a:avLst/>
          </a:prstGeom>
        </p:spPr>
      </p:pic>
      <p:sp>
        <p:nvSpPr>
          <p:cNvPr id="4" name="Flussdiagramm: Verbinder zu einer anderen Seite 3" descr="Zeiger auf die gezogene Kategorie des Glücksrads">
            <a:extLst>
              <a:ext uri="{FF2B5EF4-FFF2-40B4-BE49-F238E27FC236}">
                <a16:creationId xmlns:a16="http://schemas.microsoft.com/office/drawing/2014/main" id="{F6E37C99-7929-7315-F5F6-7508F632B628}"/>
              </a:ext>
            </a:extLst>
          </p:cNvPr>
          <p:cNvSpPr/>
          <p:nvPr/>
        </p:nvSpPr>
        <p:spPr>
          <a:xfrm>
            <a:off x="5954413" y="415134"/>
            <a:ext cx="283175" cy="487519"/>
          </a:xfrm>
          <a:prstGeom prst="flowChartOffpageConnector">
            <a:avLst/>
          </a:prstGeom>
          <a:solidFill>
            <a:srgbClr val="E2001A"/>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slz="http://schemas.microsoft.com/office/powerpoint/2016/slidezoom">
        <mc:Choice Requires="pslz">
          <p:graphicFrame>
            <p:nvGraphicFramePr>
              <p:cNvPr id="22" name="Folienzoom 21" descr="Link zur Fragenauswahl in der Kategorie &quot;Wissen&quot;">
                <a:extLst>
                  <a:ext uri="{FF2B5EF4-FFF2-40B4-BE49-F238E27FC236}">
                    <a16:creationId xmlns:a16="http://schemas.microsoft.com/office/drawing/2014/main" id="{8D3FEC25-1935-37CD-9C0C-43777425DDD6}"/>
                  </a:ext>
                </a:extLst>
              </p:cNvPr>
              <p:cNvGraphicFramePr>
                <a:graphicFrameLocks noChangeAspect="1"/>
              </p:cNvGraphicFramePr>
              <p:nvPr>
                <p:extLst>
                  <p:ext uri="{D42A27DB-BD31-4B8C-83A1-F6EECF244321}">
                    <p14:modId xmlns:p14="http://schemas.microsoft.com/office/powerpoint/2010/main" val="2776406917"/>
                  </p:ext>
                </p:extLst>
              </p:nvPr>
            </p:nvGraphicFramePr>
            <p:xfrm>
              <a:off x="1932199" y="5131011"/>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4"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22" name="Folienzoom 21" descr="Link zur Fragenauswahl in der Kategorie &quot;Wissen&quot;">
                <a:hlinkClick r:id="rId9" action="ppaction://hlinksldjump"/>
                <a:extLst>
                  <a:ext uri="{FF2B5EF4-FFF2-40B4-BE49-F238E27FC236}">
                    <a16:creationId xmlns:a16="http://schemas.microsoft.com/office/drawing/2014/main" id="{8D3FEC25-1935-37CD-9C0C-43777425DDD6}"/>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932199" y="5131011"/>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24" name="Folienzoom 23" descr="Link zur Fragenauswahl in der Kategorie &quot;Ereignis&quot;">
                <a:extLst>
                  <a:ext uri="{FF2B5EF4-FFF2-40B4-BE49-F238E27FC236}">
                    <a16:creationId xmlns:a16="http://schemas.microsoft.com/office/drawing/2014/main" id="{74CFB301-59A2-52F1-A474-229F006ED36F}"/>
                  </a:ext>
                </a:extLst>
              </p:cNvPr>
              <p:cNvGraphicFramePr>
                <a:graphicFrameLocks noChangeAspect="1"/>
              </p:cNvGraphicFramePr>
              <p:nvPr>
                <p:extLst>
                  <p:ext uri="{D42A27DB-BD31-4B8C-83A1-F6EECF244321}">
                    <p14:modId xmlns:p14="http://schemas.microsoft.com/office/powerpoint/2010/main" val="2160004875"/>
                  </p:ext>
                </p:extLst>
              </p:nvPr>
            </p:nvGraphicFramePr>
            <p:xfrm>
              <a:off x="4270217" y="5131011"/>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10"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24" name="Folienzoom 23" descr="Link zur Fragenauswahl in der Kategorie &quot;Ereignis&quot;">
                <a:hlinkClick r:id="rId7" action="ppaction://hlinksldjump"/>
                <a:extLst>
                  <a:ext uri="{FF2B5EF4-FFF2-40B4-BE49-F238E27FC236}">
                    <a16:creationId xmlns:a16="http://schemas.microsoft.com/office/drawing/2014/main" id="{74CFB301-59A2-52F1-A474-229F006ED36F}"/>
                  </a:ext>
                </a:extLst>
              </p:cNvPr>
              <p:cNvPicPr>
                <a:picLocks noGrp="1" noRot="1" noChangeAspect="1" noMove="1" noResize="1" noEditPoints="1" noAdjustHandles="1" noChangeArrowheads="1" noChangeShapeType="1"/>
              </p:cNvPicPr>
              <p:nvPr/>
            </p:nvPicPr>
            <p:blipFill>
              <a:blip r:embed="rId6" cstate="print">
                <a:extLst>
                  <a:ext uri="{28A0092B-C50C-407E-A947-70E740481C1C}">
                    <a14:useLocalDpi xmlns:a14="http://schemas.microsoft.com/office/drawing/2010/main" val="0"/>
                  </a:ext>
                </a:extLst>
              </a:blip>
              <a:stretch>
                <a:fillRect/>
              </a:stretch>
            </p:blipFill>
            <p:spPr>
              <a:xfrm>
                <a:off x="4270217" y="5131011"/>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26" name="Folienzoom 25" descr="Link zur Fragenauswahl in der Kategorie &quot;Meinung&quot;">
                <a:extLst>
                  <a:ext uri="{FF2B5EF4-FFF2-40B4-BE49-F238E27FC236}">
                    <a16:creationId xmlns:a16="http://schemas.microsoft.com/office/drawing/2014/main" id="{6FDBBCA9-62DA-0726-2ECA-B4EF667D870E}"/>
                  </a:ext>
                </a:extLst>
              </p:cNvPr>
              <p:cNvGraphicFramePr>
                <a:graphicFrameLocks noChangeAspect="1"/>
              </p:cNvGraphicFramePr>
              <p:nvPr>
                <p:extLst>
                  <p:ext uri="{D42A27DB-BD31-4B8C-83A1-F6EECF244321}">
                    <p14:modId xmlns:p14="http://schemas.microsoft.com/office/powerpoint/2010/main" val="1802091281"/>
                  </p:ext>
                </p:extLst>
              </p:nvPr>
            </p:nvGraphicFramePr>
            <p:xfrm>
              <a:off x="6607331" y="5131011"/>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11"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26" name="Folienzoom 25" descr="Link zur Fragenauswahl in der Kategorie &quot;Meinung&quot;">
                <a:hlinkClick r:id="rId5" action="ppaction://hlinksldjump"/>
                <a:extLst>
                  <a:ext uri="{FF2B5EF4-FFF2-40B4-BE49-F238E27FC236}">
                    <a16:creationId xmlns:a16="http://schemas.microsoft.com/office/drawing/2014/main" id="{6FDBBCA9-62DA-0726-2ECA-B4EF667D870E}"/>
                  </a:ext>
                </a:extLst>
              </p:cNvPr>
              <p:cNvPicPr>
                <a:picLocks noGrp="1" noRot="1" noChangeAspect="1" noMove="1" noResize="1" noEditPoints="1" noAdjustHandles="1" noChangeArrowheads="1" noChangeShapeType="1"/>
              </p:cNvPicPr>
              <p:nvPr/>
            </p:nvPicPr>
            <p:blipFill>
              <a:blip r:embed="rId12" cstate="print">
                <a:extLst>
                  <a:ext uri="{28A0092B-C50C-407E-A947-70E740481C1C}">
                    <a14:useLocalDpi xmlns:a14="http://schemas.microsoft.com/office/drawing/2010/main" val="0"/>
                  </a:ext>
                </a:extLst>
              </a:blip>
              <a:stretch>
                <a:fillRect/>
              </a:stretch>
            </p:blipFill>
            <p:spPr>
              <a:xfrm>
                <a:off x="6607331" y="5131011"/>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28" name="Folienzoom 27" descr="Link zur Abschlussfrage">
                <a:extLst>
                  <a:ext uri="{FF2B5EF4-FFF2-40B4-BE49-F238E27FC236}">
                    <a16:creationId xmlns:a16="http://schemas.microsoft.com/office/drawing/2014/main" id="{C31AB5A6-0664-6CF8-FA9C-4C95EEE3A17C}"/>
                  </a:ext>
                </a:extLst>
              </p:cNvPr>
              <p:cNvGraphicFramePr>
                <a:graphicFrameLocks noChangeAspect="1"/>
              </p:cNvGraphicFramePr>
              <p:nvPr>
                <p:extLst>
                  <p:ext uri="{D42A27DB-BD31-4B8C-83A1-F6EECF244321}">
                    <p14:modId xmlns:p14="http://schemas.microsoft.com/office/powerpoint/2010/main" val="728059883"/>
                  </p:ext>
                </p:extLst>
              </p:nvPr>
            </p:nvGraphicFramePr>
            <p:xfrm>
              <a:off x="8945348" y="5131011"/>
              <a:ext cx="1314000" cy="1314000"/>
            </p:xfrm>
            <a:graphic>
              <a:graphicData uri="http://schemas.microsoft.com/office/powerpoint/2016/slidezoom">
                <pslz:sldZm>
                  <pslz:sldZmObj sldId="267" cId="4058683970">
                    <pslz:zmPr id="{C59D117A-398B-4099-A2E1-0657B5423DBD}" returnToParent="0" imageType="cover" transitionDur="1000">
                      <p166:blipFill xmlns:p166="http://schemas.microsoft.com/office/powerpoint/2016/6/main">
                        <a:blip r:embed="rId1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28" name="Folienzoom 27" descr="Link zur Abschlussfrage">
                <a:hlinkClick r:id="rId14" action="ppaction://hlinksldjump"/>
                <a:extLst>
                  <a:ext uri="{FF2B5EF4-FFF2-40B4-BE49-F238E27FC236}">
                    <a16:creationId xmlns:a16="http://schemas.microsoft.com/office/drawing/2014/main" id="{C31AB5A6-0664-6CF8-FA9C-4C95EEE3A17C}"/>
                  </a:ext>
                </a:extLst>
              </p:cNvPr>
              <p:cNvPicPr>
                <a:picLocks noGrp="1" noRot="1" noChangeAspect="1" noMove="1" noResize="1" noEditPoints="1" noAdjustHandles="1" noChangeArrowheads="1" noChangeShapeType="1"/>
              </p:cNvPicPr>
              <p:nvPr/>
            </p:nvPicPr>
            <p:blipFill>
              <a:blip r:embed="rId15" cstate="print">
                <a:extLst>
                  <a:ext uri="{28A0092B-C50C-407E-A947-70E740481C1C}">
                    <a14:useLocalDpi xmlns:a14="http://schemas.microsoft.com/office/drawing/2010/main" val="0"/>
                  </a:ext>
                </a:extLst>
              </a:blip>
              <a:stretch>
                <a:fillRect/>
              </a:stretch>
            </p:blipFill>
            <p:spPr>
              <a:xfrm>
                <a:off x="8945348" y="5131011"/>
                <a:ext cx="1314000" cy="1314000"/>
              </a:xfrm>
              <a:prstGeom prst="rect">
                <a:avLst/>
              </a:prstGeom>
              <a:ln w="3175">
                <a:noFill/>
              </a:ln>
            </p:spPr>
          </p:pic>
        </mc:Fallback>
      </mc:AlternateContent>
    </p:spTree>
    <p:extLst>
      <p:ext uri="{BB962C8B-B14F-4D97-AF65-F5344CB8AC3E}">
        <p14:creationId xmlns:p14="http://schemas.microsoft.com/office/powerpoint/2010/main" val="31598677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8" presetClass="emph" presetSubtype="0" repeatCount="indefinite" fill="hold" nodeType="clickEffect">
                                  <p:stCondLst>
                                    <p:cond delay="0"/>
                                  </p:stCondLst>
                                  <p:endCondLst>
                                    <p:cond evt="onNext" delay="0">
                                      <p:tgtEl>
                                        <p:sldTgt/>
                                      </p:tgtEl>
                                    </p:cond>
                                  </p:endCondLst>
                                  <p:childTnLst>
                                    <p:animRot by="21600000">
                                      <p:cBhvr>
                                        <p:cTn id="6" dur="1000" fill="hold"/>
                                        <p:tgtEl>
                                          <p:spTgt spid="3"/>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82B84E-910A-68A4-B0E9-CF2D8B819AA3}"/>
              </a:ext>
            </a:extLst>
          </p:cNvPr>
          <p:cNvSpPr>
            <a:spLocks noGrp="1"/>
          </p:cNvSpPr>
          <p:nvPr>
            <p:ph type="title"/>
          </p:nvPr>
        </p:nvSpPr>
        <p:spPr/>
        <p:txBody>
          <a:bodyPr/>
          <a:lstStyle/>
          <a:p>
            <a:r>
              <a:rPr lang="de-DE" dirty="0"/>
              <a:t>Wissen</a:t>
            </a:r>
          </a:p>
        </p:txBody>
      </p:sp>
      <p:sp>
        <p:nvSpPr>
          <p:cNvPr id="9" name="Ellipse 8">
            <a:extLst>
              <a:ext uri="{FF2B5EF4-FFF2-40B4-BE49-F238E27FC236}">
                <a16:creationId xmlns:a16="http://schemas.microsoft.com/office/drawing/2014/main" id="{A8B60B40-120E-AC2C-5281-C56FDA5AE6D1}"/>
              </a:ext>
            </a:extLst>
          </p:cNvPr>
          <p:cNvSpPr/>
          <p:nvPr/>
        </p:nvSpPr>
        <p:spPr>
          <a:xfrm>
            <a:off x="838199"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3" action="ppaction://hlinksldjump"/>
              </a:rPr>
              <a:t>01</a:t>
            </a:r>
            <a:endParaRPr lang="de-DE" sz="3000" b="1" dirty="0">
              <a:solidFill>
                <a:srgbClr val="0271BB"/>
              </a:solidFill>
            </a:endParaRPr>
          </a:p>
        </p:txBody>
      </p:sp>
      <p:sp>
        <p:nvSpPr>
          <p:cNvPr id="10" name="Ellipse 9">
            <a:extLst>
              <a:ext uri="{FF2B5EF4-FFF2-40B4-BE49-F238E27FC236}">
                <a16:creationId xmlns:a16="http://schemas.microsoft.com/office/drawing/2014/main" id="{C5AA1927-99AB-CFD5-4DF7-C35B63C0DCE2}"/>
              </a:ext>
            </a:extLst>
          </p:cNvPr>
          <p:cNvSpPr/>
          <p:nvPr/>
        </p:nvSpPr>
        <p:spPr>
          <a:xfrm>
            <a:off x="2120897"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4" action="ppaction://hlinksldjump"/>
              </a:rPr>
              <a:t>02</a:t>
            </a:r>
            <a:endParaRPr lang="de-DE" sz="3000" b="1" dirty="0">
              <a:solidFill>
                <a:srgbClr val="0271BB"/>
              </a:solidFill>
            </a:endParaRPr>
          </a:p>
        </p:txBody>
      </p:sp>
      <p:sp>
        <p:nvSpPr>
          <p:cNvPr id="11" name="Ellipse 10">
            <a:extLst>
              <a:ext uri="{FF2B5EF4-FFF2-40B4-BE49-F238E27FC236}">
                <a16:creationId xmlns:a16="http://schemas.microsoft.com/office/drawing/2014/main" id="{7021C89C-F624-73D2-DBF3-77F2BDD35814}"/>
              </a:ext>
            </a:extLst>
          </p:cNvPr>
          <p:cNvSpPr/>
          <p:nvPr/>
        </p:nvSpPr>
        <p:spPr>
          <a:xfrm>
            <a:off x="3403595"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5" action="ppaction://hlinksldjump"/>
              </a:rPr>
              <a:t>03</a:t>
            </a:r>
            <a:endParaRPr lang="de-DE" sz="3000" b="1" dirty="0">
              <a:solidFill>
                <a:srgbClr val="0271BB"/>
              </a:solidFill>
            </a:endParaRPr>
          </a:p>
        </p:txBody>
      </p:sp>
      <p:sp>
        <p:nvSpPr>
          <p:cNvPr id="12" name="Ellipse 11">
            <a:extLst>
              <a:ext uri="{FF2B5EF4-FFF2-40B4-BE49-F238E27FC236}">
                <a16:creationId xmlns:a16="http://schemas.microsoft.com/office/drawing/2014/main" id="{22352B34-ABB4-C101-F6F9-30C0C4E604A2}"/>
              </a:ext>
            </a:extLst>
          </p:cNvPr>
          <p:cNvSpPr/>
          <p:nvPr/>
        </p:nvSpPr>
        <p:spPr>
          <a:xfrm>
            <a:off x="4686293"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6" action="ppaction://hlinksldjump"/>
              </a:rPr>
              <a:t>04</a:t>
            </a:r>
            <a:endParaRPr lang="de-DE" sz="3000" b="1" dirty="0">
              <a:solidFill>
                <a:srgbClr val="0271BB"/>
              </a:solidFill>
            </a:endParaRPr>
          </a:p>
        </p:txBody>
      </p:sp>
      <p:sp>
        <p:nvSpPr>
          <p:cNvPr id="13" name="Ellipse 12">
            <a:extLst>
              <a:ext uri="{FF2B5EF4-FFF2-40B4-BE49-F238E27FC236}">
                <a16:creationId xmlns:a16="http://schemas.microsoft.com/office/drawing/2014/main" id="{296FD087-D1C1-9889-8C71-94710BCC1BB2}"/>
              </a:ext>
            </a:extLst>
          </p:cNvPr>
          <p:cNvSpPr/>
          <p:nvPr/>
        </p:nvSpPr>
        <p:spPr>
          <a:xfrm>
            <a:off x="5968991"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7" action="ppaction://hlinksldjump"/>
              </a:rPr>
              <a:t>05</a:t>
            </a:r>
            <a:endParaRPr lang="de-DE" sz="3000" b="1" dirty="0">
              <a:solidFill>
                <a:srgbClr val="0271BB"/>
              </a:solidFill>
            </a:endParaRPr>
          </a:p>
        </p:txBody>
      </p:sp>
      <p:sp>
        <p:nvSpPr>
          <p:cNvPr id="14" name="Ellipse 13">
            <a:extLst>
              <a:ext uri="{FF2B5EF4-FFF2-40B4-BE49-F238E27FC236}">
                <a16:creationId xmlns:a16="http://schemas.microsoft.com/office/drawing/2014/main" id="{86B7319A-AF8E-A545-4A9D-5CFD3563CF3E}"/>
              </a:ext>
            </a:extLst>
          </p:cNvPr>
          <p:cNvSpPr/>
          <p:nvPr/>
        </p:nvSpPr>
        <p:spPr>
          <a:xfrm>
            <a:off x="7251689"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8" action="ppaction://hlinksldjump"/>
              </a:rPr>
              <a:t>06</a:t>
            </a:r>
            <a:endParaRPr lang="de-DE" sz="3000" b="1" dirty="0">
              <a:solidFill>
                <a:srgbClr val="0271BB"/>
              </a:solidFill>
            </a:endParaRPr>
          </a:p>
        </p:txBody>
      </p:sp>
      <p:sp>
        <p:nvSpPr>
          <p:cNvPr id="15" name="Ellipse 14">
            <a:extLst>
              <a:ext uri="{FF2B5EF4-FFF2-40B4-BE49-F238E27FC236}">
                <a16:creationId xmlns:a16="http://schemas.microsoft.com/office/drawing/2014/main" id="{F4C264F8-327F-A4E2-B64D-5BB0CE02AA43}"/>
              </a:ext>
            </a:extLst>
          </p:cNvPr>
          <p:cNvSpPr/>
          <p:nvPr/>
        </p:nvSpPr>
        <p:spPr>
          <a:xfrm>
            <a:off x="8534388"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9" action="ppaction://hlinksldjump"/>
              </a:rPr>
              <a:t>07</a:t>
            </a:r>
            <a:endParaRPr lang="de-DE" sz="3000" b="1" dirty="0">
              <a:solidFill>
                <a:srgbClr val="0271BB"/>
              </a:solidFill>
            </a:endParaRPr>
          </a:p>
        </p:txBody>
      </p:sp>
      <p:sp>
        <p:nvSpPr>
          <p:cNvPr id="16" name="Ellipse 15">
            <a:extLst>
              <a:ext uri="{FF2B5EF4-FFF2-40B4-BE49-F238E27FC236}">
                <a16:creationId xmlns:a16="http://schemas.microsoft.com/office/drawing/2014/main" id="{8029A790-18F5-28B7-6E99-072D0C51160D}"/>
              </a:ext>
            </a:extLst>
          </p:cNvPr>
          <p:cNvSpPr/>
          <p:nvPr/>
        </p:nvSpPr>
        <p:spPr>
          <a:xfrm>
            <a:off x="838199"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10" action="ppaction://hlinksldjump"/>
              </a:rPr>
              <a:t>08</a:t>
            </a:r>
            <a:endParaRPr lang="de-DE" sz="3000" b="1" dirty="0">
              <a:solidFill>
                <a:srgbClr val="0271BB"/>
              </a:solidFill>
            </a:endParaRPr>
          </a:p>
        </p:txBody>
      </p:sp>
      <p:sp>
        <p:nvSpPr>
          <p:cNvPr id="17" name="Ellipse 16">
            <a:extLst>
              <a:ext uri="{FF2B5EF4-FFF2-40B4-BE49-F238E27FC236}">
                <a16:creationId xmlns:a16="http://schemas.microsoft.com/office/drawing/2014/main" id="{0983E76C-9798-DB7E-45BF-79F78121A0D6}"/>
              </a:ext>
            </a:extLst>
          </p:cNvPr>
          <p:cNvSpPr/>
          <p:nvPr/>
        </p:nvSpPr>
        <p:spPr>
          <a:xfrm>
            <a:off x="2120897"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11" action="ppaction://hlinksldjump"/>
              </a:rPr>
              <a:t>09</a:t>
            </a:r>
            <a:endParaRPr lang="de-DE" sz="3000" b="1" dirty="0">
              <a:solidFill>
                <a:srgbClr val="0271BB"/>
              </a:solidFill>
            </a:endParaRPr>
          </a:p>
        </p:txBody>
      </p:sp>
      <p:sp>
        <p:nvSpPr>
          <p:cNvPr id="18" name="Ellipse 17">
            <a:extLst>
              <a:ext uri="{FF2B5EF4-FFF2-40B4-BE49-F238E27FC236}">
                <a16:creationId xmlns:a16="http://schemas.microsoft.com/office/drawing/2014/main" id="{BB2E300E-FF30-A35E-2D33-E194CE0A7E8D}"/>
              </a:ext>
            </a:extLst>
          </p:cNvPr>
          <p:cNvSpPr/>
          <p:nvPr/>
        </p:nvSpPr>
        <p:spPr>
          <a:xfrm>
            <a:off x="3403595"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12" action="ppaction://hlinksldjump"/>
              </a:rPr>
              <a:t>10</a:t>
            </a:r>
            <a:endParaRPr lang="de-DE" sz="3000" b="1" dirty="0">
              <a:solidFill>
                <a:srgbClr val="0271BB"/>
              </a:solidFill>
            </a:endParaRPr>
          </a:p>
        </p:txBody>
      </p:sp>
      <p:sp>
        <p:nvSpPr>
          <p:cNvPr id="19" name="Ellipse 18">
            <a:extLst>
              <a:ext uri="{FF2B5EF4-FFF2-40B4-BE49-F238E27FC236}">
                <a16:creationId xmlns:a16="http://schemas.microsoft.com/office/drawing/2014/main" id="{A454BB88-C8FA-1851-6C4C-AE361677F943}"/>
              </a:ext>
            </a:extLst>
          </p:cNvPr>
          <p:cNvSpPr/>
          <p:nvPr/>
        </p:nvSpPr>
        <p:spPr>
          <a:xfrm>
            <a:off x="4686293"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13" action="ppaction://hlinksldjump"/>
              </a:rPr>
              <a:t>11</a:t>
            </a:r>
            <a:endParaRPr lang="de-DE" sz="3000" b="1" dirty="0">
              <a:solidFill>
                <a:srgbClr val="0271BB"/>
              </a:solidFill>
            </a:endParaRPr>
          </a:p>
        </p:txBody>
      </p:sp>
      <p:sp>
        <p:nvSpPr>
          <p:cNvPr id="20" name="Ellipse 19">
            <a:extLst>
              <a:ext uri="{FF2B5EF4-FFF2-40B4-BE49-F238E27FC236}">
                <a16:creationId xmlns:a16="http://schemas.microsoft.com/office/drawing/2014/main" id="{A2570232-C565-7450-ED2F-0FA3E896B684}"/>
              </a:ext>
            </a:extLst>
          </p:cNvPr>
          <p:cNvSpPr/>
          <p:nvPr/>
        </p:nvSpPr>
        <p:spPr>
          <a:xfrm>
            <a:off x="5968991"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14" action="ppaction://hlinksldjump"/>
              </a:rPr>
              <a:t>12</a:t>
            </a:r>
            <a:endParaRPr lang="de-DE" sz="3000" b="1" dirty="0">
              <a:solidFill>
                <a:srgbClr val="0271BB"/>
              </a:solidFill>
            </a:endParaRPr>
          </a:p>
        </p:txBody>
      </p:sp>
      <p:sp>
        <p:nvSpPr>
          <p:cNvPr id="21" name="Ellipse 20">
            <a:extLst>
              <a:ext uri="{FF2B5EF4-FFF2-40B4-BE49-F238E27FC236}">
                <a16:creationId xmlns:a16="http://schemas.microsoft.com/office/drawing/2014/main" id="{CB346D6B-B995-E420-2206-1F2D9C9521DE}"/>
              </a:ext>
            </a:extLst>
          </p:cNvPr>
          <p:cNvSpPr/>
          <p:nvPr/>
        </p:nvSpPr>
        <p:spPr>
          <a:xfrm>
            <a:off x="7251689"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15" action="ppaction://hlinksldjump"/>
              </a:rPr>
              <a:t>13</a:t>
            </a:r>
            <a:endParaRPr lang="de-DE" sz="3000" b="1" dirty="0">
              <a:solidFill>
                <a:srgbClr val="0271BB"/>
              </a:solidFill>
            </a:endParaRPr>
          </a:p>
        </p:txBody>
      </p:sp>
      <p:sp>
        <p:nvSpPr>
          <p:cNvPr id="22" name="Ellipse 21">
            <a:extLst>
              <a:ext uri="{FF2B5EF4-FFF2-40B4-BE49-F238E27FC236}">
                <a16:creationId xmlns:a16="http://schemas.microsoft.com/office/drawing/2014/main" id="{1B111911-5734-38A5-05ED-23B478422B46}"/>
              </a:ext>
            </a:extLst>
          </p:cNvPr>
          <p:cNvSpPr/>
          <p:nvPr/>
        </p:nvSpPr>
        <p:spPr>
          <a:xfrm>
            <a:off x="8534388"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16" action="ppaction://hlinksldjump"/>
              </a:rPr>
              <a:t>14</a:t>
            </a:r>
            <a:endParaRPr lang="de-DE" sz="3000" b="1" dirty="0">
              <a:solidFill>
                <a:srgbClr val="0271BB"/>
              </a:solidFill>
            </a:endParaRPr>
          </a:p>
        </p:txBody>
      </p:sp>
      <p:sp>
        <p:nvSpPr>
          <p:cNvPr id="23" name="Ellipse 22">
            <a:extLst>
              <a:ext uri="{FF2B5EF4-FFF2-40B4-BE49-F238E27FC236}">
                <a16:creationId xmlns:a16="http://schemas.microsoft.com/office/drawing/2014/main" id="{5F1E93B7-2951-FC0E-F586-FD53638F982B}"/>
              </a:ext>
            </a:extLst>
          </p:cNvPr>
          <p:cNvSpPr/>
          <p:nvPr/>
        </p:nvSpPr>
        <p:spPr>
          <a:xfrm>
            <a:off x="838199"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17" action="ppaction://hlinksldjump"/>
              </a:rPr>
              <a:t>15</a:t>
            </a:r>
            <a:endParaRPr lang="de-DE" sz="3000" b="1" dirty="0">
              <a:solidFill>
                <a:srgbClr val="0271BB"/>
              </a:solidFill>
            </a:endParaRPr>
          </a:p>
        </p:txBody>
      </p:sp>
      <p:sp>
        <p:nvSpPr>
          <p:cNvPr id="24" name="Ellipse 23">
            <a:extLst>
              <a:ext uri="{FF2B5EF4-FFF2-40B4-BE49-F238E27FC236}">
                <a16:creationId xmlns:a16="http://schemas.microsoft.com/office/drawing/2014/main" id="{043EBB68-3689-E533-01DE-1D9BD7FFFE28}"/>
              </a:ext>
            </a:extLst>
          </p:cNvPr>
          <p:cNvSpPr/>
          <p:nvPr/>
        </p:nvSpPr>
        <p:spPr>
          <a:xfrm>
            <a:off x="2120897"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18" action="ppaction://hlinksldjump"/>
              </a:rPr>
              <a:t>16</a:t>
            </a:r>
            <a:endParaRPr lang="de-DE" sz="3000" b="1" dirty="0">
              <a:solidFill>
                <a:srgbClr val="0271BB"/>
              </a:solidFill>
            </a:endParaRPr>
          </a:p>
        </p:txBody>
      </p:sp>
      <p:sp>
        <p:nvSpPr>
          <p:cNvPr id="25" name="Ellipse 24">
            <a:extLst>
              <a:ext uri="{FF2B5EF4-FFF2-40B4-BE49-F238E27FC236}">
                <a16:creationId xmlns:a16="http://schemas.microsoft.com/office/drawing/2014/main" id="{FFA6D150-5D84-C112-BBC8-E84CF99965F4}"/>
              </a:ext>
            </a:extLst>
          </p:cNvPr>
          <p:cNvSpPr/>
          <p:nvPr/>
        </p:nvSpPr>
        <p:spPr>
          <a:xfrm>
            <a:off x="3403595"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19" action="ppaction://hlinksldjump"/>
              </a:rPr>
              <a:t>17</a:t>
            </a:r>
            <a:endParaRPr lang="de-DE" sz="3000" b="1" dirty="0">
              <a:solidFill>
                <a:srgbClr val="0271BB"/>
              </a:solidFill>
            </a:endParaRPr>
          </a:p>
        </p:txBody>
      </p:sp>
      <p:sp>
        <p:nvSpPr>
          <p:cNvPr id="26" name="Ellipse 25">
            <a:extLst>
              <a:ext uri="{FF2B5EF4-FFF2-40B4-BE49-F238E27FC236}">
                <a16:creationId xmlns:a16="http://schemas.microsoft.com/office/drawing/2014/main" id="{3204470C-25A0-0363-A686-7F4A9ECF4B9D}"/>
              </a:ext>
            </a:extLst>
          </p:cNvPr>
          <p:cNvSpPr/>
          <p:nvPr/>
        </p:nvSpPr>
        <p:spPr>
          <a:xfrm>
            <a:off x="4686293"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20" action="ppaction://hlinksldjump"/>
              </a:rPr>
              <a:t>18</a:t>
            </a:r>
            <a:endParaRPr lang="de-DE" sz="3000" b="1" dirty="0">
              <a:solidFill>
                <a:srgbClr val="0271BB"/>
              </a:solidFill>
            </a:endParaRPr>
          </a:p>
        </p:txBody>
      </p:sp>
      <p:sp>
        <p:nvSpPr>
          <p:cNvPr id="27" name="Ellipse 26">
            <a:extLst>
              <a:ext uri="{FF2B5EF4-FFF2-40B4-BE49-F238E27FC236}">
                <a16:creationId xmlns:a16="http://schemas.microsoft.com/office/drawing/2014/main" id="{B288D08F-6B84-EC37-E8DF-488EFC7C8219}"/>
              </a:ext>
            </a:extLst>
          </p:cNvPr>
          <p:cNvSpPr/>
          <p:nvPr/>
        </p:nvSpPr>
        <p:spPr>
          <a:xfrm>
            <a:off x="5968991"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21" action="ppaction://hlinksldjump"/>
              </a:rPr>
              <a:t>19</a:t>
            </a:r>
            <a:endParaRPr lang="de-DE" sz="3000" b="1" dirty="0">
              <a:solidFill>
                <a:srgbClr val="0271BB"/>
              </a:solidFill>
            </a:endParaRPr>
          </a:p>
        </p:txBody>
      </p:sp>
      <p:sp>
        <p:nvSpPr>
          <p:cNvPr id="28" name="Ellipse 27">
            <a:extLst>
              <a:ext uri="{FF2B5EF4-FFF2-40B4-BE49-F238E27FC236}">
                <a16:creationId xmlns:a16="http://schemas.microsoft.com/office/drawing/2014/main" id="{3A819BDD-7B01-3733-C604-FD4BE0E4AA11}"/>
              </a:ext>
            </a:extLst>
          </p:cNvPr>
          <p:cNvSpPr/>
          <p:nvPr/>
        </p:nvSpPr>
        <p:spPr>
          <a:xfrm>
            <a:off x="7251689"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22" action="ppaction://hlinksldjump"/>
              </a:rPr>
              <a:t>20</a:t>
            </a:r>
            <a:endParaRPr lang="de-DE" sz="3000" b="1" dirty="0">
              <a:solidFill>
                <a:srgbClr val="0271BB"/>
              </a:solidFill>
            </a:endParaRPr>
          </a:p>
        </p:txBody>
      </p:sp>
      <p:sp>
        <p:nvSpPr>
          <p:cNvPr id="29" name="Ellipse 28">
            <a:extLst>
              <a:ext uri="{FF2B5EF4-FFF2-40B4-BE49-F238E27FC236}">
                <a16:creationId xmlns:a16="http://schemas.microsoft.com/office/drawing/2014/main" id="{EADDDC80-29E4-8910-21D1-E2E377F0FDC2}"/>
              </a:ext>
            </a:extLst>
          </p:cNvPr>
          <p:cNvSpPr/>
          <p:nvPr/>
        </p:nvSpPr>
        <p:spPr>
          <a:xfrm>
            <a:off x="8534388"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23" action="ppaction://hlinksldjump"/>
              </a:rPr>
              <a:t>21</a:t>
            </a:r>
            <a:endParaRPr lang="de-DE" sz="3000" b="1" dirty="0">
              <a:solidFill>
                <a:srgbClr val="0271BB"/>
              </a:solidFill>
            </a:endParaRPr>
          </a:p>
        </p:txBody>
      </p:sp>
      <mc:AlternateContent xmlns:mc="http://schemas.openxmlformats.org/markup-compatibility/2006" xmlns:pslz="http://schemas.microsoft.com/office/powerpoint/2016/slidezoom">
        <mc:Choice Requires="pslz">
          <p:graphicFrame>
            <p:nvGraphicFramePr>
              <p:cNvPr id="31" name="Folienzoom 30" descr="Link zur Glücksrad-Folie.">
                <a:extLst>
                  <a:ext uri="{FF2B5EF4-FFF2-40B4-BE49-F238E27FC236}">
                    <a16:creationId xmlns:a16="http://schemas.microsoft.com/office/drawing/2014/main" id="{252CC5F0-A513-3733-B4A6-848842D2846D}"/>
                  </a:ext>
                </a:extLst>
              </p:cNvPr>
              <p:cNvGraphicFramePr>
                <a:graphicFrameLocks noChangeAspect="1"/>
              </p:cNvGraphicFramePr>
              <p:nvPr>
                <p:extLst>
                  <p:ext uri="{D42A27DB-BD31-4B8C-83A1-F6EECF244321}">
                    <p14:modId xmlns:p14="http://schemas.microsoft.com/office/powerpoint/2010/main" val="974719096"/>
                  </p:ext>
                </p:extLst>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24"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31" name="Folienzoom 30" descr="Link zur Glücksrad-Folie.">
                <a:hlinkClick r:id="rId25" action="ppaction://hlinksldjump"/>
                <a:extLst>
                  <a:ext uri="{FF2B5EF4-FFF2-40B4-BE49-F238E27FC236}">
                    <a16:creationId xmlns:a16="http://schemas.microsoft.com/office/drawing/2014/main" id="{252CC5F0-A513-3733-B4A6-848842D2846D}"/>
                  </a:ext>
                </a:extLst>
              </p:cNvPr>
              <p:cNvPicPr>
                <a:picLocks noGrp="1" noRot="1" noChangeAspect="1" noMove="1" noResize="1" noEditPoints="1" noAdjustHandles="1" noChangeArrowheads="1" noChangeShapeType="1"/>
              </p:cNvPicPr>
              <p:nvPr/>
            </p:nvPicPr>
            <p:blipFill>
              <a:blip r:embed="rId26"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grpSp>
        <p:nvGrpSpPr>
          <p:cNvPr id="3" name="Gruppieren 2">
            <a:extLst>
              <a:ext uri="{FF2B5EF4-FFF2-40B4-BE49-F238E27FC236}">
                <a16:creationId xmlns:a16="http://schemas.microsoft.com/office/drawing/2014/main" id="{2F242EA5-FABB-0C77-B382-A86A61ACD3B6}"/>
              </a:ext>
              <a:ext uri="{C183D7F6-B498-43B3-948B-1728B52AA6E4}">
                <adec:decorative xmlns:adec="http://schemas.microsoft.com/office/drawing/2017/decorative" val="1"/>
              </a:ext>
            </a:extLst>
          </p:cNvPr>
          <p:cNvGrpSpPr/>
          <p:nvPr/>
        </p:nvGrpSpPr>
        <p:grpSpPr>
          <a:xfrm>
            <a:off x="10594744" y="792825"/>
            <a:ext cx="1313095" cy="1313095"/>
            <a:chOff x="1933104" y="5131916"/>
            <a:chExt cx="1313095" cy="1313095"/>
          </a:xfrm>
        </p:grpSpPr>
        <p:sp>
          <p:nvSpPr>
            <p:cNvPr id="4" name="Ellipse 3">
              <a:extLst>
                <a:ext uri="{FF2B5EF4-FFF2-40B4-BE49-F238E27FC236}">
                  <a16:creationId xmlns:a16="http://schemas.microsoft.com/office/drawing/2014/main" id="{08D754E3-4C4E-44FF-5CB2-91001ED51CDC}"/>
                </a:ext>
              </a:extLst>
            </p:cNvPr>
            <p:cNvSpPr/>
            <p:nvPr/>
          </p:nvSpPr>
          <p:spPr>
            <a:xfrm>
              <a:off x="1933104" y="5131916"/>
              <a:ext cx="1313095" cy="1313095"/>
            </a:xfrm>
            <a:prstGeom prst="ellipse">
              <a:avLst/>
            </a:prstGeom>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descr="Lichter an mit einfarbiger Füllung">
              <a:extLst>
                <a:ext uri="{FF2B5EF4-FFF2-40B4-BE49-F238E27FC236}">
                  <a16:creationId xmlns:a16="http://schemas.microsoft.com/office/drawing/2014/main" id="{DCED5B0F-29CF-B52F-C719-B0D7B2A89CEB}"/>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2132452" y="5331263"/>
              <a:ext cx="914400" cy="914400"/>
            </a:xfrm>
            <a:prstGeom prst="rect">
              <a:avLst/>
            </a:prstGeom>
          </p:spPr>
        </p:pic>
      </p:grpSp>
    </p:spTree>
    <p:extLst>
      <p:ext uri="{BB962C8B-B14F-4D97-AF65-F5344CB8AC3E}">
        <p14:creationId xmlns:p14="http://schemas.microsoft.com/office/powerpoint/2010/main" val="4228627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01</a:t>
            </a:r>
          </a:p>
        </p:txBody>
      </p:sp>
      <p:sp>
        <p:nvSpPr>
          <p:cNvPr id="4" name="Inhaltsplatzhalter 3">
            <a:extLst>
              <a:ext uri="{FF2B5EF4-FFF2-40B4-BE49-F238E27FC236}">
                <a16:creationId xmlns:a16="http://schemas.microsoft.com/office/drawing/2014/main" id="{3EE50CB6-6CF5-C62D-95F2-F6B506E00B7A}"/>
              </a:ext>
            </a:extLst>
          </p:cNvPr>
          <p:cNvSpPr>
            <a:spLocks noGrp="1"/>
          </p:cNvSpPr>
          <p:nvPr>
            <p:ph sz="half" idx="1"/>
          </p:nvPr>
        </p:nvSpPr>
        <p:spPr>
          <a:xfrm>
            <a:off x="838200" y="1977011"/>
            <a:ext cx="9806354" cy="2790060"/>
          </a:xfrm>
        </p:spPr>
        <p:txBody>
          <a:bodyPr>
            <a:normAutofit/>
          </a:bodyPr>
          <a:lstStyle/>
          <a:p>
            <a:r>
              <a:rPr lang="de-DE" sz="2000" dirty="0"/>
              <a:t>Welche der Aussagen trifft auf den Trainingsdatensatz von KI-Chatbots wie UHHGPT zu?</a:t>
            </a:r>
          </a:p>
          <a:p>
            <a:pPr marL="514350" indent="-514350">
              <a:buFont typeface="+mj-lt"/>
              <a:buAutoNum type="alphaLcParenR"/>
            </a:pPr>
            <a:r>
              <a:rPr lang="de-DE" sz="2000" dirty="0"/>
              <a:t>Der Trainingsdatensatz ist tagesaktuell.</a:t>
            </a:r>
          </a:p>
          <a:p>
            <a:pPr marL="514350" indent="-514350">
              <a:buFont typeface="+mj-lt"/>
              <a:buAutoNum type="alphaLcParenR"/>
            </a:pPr>
            <a:r>
              <a:rPr lang="de-DE" sz="2000" dirty="0"/>
              <a:t>Der Trainingsdatensatz wird wöchentlich aktualisiert.</a:t>
            </a:r>
          </a:p>
          <a:p>
            <a:pPr marL="514350" indent="-514350">
              <a:buFont typeface="+mj-lt"/>
              <a:buAutoNum type="alphaLcParenR"/>
            </a:pPr>
            <a:r>
              <a:rPr lang="de-DE" sz="2000" dirty="0"/>
              <a:t>Der Trainingsdatensatz umfasst Inhalte bis zu einem bestimmten Zeitpunkt in der Vergangenheit. </a:t>
            </a:r>
          </a:p>
          <a:p>
            <a:pPr marL="514350" indent="-514350">
              <a:buFont typeface="+mj-lt"/>
              <a:buAutoNum type="alphaLcParenR"/>
            </a:pPr>
            <a:r>
              <a:rPr lang="de-DE" sz="2000" dirty="0"/>
              <a:t>Der Trainingsdatensatz umfasst jeweils die letzten 3 Jahre vor dem Nutzungszeitpunkt.</a:t>
            </a:r>
          </a:p>
        </p:txBody>
      </p:sp>
      <p:sp>
        <p:nvSpPr>
          <p:cNvPr id="5" name="Inhaltsplatzhalter 4">
            <a:extLst>
              <a:ext uri="{FF2B5EF4-FFF2-40B4-BE49-F238E27FC236}">
                <a16:creationId xmlns:a16="http://schemas.microsoft.com/office/drawing/2014/main" id="{35CC6C1A-9FA5-4FC9-3485-85D34483BBE8}"/>
              </a:ext>
            </a:extLst>
          </p:cNvPr>
          <p:cNvSpPr>
            <a:spLocks noGrp="1"/>
          </p:cNvSpPr>
          <p:nvPr>
            <p:ph sz="half" idx="2"/>
          </p:nvPr>
        </p:nvSpPr>
        <p:spPr/>
        <p:txBody>
          <a:bodyPr>
            <a:normAutofit/>
          </a:bodyPr>
          <a:lstStyle/>
          <a:p>
            <a:r>
              <a:rPr lang="de-DE" sz="2000" dirty="0"/>
              <a:t>c) Der Trainingsdatensatz umfasst Inhalte bis zu einem bestimmten Zeitpunkt in der Vergangenheit.</a:t>
            </a:r>
          </a:p>
          <a:p>
            <a:endParaRPr lang="de-DE" sz="2000" dirty="0"/>
          </a:p>
          <a:p>
            <a:endParaRPr lang="de-DE" sz="2000" dirty="0"/>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extLst>
                  <p:ext uri="{D42A27DB-BD31-4B8C-83A1-F6EECF244321}">
                    <p14:modId xmlns:p14="http://schemas.microsoft.com/office/powerpoint/2010/main" val="1781717431"/>
                  </p:ext>
                </p:extLst>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7"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extLst>
                  <p:ext uri="{D42A27DB-BD31-4B8C-83A1-F6EECF244321}">
                    <p14:modId xmlns:p14="http://schemas.microsoft.com/office/powerpoint/2010/main" val="86557056"/>
                  </p:ext>
                </p:extLst>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9"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10"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11"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a:extLst>
              <a:ext uri="{FF2B5EF4-FFF2-40B4-BE49-F238E27FC236}">
                <a16:creationId xmlns:a16="http://schemas.microsoft.com/office/drawing/2014/main" id="{F193D9CA-9DF6-89D1-1A30-E0B95FF94588}"/>
              </a:ext>
              <a:ext uri="{C183D7F6-B498-43B3-948B-1728B52AA6E4}">
                <adec:decorative xmlns:adec="http://schemas.microsoft.com/office/drawing/2017/decorative" val="1"/>
              </a:ext>
            </a:extLst>
          </p:cNvPr>
          <p:cNvSpPr/>
          <p:nvPr/>
        </p:nvSpPr>
        <p:spPr>
          <a:xfrm>
            <a:off x="838199" y="5000867"/>
            <a:ext cx="9540000" cy="1063256"/>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000" dirty="0">
                <a:solidFill>
                  <a:srgbClr val="3B515B"/>
                </a:solidFill>
              </a:rPr>
              <a:t>Hier klicken für die Lösung</a:t>
            </a:r>
          </a:p>
        </p:txBody>
      </p:sp>
    </p:spTree>
    <p:extLst>
      <p:ext uri="{BB962C8B-B14F-4D97-AF65-F5344CB8AC3E}">
        <p14:creationId xmlns:p14="http://schemas.microsoft.com/office/powerpoint/2010/main" val="42938868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02</a:t>
            </a:r>
          </a:p>
        </p:txBody>
      </p:sp>
      <p:sp>
        <p:nvSpPr>
          <p:cNvPr id="6" name="Inhaltsplatzhalter 5">
            <a:extLst>
              <a:ext uri="{FF2B5EF4-FFF2-40B4-BE49-F238E27FC236}">
                <a16:creationId xmlns:a16="http://schemas.microsoft.com/office/drawing/2014/main" id="{7EA99278-B183-C2BD-98F3-DD20916A3D27}"/>
              </a:ext>
            </a:extLst>
          </p:cNvPr>
          <p:cNvSpPr>
            <a:spLocks noGrp="1"/>
          </p:cNvSpPr>
          <p:nvPr>
            <p:ph sz="half" idx="1"/>
          </p:nvPr>
        </p:nvSpPr>
        <p:spPr>
          <a:xfrm>
            <a:off x="838200" y="1977011"/>
            <a:ext cx="9624646" cy="2790060"/>
          </a:xfrm>
        </p:spPr>
        <p:txBody>
          <a:bodyPr>
            <a:normAutofit fontScale="92500"/>
          </a:bodyPr>
          <a:lstStyle/>
          <a:p>
            <a:r>
              <a:rPr lang="de-DE" dirty="0"/>
              <a:t>Was ist ein Token im Kontext von einem KI-Chatbot wie UHHGPT?</a:t>
            </a:r>
          </a:p>
          <a:p>
            <a:pPr marL="514350" indent="-514350">
              <a:buFont typeface="+mj-lt"/>
              <a:buAutoNum type="alphaLcParenR"/>
            </a:pPr>
            <a:r>
              <a:rPr lang="de-DE" dirty="0"/>
              <a:t>Kleinste Einheit von Text, in die ein Chatbot einen Text für die Bearbeitung zerlegt.</a:t>
            </a:r>
          </a:p>
          <a:p>
            <a:pPr marL="514350" indent="-514350">
              <a:buFont typeface="+mj-lt"/>
              <a:buAutoNum type="alphaLcParenR"/>
            </a:pPr>
            <a:r>
              <a:rPr lang="de-DE" dirty="0"/>
              <a:t>Spezifische Regel oder Algorithmus, den ein Chatbot verwendet, um auf Anfragen zu antworten.</a:t>
            </a:r>
          </a:p>
          <a:p>
            <a:pPr marL="514350" indent="-514350">
              <a:buFont typeface="+mj-lt"/>
              <a:buAutoNum type="alphaLcParenR"/>
            </a:pPr>
            <a:r>
              <a:rPr lang="de-DE" dirty="0"/>
              <a:t>Visuelle Darstellung der verschiedenen Emotionen, die ein Chatbot während eines Gesprächs anzeigt.</a:t>
            </a:r>
          </a:p>
          <a:p>
            <a:pPr marL="514350" indent="-514350">
              <a:buFont typeface="+mj-lt"/>
              <a:buAutoNum type="alphaLcParenR"/>
            </a:pPr>
            <a:r>
              <a:rPr lang="de-DE" dirty="0"/>
              <a:t>Spezieller Befehl, mit dem bestimmte Funktionen eines Chatbots aktiviert werden können.</a:t>
            </a:r>
          </a:p>
        </p:txBody>
      </p:sp>
      <p:sp>
        <p:nvSpPr>
          <p:cNvPr id="7" name="Inhaltsplatzhalter 6">
            <a:extLst>
              <a:ext uri="{FF2B5EF4-FFF2-40B4-BE49-F238E27FC236}">
                <a16:creationId xmlns:a16="http://schemas.microsoft.com/office/drawing/2014/main" id="{19FF144E-C4DB-465F-B05B-2C8C659B85DC}"/>
              </a:ext>
            </a:extLst>
          </p:cNvPr>
          <p:cNvSpPr>
            <a:spLocks noGrp="1"/>
          </p:cNvSpPr>
          <p:nvPr>
            <p:ph sz="half" idx="2"/>
          </p:nvPr>
        </p:nvSpPr>
        <p:spPr/>
        <p:txBody>
          <a:bodyPr>
            <a:noAutofit/>
          </a:bodyPr>
          <a:lstStyle/>
          <a:p>
            <a:pPr>
              <a:spcBef>
                <a:spcPts val="0"/>
              </a:spcBef>
            </a:pPr>
            <a:r>
              <a:rPr lang="de-DE" sz="1800" dirty="0"/>
              <a:t>a) Kleinste Einheit von Text (Wort, Zeichenketten, Satzzeichen), in die ein Chatbot einen Text für die Bearbeitung zerlegt.</a:t>
            </a:r>
          </a:p>
          <a:p>
            <a:pPr>
              <a:spcBef>
                <a:spcPts val="0"/>
              </a:spcBef>
            </a:pPr>
            <a:r>
              <a:rPr lang="de-DE" sz="1800" dirty="0"/>
              <a:t>Die Kosten der Nutzung von Chatbots wie UHHGPT werden über die Menge der im Gespräch genutzten Tokens berechnet, wobei sowohl die Fragen als auch die Antworten gewertet werden. </a:t>
            </a:r>
          </a:p>
          <a:p>
            <a:pPr>
              <a:spcBef>
                <a:spcPts val="0"/>
              </a:spcBef>
            </a:pPr>
            <a:endParaRPr lang="de-DE" sz="1800" dirty="0"/>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7"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8"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9"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10"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8" name="Rechteck 7">
            <a:extLst>
              <a:ext uri="{FF2B5EF4-FFF2-40B4-BE49-F238E27FC236}">
                <a16:creationId xmlns:a16="http://schemas.microsoft.com/office/drawing/2014/main" id="{8EC0731B-733D-EED3-EC67-15A3A0EB6ABC}"/>
              </a:ext>
              <a:ext uri="{C183D7F6-B498-43B3-948B-1728B52AA6E4}">
                <adec:decorative xmlns:adec="http://schemas.microsoft.com/office/drawing/2017/decorative" val="1"/>
              </a:ext>
            </a:extLst>
          </p:cNvPr>
          <p:cNvSpPr/>
          <p:nvPr/>
        </p:nvSpPr>
        <p:spPr>
          <a:xfrm>
            <a:off x="838199" y="5132661"/>
            <a:ext cx="9540000" cy="1063256"/>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000" dirty="0">
                <a:solidFill>
                  <a:srgbClr val="3B515B"/>
                </a:solidFill>
              </a:rPr>
              <a:t>Hier klicken für die Lösung</a:t>
            </a:r>
          </a:p>
        </p:txBody>
      </p:sp>
    </p:spTree>
    <p:extLst>
      <p:ext uri="{BB962C8B-B14F-4D97-AF65-F5344CB8AC3E}">
        <p14:creationId xmlns:p14="http://schemas.microsoft.com/office/powerpoint/2010/main" val="22372591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03</a:t>
            </a:r>
          </a:p>
        </p:txBody>
      </p:sp>
      <p:sp>
        <p:nvSpPr>
          <p:cNvPr id="4" name="Inhaltsplatzhalter 3">
            <a:extLst>
              <a:ext uri="{FF2B5EF4-FFF2-40B4-BE49-F238E27FC236}">
                <a16:creationId xmlns:a16="http://schemas.microsoft.com/office/drawing/2014/main" id="{B70C9635-5FF9-8F29-E02A-C8D7B7DF6662}"/>
              </a:ext>
            </a:extLst>
          </p:cNvPr>
          <p:cNvSpPr>
            <a:spLocks noGrp="1"/>
          </p:cNvSpPr>
          <p:nvPr>
            <p:ph sz="half" idx="1"/>
          </p:nvPr>
        </p:nvSpPr>
        <p:spPr/>
        <p:txBody>
          <a:bodyPr>
            <a:normAutofit/>
          </a:bodyPr>
          <a:lstStyle/>
          <a:p>
            <a:r>
              <a:rPr lang="de-DE" dirty="0"/>
              <a:t>Was ist der Unterschied zwischen UHHGPT und ChatGPT?</a:t>
            </a:r>
          </a:p>
          <a:p>
            <a:pPr marL="514350" indent="-514350">
              <a:buFont typeface="+mj-lt"/>
              <a:buAutoNum type="alphaLcParenR"/>
            </a:pPr>
            <a:r>
              <a:rPr lang="de-DE" dirty="0"/>
              <a:t>UHHGPT wurde speziell für die Universität Hamburg entwickelt, während ChatGPT ein allgemeines OpenAI-Modell ist.</a:t>
            </a:r>
          </a:p>
          <a:p>
            <a:pPr marL="514350" indent="-514350">
              <a:buFont typeface="+mj-lt"/>
              <a:buAutoNum type="alphaLcParenR"/>
            </a:pPr>
            <a:r>
              <a:rPr lang="de-DE" dirty="0"/>
              <a:t>UHHGPT basiert auf einer anderen Programmiersprache als ChatGPT.</a:t>
            </a:r>
          </a:p>
          <a:p>
            <a:pPr marL="514350" indent="-514350">
              <a:buFont typeface="+mj-lt"/>
              <a:buAutoNum type="alphaLcParenR"/>
            </a:pPr>
            <a:r>
              <a:rPr lang="de-DE" dirty="0"/>
              <a:t>UHHGPT ist ein institutioneller Zugang zu ChatGPT, der datenschutz-freundlicher als eine direkte Nutzung von ChatGPT ist. </a:t>
            </a:r>
          </a:p>
          <a:p>
            <a:pPr marL="514350" indent="-514350">
              <a:buFont typeface="+mj-lt"/>
              <a:buAutoNum type="alphaLcParenR"/>
            </a:pPr>
            <a:r>
              <a:rPr lang="de-DE" dirty="0"/>
              <a:t>Es gibt keinen Unterschied zwischen UHHGPT und ChatGPT.</a:t>
            </a:r>
          </a:p>
        </p:txBody>
      </p:sp>
      <p:sp>
        <p:nvSpPr>
          <p:cNvPr id="5" name="Inhaltsplatzhalter 4">
            <a:extLst>
              <a:ext uri="{FF2B5EF4-FFF2-40B4-BE49-F238E27FC236}">
                <a16:creationId xmlns:a16="http://schemas.microsoft.com/office/drawing/2014/main" id="{26A61269-89BD-1032-70B7-9CF73C14701E}"/>
              </a:ext>
            </a:extLst>
          </p:cNvPr>
          <p:cNvSpPr>
            <a:spLocks noGrp="1"/>
          </p:cNvSpPr>
          <p:nvPr>
            <p:ph sz="half" idx="2"/>
          </p:nvPr>
        </p:nvSpPr>
        <p:spPr/>
        <p:txBody>
          <a:bodyPr>
            <a:noAutofit/>
          </a:bodyPr>
          <a:lstStyle/>
          <a:p>
            <a:pPr>
              <a:spcBef>
                <a:spcPts val="0"/>
              </a:spcBef>
            </a:pPr>
            <a:r>
              <a:rPr lang="de-DE" sz="1800" dirty="0"/>
              <a:t>c) UHHGPT ist ein institutioneller Zugang zu ChatGPT, der datenschutzfreundlicher als eine direkte Nutzung von ChatGPT ist. </a:t>
            </a:r>
          </a:p>
          <a:p>
            <a:pPr>
              <a:spcBef>
                <a:spcPts val="0"/>
              </a:spcBef>
            </a:pPr>
            <a:r>
              <a:rPr lang="de-DE" sz="1800" b="0" i="0" dirty="0">
                <a:solidFill>
                  <a:srgbClr val="000000"/>
                </a:solidFill>
                <a:effectLst/>
              </a:rPr>
              <a:t>Es werden keine Anmeldedaten oder sonstige Nutzungsdaten an ChatGPT </a:t>
            </a:r>
            <a:r>
              <a:rPr lang="de-DE" sz="1800" dirty="0">
                <a:solidFill>
                  <a:srgbClr val="000000"/>
                </a:solidFill>
              </a:rPr>
              <a:t>/</a:t>
            </a:r>
            <a:r>
              <a:rPr lang="de-DE" sz="1800" b="0" i="0" dirty="0">
                <a:solidFill>
                  <a:srgbClr val="000000"/>
                </a:solidFill>
                <a:effectLst/>
              </a:rPr>
              <a:t> OpenAI übertragen. </a:t>
            </a:r>
            <a:endParaRPr lang="de-DE" sz="1800" dirty="0"/>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7"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8"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9"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a:extLst>
              <a:ext uri="{FF2B5EF4-FFF2-40B4-BE49-F238E27FC236}">
                <a16:creationId xmlns:a16="http://schemas.microsoft.com/office/drawing/2014/main" id="{692C57FF-0F80-E643-E49E-281CF6FBF460}"/>
              </a:ext>
              <a:ext uri="{C183D7F6-B498-43B3-948B-1728B52AA6E4}">
                <adec:decorative xmlns:adec="http://schemas.microsoft.com/office/drawing/2017/decorative" val="1"/>
              </a:ext>
            </a:extLst>
          </p:cNvPr>
          <p:cNvSpPr/>
          <p:nvPr/>
        </p:nvSpPr>
        <p:spPr>
          <a:xfrm>
            <a:off x="838199" y="5113706"/>
            <a:ext cx="9540000" cy="1063256"/>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200" dirty="0">
                <a:solidFill>
                  <a:srgbClr val="3B515B"/>
                </a:solidFill>
              </a:rPr>
              <a:t>Hier klicken für die Lösung</a:t>
            </a:r>
          </a:p>
        </p:txBody>
      </p:sp>
    </p:spTree>
    <p:extLst>
      <p:ext uri="{BB962C8B-B14F-4D97-AF65-F5344CB8AC3E}">
        <p14:creationId xmlns:p14="http://schemas.microsoft.com/office/powerpoint/2010/main" val="11261900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04</a:t>
            </a:r>
          </a:p>
        </p:txBody>
      </p:sp>
      <p:sp>
        <p:nvSpPr>
          <p:cNvPr id="4" name="Inhaltsplatzhalter 3">
            <a:extLst>
              <a:ext uri="{FF2B5EF4-FFF2-40B4-BE49-F238E27FC236}">
                <a16:creationId xmlns:a16="http://schemas.microsoft.com/office/drawing/2014/main" id="{B057EEBF-F9C8-9AE8-3761-909BFF715AF7}"/>
              </a:ext>
            </a:extLst>
          </p:cNvPr>
          <p:cNvSpPr>
            <a:spLocks noGrp="1"/>
          </p:cNvSpPr>
          <p:nvPr>
            <p:ph sz="half" idx="1"/>
          </p:nvPr>
        </p:nvSpPr>
        <p:spPr/>
        <p:txBody>
          <a:bodyPr>
            <a:noAutofit/>
          </a:bodyPr>
          <a:lstStyle/>
          <a:p>
            <a:r>
              <a:rPr lang="de-DE" sz="1800" dirty="0"/>
              <a:t>In welchen drei Schritten wurde ChatGPT entwickelt?</a:t>
            </a:r>
          </a:p>
          <a:p>
            <a:pPr marL="514350" indent="-514350">
              <a:buFont typeface="+mj-lt"/>
              <a:buAutoNum type="alphaLcParenR"/>
            </a:pPr>
            <a:r>
              <a:rPr lang="de-DE" sz="1800" dirty="0"/>
              <a:t>Sammlung von Textdaten aus dem Internet, Erzeugung zufälliger Antworten und Reduzierung des Modells, um die Leistung zu verbessern</a:t>
            </a:r>
          </a:p>
          <a:p>
            <a:pPr marL="514350" indent="-514350">
              <a:buFont typeface="+mj-lt"/>
              <a:buAutoNum type="alphaLcParenR"/>
            </a:pPr>
            <a:r>
              <a:rPr lang="de-DE" sz="1800" dirty="0"/>
              <a:t>Lernen grundlegender Sprachmuster durch große Textdatensätze, spezifische Anpassung durch Beispiele und kontinuierliche Verbesserung durch Rückmeldungen von Nutzenden</a:t>
            </a:r>
          </a:p>
          <a:p>
            <a:pPr marL="514350" indent="-514350">
              <a:buFont typeface="+mj-lt"/>
              <a:buAutoNum type="alphaLcParenR"/>
            </a:pPr>
            <a:r>
              <a:rPr lang="de-DE" sz="1800" dirty="0"/>
              <a:t>Entwicklung eines grundlegenden Textverstehens, Anwendung spezifischer Add-Ons und Optimierung basierend auf dem Klickverhalten der Nutzenden</a:t>
            </a:r>
          </a:p>
          <a:p>
            <a:pPr marL="514350" indent="-514350">
              <a:buFont typeface="+mj-lt"/>
              <a:buAutoNum type="alphaLcParenR"/>
            </a:pPr>
            <a:r>
              <a:rPr lang="de-DE" sz="1800" dirty="0"/>
              <a:t>Detaillierte Analyse von Sprachmustern, Erstellung eines Designs zur Verarbeitung von Anfragen und Testen mit ausgewählten Nutzenden</a:t>
            </a:r>
          </a:p>
        </p:txBody>
      </p:sp>
      <p:sp>
        <p:nvSpPr>
          <p:cNvPr id="5" name="Inhaltsplatzhalter 4">
            <a:extLst>
              <a:ext uri="{FF2B5EF4-FFF2-40B4-BE49-F238E27FC236}">
                <a16:creationId xmlns:a16="http://schemas.microsoft.com/office/drawing/2014/main" id="{2E52C69E-3E78-B46E-EC5D-CA202BFB8838}"/>
              </a:ext>
            </a:extLst>
          </p:cNvPr>
          <p:cNvSpPr>
            <a:spLocks noGrp="1"/>
          </p:cNvSpPr>
          <p:nvPr>
            <p:ph sz="half" idx="2"/>
          </p:nvPr>
        </p:nvSpPr>
        <p:spPr/>
        <p:txBody>
          <a:bodyPr>
            <a:normAutofit/>
          </a:bodyPr>
          <a:lstStyle/>
          <a:p>
            <a:pPr>
              <a:spcBef>
                <a:spcPts val="0"/>
              </a:spcBef>
            </a:pPr>
            <a:r>
              <a:rPr lang="de-DE" sz="1800" dirty="0">
                <a:solidFill>
                  <a:schemeClr val="tx1"/>
                </a:solidFill>
              </a:rPr>
              <a:t>b) Lernen grundlegender Sprachmuster durch große Textdatensätze, spezifische Anpassung durch Beispiele und kontinuierliche Verbesserung durch Rückmeldungen von Nutzenden</a:t>
            </a:r>
            <a:br>
              <a:rPr lang="de-DE" sz="1800" dirty="0">
                <a:solidFill>
                  <a:schemeClr val="tx1"/>
                </a:solidFill>
              </a:rPr>
            </a:br>
            <a:r>
              <a:rPr lang="de-DE" sz="1800" dirty="0">
                <a:solidFill>
                  <a:schemeClr val="tx1"/>
                </a:solidFill>
              </a:rPr>
              <a:t>Quelle: </a:t>
            </a:r>
            <a:r>
              <a:rPr lang="de-DE" sz="1800" dirty="0">
                <a:solidFill>
                  <a:schemeClr val="tx1"/>
                </a:solidFill>
                <a:hlinkClick r:id="rId3">
                  <a:extLst>
                    <a:ext uri="{A12FA001-AC4F-418D-AE19-62706E023703}">
                      <ahyp:hlinkClr xmlns:ahyp="http://schemas.microsoft.com/office/drawing/2018/hyperlinkcolor" val="tx"/>
                    </a:ext>
                  </a:extLst>
                </a:hlinkClick>
              </a:rPr>
              <a:t>Introducing ChatGPT (OpenAI)</a:t>
            </a:r>
            <a:endParaRPr lang="de-DE" sz="1800" dirty="0">
              <a:solidFill>
                <a:schemeClr val="tx1"/>
              </a:solidFill>
            </a:endParaRPr>
          </a:p>
          <a:p>
            <a:pPr>
              <a:spcBef>
                <a:spcPts val="0"/>
              </a:spcBef>
            </a:pPr>
            <a:endParaRPr lang="de-DE" sz="1800" dirty="0">
              <a:solidFill>
                <a:schemeClr val="tx1"/>
              </a:solidFill>
            </a:endParaRPr>
          </a:p>
          <a:p>
            <a:pPr>
              <a:spcBef>
                <a:spcPts val="0"/>
              </a:spcBef>
            </a:pPr>
            <a:endParaRPr lang="de-DE" sz="1800" dirty="0">
              <a:solidFill>
                <a:schemeClr val="tx1"/>
              </a:solidFill>
            </a:endParaRP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4"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7"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8"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9"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a:extLst>
              <a:ext uri="{FF2B5EF4-FFF2-40B4-BE49-F238E27FC236}">
                <a16:creationId xmlns:a16="http://schemas.microsoft.com/office/drawing/2014/main" id="{E28AD8CA-00CD-0300-6B02-BB5434A69513}"/>
              </a:ext>
              <a:ext uri="{C183D7F6-B498-43B3-948B-1728B52AA6E4}">
                <adec:decorative xmlns:adec="http://schemas.microsoft.com/office/drawing/2017/decorative" val="1"/>
              </a:ext>
            </a:extLst>
          </p:cNvPr>
          <p:cNvSpPr/>
          <p:nvPr/>
        </p:nvSpPr>
        <p:spPr>
          <a:xfrm>
            <a:off x="838199" y="5113706"/>
            <a:ext cx="9540000" cy="1063256"/>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rgbClr val="3B515B"/>
                </a:solidFill>
              </a:rPr>
              <a:t>Hier klicken für die Lösung</a:t>
            </a:r>
          </a:p>
        </p:txBody>
      </p:sp>
    </p:spTree>
    <p:extLst>
      <p:ext uri="{BB962C8B-B14F-4D97-AF65-F5344CB8AC3E}">
        <p14:creationId xmlns:p14="http://schemas.microsoft.com/office/powerpoint/2010/main" val="28603691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05</a:t>
            </a:r>
          </a:p>
        </p:txBody>
      </p:sp>
      <p:sp>
        <p:nvSpPr>
          <p:cNvPr id="4" name="Inhaltsplatzhalter 3">
            <a:extLst>
              <a:ext uri="{FF2B5EF4-FFF2-40B4-BE49-F238E27FC236}">
                <a16:creationId xmlns:a16="http://schemas.microsoft.com/office/drawing/2014/main" id="{FB72EAE6-01D8-30F2-F9E2-63792F9F9AE2}"/>
              </a:ext>
            </a:extLst>
          </p:cNvPr>
          <p:cNvSpPr>
            <a:spLocks noGrp="1"/>
          </p:cNvSpPr>
          <p:nvPr>
            <p:ph sz="half" idx="1"/>
          </p:nvPr>
        </p:nvSpPr>
        <p:spPr/>
        <p:txBody>
          <a:bodyPr>
            <a:normAutofit/>
          </a:bodyPr>
          <a:lstStyle/>
          <a:p>
            <a:r>
              <a:rPr lang="de-DE" dirty="0"/>
              <a:t>Sind die Ergebnisse von UHHGPT reproduzierbar?</a:t>
            </a:r>
          </a:p>
          <a:p>
            <a:pPr marL="514350" indent="-514350">
              <a:buFont typeface="+mj-lt"/>
              <a:buAutoNum type="alphaLcParenR"/>
            </a:pPr>
            <a:r>
              <a:rPr lang="de-DE" dirty="0"/>
              <a:t>Die Ergebnisse sind nur bei einfachen Anfragen konsistent.</a:t>
            </a:r>
          </a:p>
          <a:p>
            <a:pPr marL="514350" indent="-514350">
              <a:buFont typeface="+mj-lt"/>
              <a:buAutoNum type="alphaLcParenR"/>
            </a:pPr>
            <a:r>
              <a:rPr lang="de-DE" dirty="0"/>
              <a:t>Die Ergebnisse sind immer gleich, sobald sie einmal generiert wurden.</a:t>
            </a:r>
          </a:p>
          <a:p>
            <a:pPr marL="514350" indent="-514350">
              <a:buFont typeface="+mj-lt"/>
              <a:buAutoNum type="alphaLcParenR"/>
            </a:pPr>
            <a:r>
              <a:rPr lang="de-DE" dirty="0"/>
              <a:t>Die Ergebnisse sind nur gleich, wenn die Eingabe exakt identisch ist.</a:t>
            </a:r>
          </a:p>
          <a:p>
            <a:pPr marL="514350" indent="-514350">
              <a:buFont typeface="+mj-lt"/>
              <a:buAutoNum type="alphaLcParenR"/>
            </a:pPr>
            <a:r>
              <a:rPr lang="de-DE" dirty="0"/>
              <a:t>Die Antworten variieren, da das Modell Wahrscheinlichkeiten verwendet.</a:t>
            </a:r>
          </a:p>
        </p:txBody>
      </p:sp>
      <p:sp>
        <p:nvSpPr>
          <p:cNvPr id="5" name="Inhaltsplatzhalter 4">
            <a:extLst>
              <a:ext uri="{FF2B5EF4-FFF2-40B4-BE49-F238E27FC236}">
                <a16:creationId xmlns:a16="http://schemas.microsoft.com/office/drawing/2014/main" id="{A6E00606-9546-4B02-0D49-5348F5E7759A}"/>
              </a:ext>
            </a:extLst>
          </p:cNvPr>
          <p:cNvSpPr>
            <a:spLocks noGrp="1"/>
          </p:cNvSpPr>
          <p:nvPr>
            <p:ph sz="half" idx="2"/>
          </p:nvPr>
        </p:nvSpPr>
        <p:spPr/>
        <p:txBody>
          <a:bodyPr>
            <a:normAutofit/>
          </a:bodyPr>
          <a:lstStyle/>
          <a:p>
            <a:r>
              <a:rPr lang="de-DE" dirty="0"/>
              <a:t>d) Die Antworten variieren, da das Modell Wahrscheinlichkeiten verwendet.</a:t>
            </a:r>
          </a:p>
          <a:p>
            <a:endParaRPr lang="de-DE" dirty="0"/>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8"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9"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10"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11"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12"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a:extLst>
              <a:ext uri="{FF2B5EF4-FFF2-40B4-BE49-F238E27FC236}">
                <a16:creationId xmlns:a16="http://schemas.microsoft.com/office/drawing/2014/main" id="{C3D5B20A-E554-30B1-5CB5-240B18794847}"/>
              </a:ext>
              <a:ext uri="{C183D7F6-B498-43B3-948B-1728B52AA6E4}">
                <adec:decorative xmlns:adec="http://schemas.microsoft.com/office/drawing/2017/decorative" val="1"/>
              </a:ext>
            </a:extLst>
          </p:cNvPr>
          <p:cNvSpPr/>
          <p:nvPr/>
        </p:nvSpPr>
        <p:spPr>
          <a:xfrm>
            <a:off x="838199" y="5113706"/>
            <a:ext cx="9540000" cy="1063256"/>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200" dirty="0">
                <a:solidFill>
                  <a:srgbClr val="3B515B"/>
                </a:solidFill>
              </a:rPr>
              <a:t>Hier klicken für die Lösung</a:t>
            </a:r>
          </a:p>
        </p:txBody>
      </p:sp>
    </p:spTree>
    <p:extLst>
      <p:ext uri="{BB962C8B-B14F-4D97-AF65-F5344CB8AC3E}">
        <p14:creationId xmlns:p14="http://schemas.microsoft.com/office/powerpoint/2010/main" val="8190752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06</a:t>
            </a:r>
          </a:p>
        </p:txBody>
      </p:sp>
      <p:sp>
        <p:nvSpPr>
          <p:cNvPr id="4" name="Inhaltsplatzhalter 3">
            <a:extLst>
              <a:ext uri="{FF2B5EF4-FFF2-40B4-BE49-F238E27FC236}">
                <a16:creationId xmlns:a16="http://schemas.microsoft.com/office/drawing/2014/main" id="{3BEFDE60-D3C1-C05E-C014-67283EC76C9D}"/>
              </a:ext>
            </a:extLst>
          </p:cNvPr>
          <p:cNvSpPr>
            <a:spLocks noGrp="1"/>
          </p:cNvSpPr>
          <p:nvPr>
            <p:ph sz="half" idx="1"/>
          </p:nvPr>
        </p:nvSpPr>
        <p:spPr/>
        <p:txBody>
          <a:bodyPr>
            <a:normAutofit/>
          </a:bodyPr>
          <a:lstStyle/>
          <a:p>
            <a:r>
              <a:rPr lang="de-DE" dirty="0"/>
              <a:t>Wieviel verdienen KI-Trainer:innen, die bei der Erstellung von KI-Modellen wie z. B. ChatGPT Daten labeln, interpretieren und mit ihrer Arbeit dafür sorgen, dass uns die generative KI keine toxischen Inhalte ausgibt, pro Stunde brutto?</a:t>
            </a:r>
          </a:p>
          <a:p>
            <a:pPr marL="514350" indent="-514350">
              <a:buFont typeface="+mj-lt"/>
              <a:buAutoNum type="alphaLcParenR"/>
            </a:pPr>
            <a:r>
              <a:rPr lang="de-DE" dirty="0"/>
              <a:t>2 US Dollar</a:t>
            </a:r>
          </a:p>
          <a:p>
            <a:pPr marL="514350" indent="-514350">
              <a:buFont typeface="+mj-lt"/>
              <a:buAutoNum type="alphaLcParenR"/>
            </a:pPr>
            <a:r>
              <a:rPr lang="de-DE" dirty="0"/>
              <a:t>12 US Dollar</a:t>
            </a:r>
          </a:p>
          <a:p>
            <a:pPr marL="514350" indent="-514350">
              <a:buFont typeface="+mj-lt"/>
              <a:buAutoNum type="alphaLcParenR"/>
            </a:pPr>
            <a:r>
              <a:rPr lang="de-DE" dirty="0"/>
              <a:t>22 US Dollar</a:t>
            </a:r>
          </a:p>
          <a:p>
            <a:pPr marL="514350" indent="-514350">
              <a:buFont typeface="+mj-lt"/>
              <a:buAutoNum type="alphaLcParenR"/>
            </a:pPr>
            <a:r>
              <a:rPr lang="de-DE" dirty="0"/>
              <a:t>32 US Dollar</a:t>
            </a:r>
          </a:p>
        </p:txBody>
      </p:sp>
      <p:sp>
        <p:nvSpPr>
          <p:cNvPr id="5" name="Inhaltsplatzhalter 4">
            <a:extLst>
              <a:ext uri="{FF2B5EF4-FFF2-40B4-BE49-F238E27FC236}">
                <a16:creationId xmlns:a16="http://schemas.microsoft.com/office/drawing/2014/main" id="{AC4137C8-5027-04BF-3334-1A32D4EBDFC3}"/>
              </a:ext>
            </a:extLst>
          </p:cNvPr>
          <p:cNvSpPr>
            <a:spLocks noGrp="1"/>
          </p:cNvSpPr>
          <p:nvPr>
            <p:ph sz="half" idx="2"/>
          </p:nvPr>
        </p:nvSpPr>
        <p:spPr>
          <a:xfrm>
            <a:off x="838199" y="5113706"/>
            <a:ext cx="9659815" cy="1063256"/>
          </a:xfrm>
        </p:spPr>
        <p:txBody>
          <a:bodyPr>
            <a:normAutofit fontScale="92500" lnSpcReduction="20000"/>
          </a:bodyPr>
          <a:lstStyle/>
          <a:p>
            <a:r>
              <a:rPr lang="de-DE" dirty="0">
                <a:solidFill>
                  <a:schemeClr val="tx1"/>
                </a:solidFill>
              </a:rPr>
              <a:t>a) 2 US Dollar </a:t>
            </a:r>
            <a:br>
              <a:rPr lang="de-DE" dirty="0">
                <a:solidFill>
                  <a:schemeClr val="tx1"/>
                </a:solidFill>
              </a:rPr>
            </a:br>
            <a:r>
              <a:rPr lang="de-DE" dirty="0">
                <a:solidFill>
                  <a:schemeClr val="tx1"/>
                </a:solidFill>
                <a:hlinkClick r:id="rId3">
                  <a:extLst>
                    <a:ext uri="{A12FA001-AC4F-418D-AE19-62706E023703}">
                      <ahyp:hlinkClr xmlns:ahyp="http://schemas.microsoft.com/office/drawing/2018/hyperlinkcolor" val="tx"/>
                    </a:ext>
                  </a:extLst>
                </a:hlinkClick>
              </a:rPr>
              <a:t>Prekäre Klickarbeit hinter den Kulissen von ChatGPT (Netzpolitik.org)</a:t>
            </a:r>
            <a:r>
              <a:rPr lang="de-DE" dirty="0">
                <a:solidFill>
                  <a:schemeClr val="tx1"/>
                </a:solidFill>
              </a:rPr>
              <a:t>, </a:t>
            </a:r>
            <a:r>
              <a:rPr lang="de-DE" dirty="0">
                <a:solidFill>
                  <a:schemeClr val="tx1"/>
                </a:solidFill>
                <a:hlinkClick r:id="rId4">
                  <a:extLst>
                    <a:ext uri="{A12FA001-AC4F-418D-AE19-62706E023703}">
                      <ahyp:hlinkClr xmlns:ahyp="http://schemas.microsoft.com/office/drawing/2018/hyperlinkcolor" val="tx"/>
                    </a:ext>
                  </a:extLst>
                </a:hlinkClick>
              </a:rPr>
              <a:t>Die harte Arbeit der menschlichen KI-Trainer (Deutschlandfunk)</a:t>
            </a:r>
            <a:r>
              <a:rPr lang="de-DE" dirty="0">
                <a:solidFill>
                  <a:schemeClr val="tx1"/>
                </a:solidFill>
              </a:rPr>
              <a:t>, </a:t>
            </a:r>
            <a:r>
              <a:rPr lang="de-DE" dirty="0">
                <a:solidFill>
                  <a:schemeClr val="tx1"/>
                </a:solidFill>
                <a:hlinkClick r:id="rId5">
                  <a:extLst>
                    <a:ext uri="{A12FA001-AC4F-418D-AE19-62706E023703}">
                      <ahyp:hlinkClr xmlns:ahyp="http://schemas.microsoft.com/office/drawing/2018/hyperlinkcolor" val="tx"/>
                    </a:ext>
                  </a:extLst>
                </a:hlinkClick>
              </a:rPr>
              <a:t>Wie Klickarbeiter in Kenia ausgebeutet werden (Tagesschau)</a:t>
            </a:r>
            <a:endParaRPr lang="de-DE" dirty="0">
              <a:solidFill>
                <a:schemeClr val="tx1"/>
              </a:solidFill>
            </a:endParaRP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7"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9"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10"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11"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a:extLst>
              <a:ext uri="{FF2B5EF4-FFF2-40B4-BE49-F238E27FC236}">
                <a16:creationId xmlns:a16="http://schemas.microsoft.com/office/drawing/2014/main" id="{CB8BE5E7-9EF6-DCA4-C12C-632DF2774269}"/>
              </a:ext>
              <a:ext uri="{C183D7F6-B498-43B3-948B-1728B52AA6E4}">
                <adec:decorative xmlns:adec="http://schemas.microsoft.com/office/drawing/2017/decorative" val="1"/>
              </a:ext>
            </a:extLst>
          </p:cNvPr>
          <p:cNvSpPr/>
          <p:nvPr/>
        </p:nvSpPr>
        <p:spPr>
          <a:xfrm>
            <a:off x="838198" y="5097489"/>
            <a:ext cx="9659815" cy="1063256"/>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200" dirty="0">
                <a:solidFill>
                  <a:srgbClr val="3B515B"/>
                </a:solidFill>
              </a:rPr>
              <a:t>Hier klicken für die Lösung</a:t>
            </a:r>
          </a:p>
        </p:txBody>
      </p:sp>
    </p:spTree>
    <p:extLst>
      <p:ext uri="{BB962C8B-B14F-4D97-AF65-F5344CB8AC3E}">
        <p14:creationId xmlns:p14="http://schemas.microsoft.com/office/powerpoint/2010/main" val="6859338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07</a:t>
            </a:r>
          </a:p>
        </p:txBody>
      </p:sp>
      <p:sp>
        <p:nvSpPr>
          <p:cNvPr id="4" name="Inhaltsplatzhalter 3">
            <a:extLst>
              <a:ext uri="{FF2B5EF4-FFF2-40B4-BE49-F238E27FC236}">
                <a16:creationId xmlns:a16="http://schemas.microsoft.com/office/drawing/2014/main" id="{C2B5D370-A220-3359-3050-07CFB3C2344E}"/>
              </a:ext>
            </a:extLst>
          </p:cNvPr>
          <p:cNvSpPr>
            <a:spLocks noGrp="1"/>
          </p:cNvSpPr>
          <p:nvPr>
            <p:ph sz="half" idx="1"/>
          </p:nvPr>
        </p:nvSpPr>
        <p:spPr/>
        <p:txBody>
          <a:bodyPr/>
          <a:lstStyle/>
          <a:p>
            <a:r>
              <a:rPr lang="de-DE" dirty="0"/>
              <a:t>Können andere an der UHH sehen, was ich bei UHHGPT eingebe?</a:t>
            </a:r>
          </a:p>
          <a:p>
            <a:pPr marL="514350" indent="-514350">
              <a:buFont typeface="+mj-lt"/>
              <a:buAutoNum type="alphaLcParenR"/>
            </a:pPr>
            <a:r>
              <a:rPr lang="de-DE" dirty="0"/>
              <a:t>Ja, das System ist bewusst transparent gestaltet, um Missbrauch zu vermeiden.</a:t>
            </a:r>
          </a:p>
          <a:p>
            <a:pPr marL="514350" indent="-514350">
              <a:buFont typeface="+mj-lt"/>
              <a:buAutoNum type="alphaLcParenR"/>
            </a:pPr>
            <a:r>
              <a:rPr lang="de-DE" dirty="0"/>
              <a:t>Ja, aber nur das Prüfungsamt, wenn der Verdacht auf einen Täuschungs-versuch vorliegt.</a:t>
            </a:r>
          </a:p>
          <a:p>
            <a:pPr marL="514350" indent="-514350">
              <a:buFont typeface="+mj-lt"/>
              <a:buAutoNum type="alphaLcParenR"/>
            </a:pPr>
            <a:r>
              <a:rPr lang="de-DE" dirty="0"/>
              <a:t>Ja, aber nur die </a:t>
            </a:r>
            <a:r>
              <a:rPr lang="de-DE" dirty="0" err="1"/>
              <a:t>Mitarbeiter:innen</a:t>
            </a:r>
            <a:r>
              <a:rPr lang="de-DE" dirty="0"/>
              <a:t> des Rechenzentrums.</a:t>
            </a:r>
          </a:p>
          <a:p>
            <a:pPr marL="514350" indent="-514350">
              <a:buFont typeface="+mj-lt"/>
              <a:buAutoNum type="alphaLcParenR"/>
            </a:pPr>
            <a:r>
              <a:rPr lang="de-DE" dirty="0"/>
              <a:t>Nein, es werden keine Daten gespeichert, kontrolliert oder ausgewertet.</a:t>
            </a:r>
          </a:p>
        </p:txBody>
      </p:sp>
      <p:sp>
        <p:nvSpPr>
          <p:cNvPr id="5" name="Inhaltsplatzhalter 4">
            <a:extLst>
              <a:ext uri="{FF2B5EF4-FFF2-40B4-BE49-F238E27FC236}">
                <a16:creationId xmlns:a16="http://schemas.microsoft.com/office/drawing/2014/main" id="{9237BC21-42D7-B06B-7E75-F8416582EFF7}"/>
              </a:ext>
            </a:extLst>
          </p:cNvPr>
          <p:cNvSpPr>
            <a:spLocks noGrp="1"/>
          </p:cNvSpPr>
          <p:nvPr>
            <p:ph sz="half" idx="2"/>
          </p:nvPr>
        </p:nvSpPr>
        <p:spPr/>
        <p:txBody>
          <a:bodyPr>
            <a:normAutofit/>
          </a:bodyPr>
          <a:lstStyle/>
          <a:p>
            <a:r>
              <a:rPr lang="de-DE" dirty="0"/>
              <a:t>d) Nein, es werden keine Daten gespeichert, kontrolliert oder ausgewertet.</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7"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8"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9"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10"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a:extLst>
              <a:ext uri="{FF2B5EF4-FFF2-40B4-BE49-F238E27FC236}">
                <a16:creationId xmlns:a16="http://schemas.microsoft.com/office/drawing/2014/main" id="{75215F6D-F036-D031-604F-8E1CE469C607}"/>
              </a:ext>
              <a:ext uri="{C183D7F6-B498-43B3-948B-1728B52AA6E4}">
                <adec:decorative xmlns:adec="http://schemas.microsoft.com/office/drawing/2017/decorative" val="1"/>
              </a:ext>
            </a:extLst>
          </p:cNvPr>
          <p:cNvSpPr/>
          <p:nvPr/>
        </p:nvSpPr>
        <p:spPr>
          <a:xfrm>
            <a:off x="838199" y="5113706"/>
            <a:ext cx="9540000" cy="1063256"/>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200" dirty="0">
                <a:solidFill>
                  <a:srgbClr val="3B515B"/>
                </a:solidFill>
              </a:rPr>
              <a:t>Hier klicken für die Lösung</a:t>
            </a:r>
          </a:p>
        </p:txBody>
      </p:sp>
    </p:spTree>
    <p:extLst>
      <p:ext uri="{BB962C8B-B14F-4D97-AF65-F5344CB8AC3E}">
        <p14:creationId xmlns:p14="http://schemas.microsoft.com/office/powerpoint/2010/main" val="19235744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08</a:t>
            </a:r>
          </a:p>
        </p:txBody>
      </p:sp>
      <p:sp>
        <p:nvSpPr>
          <p:cNvPr id="5" name="Inhaltsplatzhalter 4">
            <a:extLst>
              <a:ext uri="{FF2B5EF4-FFF2-40B4-BE49-F238E27FC236}">
                <a16:creationId xmlns:a16="http://schemas.microsoft.com/office/drawing/2014/main" id="{37E262F4-68A7-743E-328E-8426685DA6D6}"/>
              </a:ext>
            </a:extLst>
          </p:cNvPr>
          <p:cNvSpPr>
            <a:spLocks noGrp="1"/>
          </p:cNvSpPr>
          <p:nvPr>
            <p:ph sz="half" idx="1"/>
          </p:nvPr>
        </p:nvSpPr>
        <p:spPr/>
        <p:txBody>
          <a:bodyPr>
            <a:normAutofit/>
          </a:bodyPr>
          <a:lstStyle/>
          <a:p>
            <a:r>
              <a:rPr lang="de-DE" dirty="0"/>
              <a:t>Was ist ein Prompt im Kontext von einem KI-Chatbot wie UHHGPT?</a:t>
            </a:r>
          </a:p>
          <a:p>
            <a:pPr marL="514350" indent="-514350">
              <a:buFont typeface="+mj-lt"/>
              <a:buAutoNum type="alphaLcParenR"/>
            </a:pPr>
            <a:r>
              <a:rPr lang="de-DE" dirty="0"/>
              <a:t>Ein Code-Segment, das zu besseren Antworten führt.</a:t>
            </a:r>
          </a:p>
          <a:p>
            <a:pPr marL="514350" indent="-514350">
              <a:buFont typeface="+mj-lt"/>
              <a:buAutoNum type="alphaLcParenR"/>
            </a:pPr>
            <a:r>
              <a:rPr lang="de-DE" dirty="0"/>
              <a:t>Eine Textanfrage, die den Chatbot zur Antwort auffordert.</a:t>
            </a:r>
          </a:p>
          <a:p>
            <a:pPr marL="514350" indent="-514350">
              <a:buFont typeface="+mj-lt"/>
              <a:buAutoNum type="alphaLcParenR"/>
            </a:pPr>
            <a:r>
              <a:rPr lang="de-DE" dirty="0"/>
              <a:t>Ein Button, mit dem der Gesprächsverlauf kopiert werden kann.</a:t>
            </a:r>
          </a:p>
          <a:p>
            <a:pPr marL="514350" indent="-514350">
              <a:buFont typeface="+mj-lt"/>
              <a:buAutoNum type="alphaLcParenR"/>
            </a:pPr>
            <a:r>
              <a:rPr lang="de-DE" dirty="0"/>
              <a:t>Ein Befehl, mit dem die Bearbeitung beschleunigt werden kann.</a:t>
            </a:r>
          </a:p>
        </p:txBody>
      </p:sp>
      <p:sp>
        <p:nvSpPr>
          <p:cNvPr id="6" name="Inhaltsplatzhalter 5">
            <a:extLst>
              <a:ext uri="{FF2B5EF4-FFF2-40B4-BE49-F238E27FC236}">
                <a16:creationId xmlns:a16="http://schemas.microsoft.com/office/drawing/2014/main" id="{2BE1B06D-F2BA-DB38-909A-7C38BBB3E84C}"/>
              </a:ext>
            </a:extLst>
          </p:cNvPr>
          <p:cNvSpPr>
            <a:spLocks noGrp="1"/>
          </p:cNvSpPr>
          <p:nvPr>
            <p:ph sz="half" idx="2"/>
          </p:nvPr>
        </p:nvSpPr>
        <p:spPr/>
        <p:txBody>
          <a:bodyPr/>
          <a:lstStyle/>
          <a:p>
            <a:r>
              <a:rPr lang="de-DE" dirty="0"/>
              <a:t>b) Eine Textanfrage, die den Chatbot zur Antwort auffordert.</a:t>
            </a:r>
          </a:p>
          <a:p>
            <a:endParaRPr lang="de-DE" dirty="0"/>
          </a:p>
          <a:p>
            <a:endParaRPr lang="de-DE" dirty="0"/>
          </a:p>
          <a:p>
            <a:endParaRPr lang="de-DE" dirty="0"/>
          </a:p>
          <a:p>
            <a:endParaRPr lang="de-DE" dirty="0"/>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7"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9"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10"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11"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7" name="Rechteck 6">
            <a:extLst>
              <a:ext uri="{FF2B5EF4-FFF2-40B4-BE49-F238E27FC236}">
                <a16:creationId xmlns:a16="http://schemas.microsoft.com/office/drawing/2014/main" id="{18B8100E-82DD-3223-5BA1-010A4781B666}"/>
              </a:ext>
              <a:ext uri="{C183D7F6-B498-43B3-948B-1728B52AA6E4}">
                <adec:decorative xmlns:adec="http://schemas.microsoft.com/office/drawing/2017/decorative" val="1"/>
              </a:ext>
            </a:extLst>
          </p:cNvPr>
          <p:cNvSpPr/>
          <p:nvPr/>
        </p:nvSpPr>
        <p:spPr>
          <a:xfrm>
            <a:off x="838199" y="5113706"/>
            <a:ext cx="9540000" cy="1063256"/>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200" dirty="0">
                <a:solidFill>
                  <a:srgbClr val="3B515B"/>
                </a:solidFill>
              </a:rPr>
              <a:t>Hier klicken für die Lösung</a:t>
            </a:r>
          </a:p>
        </p:txBody>
      </p:sp>
    </p:spTree>
    <p:extLst>
      <p:ext uri="{BB962C8B-B14F-4D97-AF65-F5344CB8AC3E}">
        <p14:creationId xmlns:p14="http://schemas.microsoft.com/office/powerpoint/2010/main" val="10643501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09</a:t>
            </a:r>
          </a:p>
        </p:txBody>
      </p:sp>
      <p:sp>
        <p:nvSpPr>
          <p:cNvPr id="4" name="Inhaltsplatzhalter 3">
            <a:extLst>
              <a:ext uri="{FF2B5EF4-FFF2-40B4-BE49-F238E27FC236}">
                <a16:creationId xmlns:a16="http://schemas.microsoft.com/office/drawing/2014/main" id="{89F939B2-261F-F3F7-25D8-13E965BFE165}"/>
              </a:ext>
            </a:extLst>
          </p:cNvPr>
          <p:cNvSpPr>
            <a:spLocks noGrp="1"/>
          </p:cNvSpPr>
          <p:nvPr>
            <p:ph sz="half" idx="1"/>
          </p:nvPr>
        </p:nvSpPr>
        <p:spPr>
          <a:xfrm>
            <a:off x="838200" y="1977011"/>
            <a:ext cx="9823938" cy="2790060"/>
          </a:xfrm>
        </p:spPr>
        <p:txBody>
          <a:bodyPr>
            <a:normAutofit fontScale="92500"/>
          </a:bodyPr>
          <a:lstStyle/>
          <a:p>
            <a:r>
              <a:rPr lang="de-DE" dirty="0"/>
              <a:t>Welche Möglichkeiten habe ich, die Qualität der Antworten von UHHGPT zu überprüfen, wenn ich mich selbst nicht in dem Thema auskenne?</a:t>
            </a:r>
          </a:p>
          <a:p>
            <a:pPr marL="514350" indent="-514350">
              <a:buFont typeface="+mj-lt"/>
              <a:buAutoNum type="alphaLcParenR"/>
            </a:pPr>
            <a:r>
              <a:rPr lang="de-DE" dirty="0"/>
              <a:t>Den KI-Chatbot mehrmals um dieselbe Antwort bitten und die Konsistenz der Ergebnisse vergleichen.</a:t>
            </a:r>
          </a:p>
          <a:p>
            <a:pPr marL="514350" indent="-514350">
              <a:buFont typeface="+mj-lt"/>
              <a:buAutoNum type="alphaLcParenR"/>
            </a:pPr>
            <a:r>
              <a:rPr lang="de-DE" dirty="0"/>
              <a:t>Die Antworten mit mehreren unabhängigen Quellen abgleichen.</a:t>
            </a:r>
          </a:p>
          <a:p>
            <a:pPr marL="514350" indent="-514350">
              <a:buFont typeface="+mj-lt"/>
              <a:buAutoNum type="alphaLcParenR"/>
            </a:pPr>
            <a:r>
              <a:rPr lang="de-DE" dirty="0"/>
              <a:t>Den UHHGPT-Chatbot fragen, welche Quellen er genutzt hat, und diese dann prüfen.</a:t>
            </a:r>
          </a:p>
          <a:p>
            <a:pPr marL="514350" indent="-514350">
              <a:buFont typeface="+mj-lt"/>
              <a:buAutoNum type="alphaLcParenR"/>
            </a:pPr>
            <a:r>
              <a:rPr lang="de-DE" dirty="0"/>
              <a:t>UHHGPT gibt Warnungen aus, wenn die gegebene Antwort falsch sein könnte, weshalb eine Überprüfung unnötig ist.</a:t>
            </a:r>
          </a:p>
        </p:txBody>
      </p:sp>
      <p:sp>
        <p:nvSpPr>
          <p:cNvPr id="5" name="Inhaltsplatzhalter 4">
            <a:extLst>
              <a:ext uri="{FF2B5EF4-FFF2-40B4-BE49-F238E27FC236}">
                <a16:creationId xmlns:a16="http://schemas.microsoft.com/office/drawing/2014/main" id="{06B90348-0636-919F-BFF9-C5C1567021B1}"/>
              </a:ext>
            </a:extLst>
          </p:cNvPr>
          <p:cNvSpPr>
            <a:spLocks noGrp="1"/>
          </p:cNvSpPr>
          <p:nvPr>
            <p:ph sz="half" idx="2"/>
          </p:nvPr>
        </p:nvSpPr>
        <p:spPr/>
        <p:txBody>
          <a:bodyPr>
            <a:normAutofit fontScale="92500"/>
          </a:bodyPr>
          <a:lstStyle/>
          <a:p>
            <a:r>
              <a:rPr lang="de-DE" sz="2000" dirty="0"/>
              <a:t>b) Die Antworten mit mehreren unabhängigen Quellen abgleichen.</a:t>
            </a:r>
            <a:br>
              <a:rPr lang="de-DE" sz="2000" dirty="0"/>
            </a:br>
            <a:r>
              <a:rPr lang="de-DE" sz="2000" dirty="0"/>
              <a:t>(Beispiele für Vergleichsquellen: Lehrbücher, etablierte Fachbücher, Peer-Review-Journale, von der Lehrperson ausgegebene Skripte, offizielle Websites von Universitäten)</a:t>
            </a:r>
          </a:p>
          <a:p>
            <a:endParaRPr lang="de-DE" sz="2000" dirty="0"/>
          </a:p>
          <a:p>
            <a:endParaRPr lang="de-DE" sz="2000" dirty="0"/>
          </a:p>
          <a:p>
            <a:endParaRPr lang="de-DE" sz="2000" dirty="0"/>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7"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8"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9"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a:extLst>
              <a:ext uri="{FF2B5EF4-FFF2-40B4-BE49-F238E27FC236}">
                <a16:creationId xmlns:a16="http://schemas.microsoft.com/office/drawing/2014/main" id="{4569AE6E-8C1E-D8B1-D584-10040B52D2B5}"/>
              </a:ext>
              <a:ext uri="{C183D7F6-B498-43B3-948B-1728B52AA6E4}">
                <adec:decorative xmlns:adec="http://schemas.microsoft.com/office/drawing/2017/decorative" val="1"/>
              </a:ext>
            </a:extLst>
          </p:cNvPr>
          <p:cNvSpPr/>
          <p:nvPr/>
        </p:nvSpPr>
        <p:spPr>
          <a:xfrm>
            <a:off x="838199" y="5113706"/>
            <a:ext cx="9540000" cy="1063256"/>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000" dirty="0">
                <a:solidFill>
                  <a:srgbClr val="3B515B"/>
                </a:solidFill>
              </a:rPr>
              <a:t>Hier klicken für die Lösung</a:t>
            </a:r>
          </a:p>
        </p:txBody>
      </p:sp>
    </p:spTree>
    <p:extLst>
      <p:ext uri="{BB962C8B-B14F-4D97-AF65-F5344CB8AC3E}">
        <p14:creationId xmlns:p14="http://schemas.microsoft.com/office/powerpoint/2010/main" val="29049148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10</a:t>
            </a:r>
          </a:p>
        </p:txBody>
      </p:sp>
      <p:sp>
        <p:nvSpPr>
          <p:cNvPr id="4" name="Inhaltsplatzhalter 3">
            <a:extLst>
              <a:ext uri="{FF2B5EF4-FFF2-40B4-BE49-F238E27FC236}">
                <a16:creationId xmlns:a16="http://schemas.microsoft.com/office/drawing/2014/main" id="{2A2103EE-E71A-368C-1775-89593FFF0CE3}"/>
              </a:ext>
            </a:extLst>
          </p:cNvPr>
          <p:cNvSpPr>
            <a:spLocks noGrp="1"/>
          </p:cNvSpPr>
          <p:nvPr>
            <p:ph sz="half" idx="1"/>
          </p:nvPr>
        </p:nvSpPr>
        <p:spPr/>
        <p:txBody>
          <a:bodyPr>
            <a:normAutofit lnSpcReduction="10000"/>
          </a:bodyPr>
          <a:lstStyle/>
          <a:p>
            <a:r>
              <a:rPr lang="de-DE" dirty="0"/>
              <a:t>Wie kann es dazu kommen, dass KI-Chatbots wie UHHGPT „halluzinieren“, also (überzeugende) falsche Antworten produzieren?</a:t>
            </a:r>
          </a:p>
          <a:p>
            <a:pPr marL="514350" indent="-514350">
              <a:buFont typeface="+mj-lt"/>
              <a:buAutoNum type="alphaLcParenR"/>
            </a:pPr>
            <a:r>
              <a:rPr lang="de-DE" dirty="0"/>
              <a:t>Durch die Manipulation des KI-Chatbots durch Hackangriffe</a:t>
            </a:r>
          </a:p>
          <a:p>
            <a:pPr marL="514350" indent="-514350">
              <a:buFont typeface="+mj-lt"/>
              <a:buAutoNum type="alphaLcParenR"/>
            </a:pPr>
            <a:r>
              <a:rPr lang="de-DE" dirty="0"/>
              <a:t>Durch zufällige technische Hardware-Fehler und Überhitzung im System</a:t>
            </a:r>
          </a:p>
          <a:p>
            <a:pPr marL="514350" indent="-514350">
              <a:buFont typeface="+mj-lt"/>
              <a:buAutoNum type="alphaLcParenR"/>
            </a:pPr>
            <a:r>
              <a:rPr lang="de-DE" dirty="0"/>
              <a:t>Durch statistische Vorhersage von Textsequenzen ohne Realitäts-verständnis</a:t>
            </a:r>
          </a:p>
          <a:p>
            <a:pPr marL="514350" indent="-514350">
              <a:buFont typeface="+mj-lt"/>
              <a:buAutoNum type="alphaLcParenR"/>
            </a:pPr>
            <a:r>
              <a:rPr lang="de-DE" dirty="0"/>
              <a:t>Durch das Fehlen eines Algorithmus zur Fehlervermeidung bei der Textgenerierung</a:t>
            </a:r>
          </a:p>
        </p:txBody>
      </p:sp>
      <p:sp>
        <p:nvSpPr>
          <p:cNvPr id="5" name="Inhaltsplatzhalter 4">
            <a:extLst>
              <a:ext uri="{FF2B5EF4-FFF2-40B4-BE49-F238E27FC236}">
                <a16:creationId xmlns:a16="http://schemas.microsoft.com/office/drawing/2014/main" id="{35F99F21-F382-2E50-600D-245715AE2B8F}"/>
              </a:ext>
            </a:extLst>
          </p:cNvPr>
          <p:cNvSpPr>
            <a:spLocks noGrp="1"/>
          </p:cNvSpPr>
          <p:nvPr>
            <p:ph sz="half" idx="2"/>
          </p:nvPr>
        </p:nvSpPr>
        <p:spPr/>
        <p:txBody>
          <a:bodyPr>
            <a:normAutofit/>
          </a:bodyPr>
          <a:lstStyle/>
          <a:p>
            <a:r>
              <a:rPr lang="de-DE" dirty="0"/>
              <a:t>c) Durch statistische Vorhersage von Textsequenzen ohne Realitäts-verständnis.</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9"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10"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11"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12"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13"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a:extLst>
              <a:ext uri="{FF2B5EF4-FFF2-40B4-BE49-F238E27FC236}">
                <a16:creationId xmlns:a16="http://schemas.microsoft.com/office/drawing/2014/main" id="{BD7957EB-3927-5C54-7581-195278F8DB6C}"/>
              </a:ext>
              <a:ext uri="{C183D7F6-B498-43B3-948B-1728B52AA6E4}">
                <adec:decorative xmlns:adec="http://schemas.microsoft.com/office/drawing/2017/decorative" val="1"/>
              </a:ext>
            </a:extLst>
          </p:cNvPr>
          <p:cNvSpPr/>
          <p:nvPr/>
        </p:nvSpPr>
        <p:spPr>
          <a:xfrm>
            <a:off x="838199" y="5113706"/>
            <a:ext cx="9540000" cy="1063256"/>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200" dirty="0">
                <a:solidFill>
                  <a:srgbClr val="3B515B"/>
                </a:solidFill>
              </a:rPr>
              <a:t>Hier klicken für die Lösung</a:t>
            </a:r>
          </a:p>
        </p:txBody>
      </p:sp>
    </p:spTree>
    <p:extLst>
      <p:ext uri="{BB962C8B-B14F-4D97-AF65-F5344CB8AC3E}">
        <p14:creationId xmlns:p14="http://schemas.microsoft.com/office/powerpoint/2010/main" val="2661094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11</a:t>
            </a:r>
          </a:p>
        </p:txBody>
      </p:sp>
      <p:sp>
        <p:nvSpPr>
          <p:cNvPr id="4" name="Inhaltsplatzhalter 3">
            <a:extLst>
              <a:ext uri="{FF2B5EF4-FFF2-40B4-BE49-F238E27FC236}">
                <a16:creationId xmlns:a16="http://schemas.microsoft.com/office/drawing/2014/main" id="{190333F3-F620-3B7F-C40B-BA84C2B035F9}"/>
              </a:ext>
            </a:extLst>
          </p:cNvPr>
          <p:cNvSpPr>
            <a:spLocks noGrp="1"/>
          </p:cNvSpPr>
          <p:nvPr>
            <p:ph sz="half" idx="1"/>
          </p:nvPr>
        </p:nvSpPr>
        <p:spPr/>
        <p:txBody>
          <a:bodyPr>
            <a:normAutofit fontScale="92500"/>
          </a:bodyPr>
          <a:lstStyle/>
          <a:p>
            <a:r>
              <a:rPr lang="de-DE" dirty="0"/>
              <a:t>Warum ist es wichtig, bei der Nutzung von KI-Chatbots wie UHHGPT darauf zu achten, welche Daten beim Training des Modells genutzt wurden?</a:t>
            </a:r>
          </a:p>
          <a:p>
            <a:pPr marL="514350" indent="-514350">
              <a:buFont typeface="+mj-lt"/>
              <a:buAutoNum type="alphaLcParenR"/>
            </a:pPr>
            <a:r>
              <a:rPr lang="de-DE" dirty="0"/>
              <a:t>Weil das Modell keine korrekten Antworten zu Inhalten geben kann, die nicht in den Trainingsdaten enthalten waren.</a:t>
            </a:r>
          </a:p>
          <a:p>
            <a:pPr marL="514350" indent="-514350">
              <a:buFont typeface="+mj-lt"/>
              <a:buAutoNum type="alphaLcParenR"/>
            </a:pPr>
            <a:r>
              <a:rPr lang="de-DE" dirty="0"/>
              <a:t>Um zu wissen, ob der KI-Chatbot die eigene Landessprache unterstützt.</a:t>
            </a:r>
          </a:p>
          <a:p>
            <a:pPr marL="514350" indent="-514350">
              <a:buFont typeface="+mj-lt"/>
              <a:buAutoNum type="alphaLcParenR"/>
            </a:pPr>
            <a:r>
              <a:rPr lang="de-DE" dirty="0"/>
              <a:t>Um die Geschwindigkeit korrekt einschätzen zu können, mit der der KI-Chatbot ausführliche Antworten gibt.</a:t>
            </a:r>
          </a:p>
          <a:p>
            <a:pPr marL="514350" indent="-514350">
              <a:buFont typeface="+mj-lt"/>
              <a:buAutoNum type="alphaLcParenR"/>
            </a:pPr>
            <a:r>
              <a:rPr lang="de-DE" dirty="0"/>
              <a:t>Es spielt keine Rolle, welche Daten beim Training des KI-Chatbots genutzt wurden.</a:t>
            </a:r>
          </a:p>
        </p:txBody>
      </p:sp>
      <p:sp>
        <p:nvSpPr>
          <p:cNvPr id="5" name="Inhaltsplatzhalter 4">
            <a:extLst>
              <a:ext uri="{FF2B5EF4-FFF2-40B4-BE49-F238E27FC236}">
                <a16:creationId xmlns:a16="http://schemas.microsoft.com/office/drawing/2014/main" id="{F4C21AD2-A73B-F330-1E44-88DEFEF37786}"/>
              </a:ext>
            </a:extLst>
          </p:cNvPr>
          <p:cNvSpPr>
            <a:spLocks noGrp="1"/>
          </p:cNvSpPr>
          <p:nvPr>
            <p:ph sz="half" idx="2"/>
          </p:nvPr>
        </p:nvSpPr>
        <p:spPr/>
        <p:txBody>
          <a:bodyPr>
            <a:normAutofit/>
          </a:bodyPr>
          <a:lstStyle/>
          <a:p>
            <a:r>
              <a:rPr lang="de-DE" sz="2000" dirty="0"/>
              <a:t>a) Weil das Modell keine korrekten Antworten zu Inhalten geben kann, die nicht in den Trainingsdaten enthalten waren.</a:t>
            </a:r>
          </a:p>
          <a:p>
            <a:endParaRPr lang="de-DE" sz="2000" dirty="0"/>
          </a:p>
          <a:p>
            <a:endParaRPr lang="de-DE" sz="2000" dirty="0"/>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7"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8"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9"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a:extLst>
              <a:ext uri="{FF2B5EF4-FFF2-40B4-BE49-F238E27FC236}">
                <a16:creationId xmlns:a16="http://schemas.microsoft.com/office/drawing/2014/main" id="{3BB7331C-BCF0-5C6F-F01B-08F8A2082AED}"/>
              </a:ext>
              <a:ext uri="{C183D7F6-B498-43B3-948B-1728B52AA6E4}">
                <adec:decorative xmlns:adec="http://schemas.microsoft.com/office/drawing/2017/decorative" val="1"/>
              </a:ext>
            </a:extLst>
          </p:cNvPr>
          <p:cNvSpPr/>
          <p:nvPr/>
        </p:nvSpPr>
        <p:spPr>
          <a:xfrm>
            <a:off x="838199" y="5113706"/>
            <a:ext cx="9540000" cy="1063256"/>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000" dirty="0">
                <a:solidFill>
                  <a:srgbClr val="3B515B"/>
                </a:solidFill>
              </a:rPr>
              <a:t>Hier klicken für die Lösung</a:t>
            </a:r>
          </a:p>
        </p:txBody>
      </p:sp>
    </p:spTree>
    <p:extLst>
      <p:ext uri="{BB962C8B-B14F-4D97-AF65-F5344CB8AC3E}">
        <p14:creationId xmlns:p14="http://schemas.microsoft.com/office/powerpoint/2010/main" val="415405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12</a:t>
            </a:r>
          </a:p>
        </p:txBody>
      </p:sp>
      <p:sp>
        <p:nvSpPr>
          <p:cNvPr id="4" name="Inhaltsplatzhalter 3">
            <a:extLst>
              <a:ext uri="{FF2B5EF4-FFF2-40B4-BE49-F238E27FC236}">
                <a16:creationId xmlns:a16="http://schemas.microsoft.com/office/drawing/2014/main" id="{E11C33FC-D795-E38C-8C81-DCC4CEA963AD}"/>
              </a:ext>
            </a:extLst>
          </p:cNvPr>
          <p:cNvSpPr>
            <a:spLocks noGrp="1"/>
          </p:cNvSpPr>
          <p:nvPr>
            <p:ph sz="half" idx="1"/>
          </p:nvPr>
        </p:nvSpPr>
        <p:spPr/>
        <p:txBody>
          <a:bodyPr/>
          <a:lstStyle/>
          <a:p>
            <a:r>
              <a:rPr lang="de-DE" dirty="0"/>
              <a:t>Habe ich die Möglichkeit, selbst UHHGPT zu trainieren, indem ich den KI-Chatbot darauf hinweise, dass eine Antwort falsch war und ihm die korrekte Antwort nenne?</a:t>
            </a:r>
          </a:p>
          <a:p>
            <a:pPr marL="514350" indent="-514350">
              <a:buFont typeface="+mj-lt"/>
              <a:buAutoNum type="alphaLcParenR"/>
            </a:pPr>
            <a:r>
              <a:rPr lang="de-DE" dirty="0"/>
              <a:t>Ja, die KI wird sofort angepasst und aktualisiert.</a:t>
            </a:r>
          </a:p>
          <a:p>
            <a:pPr marL="514350" indent="-514350">
              <a:buFont typeface="+mj-lt"/>
              <a:buAutoNum type="alphaLcParenR"/>
            </a:pPr>
            <a:r>
              <a:rPr lang="de-DE" dirty="0"/>
              <a:t>Nein, individuelle Korrekturen beeinflussen das Modell nicht direkt.</a:t>
            </a:r>
          </a:p>
          <a:p>
            <a:pPr marL="514350" indent="-514350">
              <a:buFont typeface="+mj-lt"/>
              <a:buAutoNum type="alphaLcParenR"/>
            </a:pPr>
            <a:r>
              <a:rPr lang="de-DE" dirty="0"/>
              <a:t>Ja, aber nur nach vorheriger Autorisierung durch die Universität.</a:t>
            </a:r>
          </a:p>
          <a:p>
            <a:pPr marL="514350" indent="-514350">
              <a:buFont typeface="+mj-lt"/>
              <a:buAutoNum type="alphaLcParenR"/>
            </a:pPr>
            <a:r>
              <a:rPr lang="de-DE" dirty="0"/>
              <a:t>Ja, aber das Training wird täglich zurückgesetzt.</a:t>
            </a:r>
          </a:p>
        </p:txBody>
      </p:sp>
      <p:sp>
        <p:nvSpPr>
          <p:cNvPr id="5" name="Inhaltsplatzhalter 4">
            <a:extLst>
              <a:ext uri="{FF2B5EF4-FFF2-40B4-BE49-F238E27FC236}">
                <a16:creationId xmlns:a16="http://schemas.microsoft.com/office/drawing/2014/main" id="{5AB3C82D-BA0B-4F8D-1E57-30DC09D5D71E}"/>
              </a:ext>
            </a:extLst>
          </p:cNvPr>
          <p:cNvSpPr>
            <a:spLocks noGrp="1"/>
          </p:cNvSpPr>
          <p:nvPr>
            <p:ph sz="half" idx="2"/>
          </p:nvPr>
        </p:nvSpPr>
        <p:spPr/>
        <p:txBody>
          <a:bodyPr/>
          <a:lstStyle/>
          <a:p>
            <a:r>
              <a:rPr lang="de-DE" dirty="0"/>
              <a:t>b) Nein, individuelle Korrekturen beeinflussen das Modell nicht direkt.</a:t>
            </a:r>
          </a:p>
          <a:p>
            <a:endParaRPr lang="de-DE" dirty="0"/>
          </a:p>
          <a:p>
            <a:endParaRPr lang="de-DE" dirty="0"/>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7"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8"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9"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a:extLst>
              <a:ext uri="{FF2B5EF4-FFF2-40B4-BE49-F238E27FC236}">
                <a16:creationId xmlns:a16="http://schemas.microsoft.com/office/drawing/2014/main" id="{5D9D5D2C-AF89-5E56-78AD-9E6C72DE6877}"/>
              </a:ext>
              <a:ext uri="{C183D7F6-B498-43B3-948B-1728B52AA6E4}">
                <adec:decorative xmlns:adec="http://schemas.microsoft.com/office/drawing/2017/decorative" val="1"/>
              </a:ext>
            </a:extLst>
          </p:cNvPr>
          <p:cNvSpPr/>
          <p:nvPr/>
        </p:nvSpPr>
        <p:spPr>
          <a:xfrm>
            <a:off x="838199" y="5113706"/>
            <a:ext cx="9540000" cy="1063256"/>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200" dirty="0">
                <a:solidFill>
                  <a:srgbClr val="3B515B"/>
                </a:solidFill>
              </a:rPr>
              <a:t>Hier klicken für die Lösung</a:t>
            </a:r>
          </a:p>
        </p:txBody>
      </p:sp>
    </p:spTree>
    <p:extLst>
      <p:ext uri="{BB962C8B-B14F-4D97-AF65-F5344CB8AC3E}">
        <p14:creationId xmlns:p14="http://schemas.microsoft.com/office/powerpoint/2010/main" val="23516154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13</a:t>
            </a:r>
          </a:p>
        </p:txBody>
      </p:sp>
      <p:sp>
        <p:nvSpPr>
          <p:cNvPr id="4" name="Inhaltsplatzhalter 3">
            <a:extLst>
              <a:ext uri="{FF2B5EF4-FFF2-40B4-BE49-F238E27FC236}">
                <a16:creationId xmlns:a16="http://schemas.microsoft.com/office/drawing/2014/main" id="{3C00DA40-2C14-2F80-8951-2631EBFB0CB8}"/>
              </a:ext>
            </a:extLst>
          </p:cNvPr>
          <p:cNvSpPr>
            <a:spLocks noGrp="1"/>
          </p:cNvSpPr>
          <p:nvPr>
            <p:ph sz="half" idx="1"/>
          </p:nvPr>
        </p:nvSpPr>
        <p:spPr/>
        <p:txBody>
          <a:bodyPr>
            <a:normAutofit/>
          </a:bodyPr>
          <a:lstStyle/>
          <a:p>
            <a:r>
              <a:rPr lang="de-DE" dirty="0"/>
              <a:t>Welche Art von Daten sollte ich </a:t>
            </a:r>
            <a:r>
              <a:rPr lang="de-DE" b="1" u="sng" dirty="0"/>
              <a:t>nicht</a:t>
            </a:r>
            <a:r>
              <a:rPr lang="de-DE" dirty="0"/>
              <a:t> in KI-Tools eingeben?</a:t>
            </a:r>
          </a:p>
          <a:p>
            <a:pPr marL="514350" indent="-514350">
              <a:buFont typeface="+mj-lt"/>
              <a:buAutoNum type="alphaLcParenR"/>
            </a:pPr>
            <a:r>
              <a:rPr lang="de-DE" dirty="0"/>
              <a:t>Häufig gestellte Fragen aus öffentlichen Diskussionsforen.</a:t>
            </a:r>
          </a:p>
          <a:p>
            <a:pPr marL="514350" indent="-514350">
              <a:buFont typeface="+mj-lt"/>
              <a:buAutoNum type="alphaLcParenR"/>
            </a:pPr>
            <a:r>
              <a:rPr lang="de-DE" dirty="0"/>
              <a:t>Öffentliche Daten, die in staatlichen Berichten enthalten sind.</a:t>
            </a:r>
          </a:p>
          <a:p>
            <a:pPr marL="514350" indent="-514350">
              <a:buFont typeface="+mj-lt"/>
              <a:buAutoNum type="alphaLcParenR"/>
            </a:pPr>
            <a:r>
              <a:rPr lang="de-DE" dirty="0"/>
              <a:t>Unveröffentlichte Thesenergebnisse, die noch in Bearbeitung sind.</a:t>
            </a:r>
          </a:p>
          <a:p>
            <a:pPr marL="514350" indent="-514350">
              <a:buFont typeface="+mj-lt"/>
              <a:buAutoNum type="alphaLcParenR"/>
            </a:pPr>
            <a:r>
              <a:rPr lang="de-DE" dirty="0"/>
              <a:t>Personenbezogene Daten und urheberrechtlich geschützte Werke.</a:t>
            </a:r>
          </a:p>
        </p:txBody>
      </p:sp>
      <p:sp>
        <p:nvSpPr>
          <p:cNvPr id="5" name="Inhaltsplatzhalter 4">
            <a:extLst>
              <a:ext uri="{FF2B5EF4-FFF2-40B4-BE49-F238E27FC236}">
                <a16:creationId xmlns:a16="http://schemas.microsoft.com/office/drawing/2014/main" id="{C4E15D92-DC7E-4C7B-993B-C640BF442909}"/>
              </a:ext>
            </a:extLst>
          </p:cNvPr>
          <p:cNvSpPr>
            <a:spLocks noGrp="1"/>
          </p:cNvSpPr>
          <p:nvPr>
            <p:ph sz="half" idx="2"/>
          </p:nvPr>
        </p:nvSpPr>
        <p:spPr/>
        <p:txBody>
          <a:bodyPr>
            <a:normAutofit/>
          </a:bodyPr>
          <a:lstStyle/>
          <a:p>
            <a:r>
              <a:rPr lang="de-DE" dirty="0"/>
              <a:t>d) Personenbezogene Daten und urheberrechtlich geschützte Werke.</a:t>
            </a:r>
          </a:p>
          <a:p>
            <a:endParaRPr lang="de-DE" dirty="0"/>
          </a:p>
          <a:p>
            <a:endParaRPr lang="de-DE" dirty="0"/>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7"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8"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9"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a:extLst>
              <a:ext uri="{FF2B5EF4-FFF2-40B4-BE49-F238E27FC236}">
                <a16:creationId xmlns:a16="http://schemas.microsoft.com/office/drawing/2014/main" id="{2C833A49-A8EE-3E8D-7C66-0F01DF504832}"/>
              </a:ext>
              <a:ext uri="{C183D7F6-B498-43B3-948B-1728B52AA6E4}">
                <adec:decorative xmlns:adec="http://schemas.microsoft.com/office/drawing/2017/decorative" val="1"/>
              </a:ext>
            </a:extLst>
          </p:cNvPr>
          <p:cNvSpPr/>
          <p:nvPr/>
        </p:nvSpPr>
        <p:spPr>
          <a:xfrm>
            <a:off x="838199" y="5113706"/>
            <a:ext cx="9540000" cy="1063256"/>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200" dirty="0">
                <a:solidFill>
                  <a:srgbClr val="3B515B"/>
                </a:solidFill>
              </a:rPr>
              <a:t>Hier klicken für die Lösung</a:t>
            </a:r>
          </a:p>
        </p:txBody>
      </p:sp>
    </p:spTree>
    <p:extLst>
      <p:ext uri="{BB962C8B-B14F-4D97-AF65-F5344CB8AC3E}">
        <p14:creationId xmlns:p14="http://schemas.microsoft.com/office/powerpoint/2010/main" val="8477692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14</a:t>
            </a:r>
          </a:p>
        </p:txBody>
      </p:sp>
      <p:sp>
        <p:nvSpPr>
          <p:cNvPr id="4" name="Inhaltsplatzhalter 3">
            <a:extLst>
              <a:ext uri="{FF2B5EF4-FFF2-40B4-BE49-F238E27FC236}">
                <a16:creationId xmlns:a16="http://schemas.microsoft.com/office/drawing/2014/main" id="{3782FDD7-3128-DE98-B47C-5C7B74C5C58E}"/>
              </a:ext>
            </a:extLst>
          </p:cNvPr>
          <p:cNvSpPr>
            <a:spLocks noGrp="1"/>
          </p:cNvSpPr>
          <p:nvPr>
            <p:ph sz="half" idx="1"/>
          </p:nvPr>
        </p:nvSpPr>
        <p:spPr/>
        <p:txBody>
          <a:bodyPr/>
          <a:lstStyle/>
          <a:p>
            <a:r>
              <a:rPr lang="de-DE" dirty="0"/>
              <a:t>Was sollte </a:t>
            </a:r>
            <a:r>
              <a:rPr lang="de-DE" b="1" dirty="0"/>
              <a:t>inhaltlich</a:t>
            </a:r>
            <a:r>
              <a:rPr lang="de-DE" dirty="0"/>
              <a:t> in der eigenen Start-Eingabe in einen KI-Chatbot wie UHHGPT enthalten sein?</a:t>
            </a:r>
          </a:p>
          <a:p>
            <a:pPr marL="514350" indent="-514350">
              <a:buFont typeface="+mj-lt"/>
              <a:buAutoNum type="alphaLcParenR"/>
            </a:pPr>
            <a:r>
              <a:rPr lang="de-DE" dirty="0"/>
              <a:t>Datum der Anfrage für die leichtere Dokumentation des Chats</a:t>
            </a:r>
          </a:p>
          <a:p>
            <a:pPr marL="514350" indent="-514350">
              <a:buFont typeface="+mj-lt"/>
              <a:buAutoNum type="alphaLcParenR"/>
            </a:pPr>
            <a:r>
              <a:rPr lang="de-DE" dirty="0"/>
              <a:t>Begrüßung des KI-Chatbots als höflicher Gesprächseinstieg</a:t>
            </a:r>
          </a:p>
          <a:p>
            <a:pPr marL="514350" indent="-514350">
              <a:buFont typeface="+mj-lt"/>
              <a:buAutoNum type="alphaLcParenR"/>
            </a:pPr>
            <a:r>
              <a:rPr lang="de-DE" dirty="0"/>
              <a:t>Angaben zu Rahmenbedingungen als Einordnungshilfe </a:t>
            </a:r>
          </a:p>
          <a:p>
            <a:pPr marL="514350" indent="-514350">
              <a:buFont typeface="+mj-lt"/>
              <a:buAutoNum type="alphaLcParenR"/>
            </a:pPr>
            <a:r>
              <a:rPr lang="de-DE" dirty="0"/>
              <a:t>Eigenes Betriebssystem und Browserversion für eine bessere Verbindung</a:t>
            </a:r>
          </a:p>
        </p:txBody>
      </p:sp>
      <p:sp>
        <p:nvSpPr>
          <p:cNvPr id="5" name="Inhaltsplatzhalter 4">
            <a:extLst>
              <a:ext uri="{FF2B5EF4-FFF2-40B4-BE49-F238E27FC236}">
                <a16:creationId xmlns:a16="http://schemas.microsoft.com/office/drawing/2014/main" id="{0B829127-CE24-1EF1-787C-EF1DE503FE19}"/>
              </a:ext>
            </a:extLst>
          </p:cNvPr>
          <p:cNvSpPr>
            <a:spLocks noGrp="1"/>
          </p:cNvSpPr>
          <p:nvPr>
            <p:ph sz="half" idx="2"/>
          </p:nvPr>
        </p:nvSpPr>
        <p:spPr/>
        <p:txBody>
          <a:bodyPr>
            <a:noAutofit/>
          </a:bodyPr>
          <a:lstStyle/>
          <a:p>
            <a:pPr lvl="0"/>
            <a:r>
              <a:rPr lang="de-DE" sz="1800" dirty="0"/>
              <a:t>c) Angaben zu Rahmenbedingungen als Einordnungshilfe</a:t>
            </a:r>
            <a:br>
              <a:rPr lang="de-DE" sz="1800" dirty="0"/>
            </a:br>
            <a:r>
              <a:rPr lang="de-DE" sz="1800" dirty="0"/>
              <a:t>Die Ergebnisse werden oft besser, wenn zu Beginn z. B. Rolle von UHHGPT, Kontext, Aufgabe und Ziel, Arbeitsschritte, Zielgruppe benennen, Nebenbedingungen, Einschränkungen, Format / Länge / Stil des Outputs und Beispiele benannt werden.</a:t>
            </a:r>
            <a:endParaRPr lang="en-GB" sz="1800" dirty="0"/>
          </a:p>
          <a:p>
            <a:endParaRPr lang="de-DE" sz="1800" dirty="0"/>
          </a:p>
          <a:p>
            <a:endParaRPr lang="de-DE" sz="1800" dirty="0"/>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7"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8"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9"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a:extLst>
              <a:ext uri="{FF2B5EF4-FFF2-40B4-BE49-F238E27FC236}">
                <a16:creationId xmlns:a16="http://schemas.microsoft.com/office/drawing/2014/main" id="{BE96B6B8-2180-7AC7-1085-AB12745F9D45}"/>
              </a:ext>
              <a:ext uri="{C183D7F6-B498-43B3-948B-1728B52AA6E4}">
                <adec:decorative xmlns:adec="http://schemas.microsoft.com/office/drawing/2017/decorative" val="1"/>
              </a:ext>
            </a:extLst>
          </p:cNvPr>
          <p:cNvSpPr/>
          <p:nvPr/>
        </p:nvSpPr>
        <p:spPr>
          <a:xfrm>
            <a:off x="838199" y="5150486"/>
            <a:ext cx="9540000" cy="1063256"/>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200" dirty="0">
                <a:solidFill>
                  <a:srgbClr val="3B515B"/>
                </a:solidFill>
              </a:rPr>
              <a:t>Hier klicken für die Lösung</a:t>
            </a:r>
          </a:p>
        </p:txBody>
      </p:sp>
    </p:spTree>
    <p:extLst>
      <p:ext uri="{BB962C8B-B14F-4D97-AF65-F5344CB8AC3E}">
        <p14:creationId xmlns:p14="http://schemas.microsoft.com/office/powerpoint/2010/main" val="26229439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15</a:t>
            </a:r>
          </a:p>
        </p:txBody>
      </p:sp>
      <p:sp>
        <p:nvSpPr>
          <p:cNvPr id="4" name="Inhaltsplatzhalter 3">
            <a:extLst>
              <a:ext uri="{FF2B5EF4-FFF2-40B4-BE49-F238E27FC236}">
                <a16:creationId xmlns:a16="http://schemas.microsoft.com/office/drawing/2014/main" id="{56C36B49-A5C9-F3D6-E969-F03B46EC1592}"/>
              </a:ext>
            </a:extLst>
          </p:cNvPr>
          <p:cNvSpPr>
            <a:spLocks noGrp="1"/>
          </p:cNvSpPr>
          <p:nvPr>
            <p:ph sz="half" idx="1"/>
          </p:nvPr>
        </p:nvSpPr>
        <p:spPr/>
        <p:txBody>
          <a:bodyPr>
            <a:normAutofit/>
          </a:bodyPr>
          <a:lstStyle/>
          <a:p>
            <a:r>
              <a:rPr lang="de-DE" dirty="0"/>
              <a:t>Welche formalen Aspekte sollten bei der eigenen Eingabe in einen KI-Chatbot wie UHHGPT eingehalten werden, um die Qualität der Antworten zu erhöhen?</a:t>
            </a:r>
          </a:p>
          <a:p>
            <a:pPr marL="514350" indent="-514350">
              <a:buFont typeface="+mj-lt"/>
              <a:buAutoNum type="alphaLcParenR"/>
            </a:pPr>
            <a:r>
              <a:rPr lang="de-DE" dirty="0"/>
              <a:t>Groß- und Kleinschreibung beachten.</a:t>
            </a:r>
          </a:p>
          <a:p>
            <a:pPr marL="514350" indent="-514350">
              <a:buFont typeface="+mj-lt"/>
              <a:buAutoNum type="alphaLcParenR"/>
            </a:pPr>
            <a:r>
              <a:rPr lang="de-DE" dirty="0"/>
              <a:t>Positive Formulierungen nutzen.</a:t>
            </a:r>
          </a:p>
          <a:p>
            <a:pPr marL="514350" indent="-514350">
              <a:buFont typeface="+mj-lt"/>
              <a:buAutoNum type="alphaLcParenR"/>
            </a:pPr>
            <a:r>
              <a:rPr lang="de-DE" dirty="0"/>
              <a:t>Bei einzelnen Eingaben nicht mehr als 350 Zeichen verwenden.</a:t>
            </a:r>
          </a:p>
          <a:p>
            <a:pPr marL="514350" indent="-514350">
              <a:buFont typeface="+mj-lt"/>
              <a:buAutoNum type="alphaLcParenR"/>
            </a:pPr>
            <a:r>
              <a:rPr lang="de-DE" dirty="0"/>
              <a:t>In der im Browser eingestellten Sprache formulieren.</a:t>
            </a:r>
          </a:p>
        </p:txBody>
      </p:sp>
      <p:sp>
        <p:nvSpPr>
          <p:cNvPr id="5" name="Inhaltsplatzhalter 4">
            <a:extLst>
              <a:ext uri="{FF2B5EF4-FFF2-40B4-BE49-F238E27FC236}">
                <a16:creationId xmlns:a16="http://schemas.microsoft.com/office/drawing/2014/main" id="{975C33D0-C83F-F941-710C-02550CCCCF07}"/>
              </a:ext>
            </a:extLst>
          </p:cNvPr>
          <p:cNvSpPr>
            <a:spLocks noGrp="1"/>
          </p:cNvSpPr>
          <p:nvPr>
            <p:ph sz="half" idx="2"/>
          </p:nvPr>
        </p:nvSpPr>
        <p:spPr/>
        <p:txBody>
          <a:bodyPr>
            <a:normAutofit fontScale="85000" lnSpcReduction="10000"/>
          </a:bodyPr>
          <a:lstStyle/>
          <a:p>
            <a:r>
              <a:rPr lang="de-DE" dirty="0"/>
              <a:t>b) Positive Formulierungen nutzen (also statt „vermeide abstrakte Formulierungen“ lieber „gib konkrete Beispiele“).  </a:t>
            </a:r>
            <a:br>
              <a:rPr lang="de-DE" dirty="0"/>
            </a:br>
            <a:r>
              <a:rPr lang="de-DE" dirty="0"/>
              <a:t>Außerdem hilft z. B.: präzise und eindeutig sein, Textabschnitte wie Beispiele abgrenzen, nicht zu viele Anweisungen auf einmal geben, nachfragen und um Überarbeitung bitten.</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7"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8"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9"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a:extLst>
              <a:ext uri="{FF2B5EF4-FFF2-40B4-BE49-F238E27FC236}">
                <a16:creationId xmlns:a16="http://schemas.microsoft.com/office/drawing/2014/main" id="{A36419C2-8D6F-37FD-7F9D-02387C89D7EB}"/>
              </a:ext>
              <a:ext uri="{C183D7F6-B498-43B3-948B-1728B52AA6E4}">
                <adec:decorative xmlns:adec="http://schemas.microsoft.com/office/drawing/2017/decorative" val="1"/>
              </a:ext>
            </a:extLst>
          </p:cNvPr>
          <p:cNvSpPr/>
          <p:nvPr/>
        </p:nvSpPr>
        <p:spPr>
          <a:xfrm>
            <a:off x="838199" y="5113706"/>
            <a:ext cx="9540000" cy="1063256"/>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200" dirty="0">
                <a:solidFill>
                  <a:srgbClr val="3B515B"/>
                </a:solidFill>
              </a:rPr>
              <a:t>Hier klicken für die Lösung</a:t>
            </a:r>
          </a:p>
        </p:txBody>
      </p:sp>
    </p:spTree>
    <p:extLst>
      <p:ext uri="{BB962C8B-B14F-4D97-AF65-F5344CB8AC3E}">
        <p14:creationId xmlns:p14="http://schemas.microsoft.com/office/powerpoint/2010/main" val="15503118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16</a:t>
            </a:r>
          </a:p>
        </p:txBody>
      </p:sp>
      <p:sp>
        <p:nvSpPr>
          <p:cNvPr id="4" name="Inhaltsplatzhalter 3">
            <a:extLst>
              <a:ext uri="{FF2B5EF4-FFF2-40B4-BE49-F238E27FC236}">
                <a16:creationId xmlns:a16="http://schemas.microsoft.com/office/drawing/2014/main" id="{878CE35E-109D-3FF8-BD89-F07B3AD2B1B7}"/>
              </a:ext>
            </a:extLst>
          </p:cNvPr>
          <p:cNvSpPr>
            <a:spLocks noGrp="1"/>
          </p:cNvSpPr>
          <p:nvPr>
            <p:ph sz="half" idx="1"/>
          </p:nvPr>
        </p:nvSpPr>
        <p:spPr/>
        <p:txBody>
          <a:bodyPr/>
          <a:lstStyle/>
          <a:p>
            <a:r>
              <a:rPr lang="de-DE" dirty="0"/>
              <a:t>Welche Vorgaben gibt es an der UHH für die Nutzung von KI?</a:t>
            </a:r>
          </a:p>
          <a:p>
            <a:pPr marL="514350" indent="-514350">
              <a:buFont typeface="+mj-lt"/>
              <a:buAutoNum type="alphaLcParenR"/>
            </a:pPr>
            <a:r>
              <a:rPr lang="de-DE" dirty="0"/>
              <a:t>Orientierungsrahmen zum Umgang mit generativen KI-Systemen in Studium und Lehre</a:t>
            </a:r>
          </a:p>
          <a:p>
            <a:pPr marL="514350" indent="-514350">
              <a:buFont typeface="+mj-lt"/>
              <a:buAutoNum type="alphaLcParenR"/>
            </a:pPr>
            <a:r>
              <a:rPr lang="de-DE" dirty="0"/>
              <a:t>Empfehlungen zum Umgang mit generativer KI der Fachbereiche und Fakultäten</a:t>
            </a:r>
          </a:p>
          <a:p>
            <a:pPr marL="514350" indent="-514350">
              <a:buFont typeface="+mj-lt"/>
              <a:buAutoNum type="alphaLcParenR"/>
            </a:pPr>
            <a:r>
              <a:rPr lang="de-DE" dirty="0"/>
              <a:t>UHHGPT Nutzungsbedingungen für Studierende</a:t>
            </a:r>
          </a:p>
          <a:p>
            <a:pPr marL="514350" indent="-514350">
              <a:buFont typeface="+mj-lt"/>
              <a:buAutoNum type="alphaLcParenR"/>
            </a:pPr>
            <a:r>
              <a:rPr lang="de-DE" dirty="0"/>
              <a:t>Nutzungsbedingungen für Europa von OpenAI</a:t>
            </a:r>
          </a:p>
        </p:txBody>
      </p:sp>
      <p:sp>
        <p:nvSpPr>
          <p:cNvPr id="5" name="Inhaltsplatzhalter 4">
            <a:extLst>
              <a:ext uri="{FF2B5EF4-FFF2-40B4-BE49-F238E27FC236}">
                <a16:creationId xmlns:a16="http://schemas.microsoft.com/office/drawing/2014/main" id="{F4D64292-C586-DC98-8547-36AA29C523B2}"/>
              </a:ext>
            </a:extLst>
          </p:cNvPr>
          <p:cNvSpPr>
            <a:spLocks noGrp="1"/>
          </p:cNvSpPr>
          <p:nvPr>
            <p:ph sz="half" idx="2"/>
          </p:nvPr>
        </p:nvSpPr>
        <p:spPr/>
        <p:txBody>
          <a:bodyPr>
            <a:normAutofit/>
          </a:bodyPr>
          <a:lstStyle/>
          <a:p>
            <a:r>
              <a:rPr lang="de-DE" dirty="0">
                <a:solidFill>
                  <a:schemeClr val="tx1"/>
                </a:solidFill>
                <a:hlinkClick r:id="rId3">
                  <a:extLst>
                    <a:ext uri="{A12FA001-AC4F-418D-AE19-62706E023703}">
                      <ahyp:hlinkClr xmlns:ahyp="http://schemas.microsoft.com/office/drawing/2018/hyperlinkcolor" val="tx"/>
                    </a:ext>
                  </a:extLst>
                </a:hlinkClick>
              </a:rPr>
              <a:t>a)</a:t>
            </a:r>
            <a:r>
              <a:rPr lang="de-DE" dirty="0">
                <a:solidFill>
                  <a:schemeClr val="tx1"/>
                </a:solidFill>
              </a:rPr>
              <a:t>, b), </a:t>
            </a:r>
            <a:r>
              <a:rPr lang="de-DE" dirty="0">
                <a:solidFill>
                  <a:schemeClr val="tx1"/>
                </a:solidFill>
                <a:hlinkClick r:id="rId4">
                  <a:extLst>
                    <a:ext uri="{A12FA001-AC4F-418D-AE19-62706E023703}">
                      <ahyp:hlinkClr xmlns:ahyp="http://schemas.microsoft.com/office/drawing/2018/hyperlinkcolor" val="tx"/>
                    </a:ext>
                  </a:extLst>
                </a:hlinkClick>
              </a:rPr>
              <a:t>c)</a:t>
            </a:r>
            <a:r>
              <a:rPr lang="de-DE" dirty="0">
                <a:solidFill>
                  <a:schemeClr val="tx1"/>
                </a:solidFill>
              </a:rPr>
              <a:t>, </a:t>
            </a:r>
            <a:r>
              <a:rPr lang="de-DE" dirty="0">
                <a:solidFill>
                  <a:schemeClr val="tx1"/>
                </a:solidFill>
                <a:hlinkClick r:id="rId5">
                  <a:extLst>
                    <a:ext uri="{A12FA001-AC4F-418D-AE19-62706E023703}">
                      <ahyp:hlinkClr xmlns:ahyp="http://schemas.microsoft.com/office/drawing/2018/hyperlinkcolor" val="tx"/>
                    </a:ext>
                  </a:extLst>
                </a:hlinkClick>
              </a:rPr>
              <a:t>d)</a:t>
            </a:r>
            <a:r>
              <a:rPr lang="de-DE" dirty="0">
                <a:solidFill>
                  <a:schemeClr val="tx1"/>
                </a:solidFill>
              </a:rPr>
              <a:t> alle richtig </a:t>
            </a:r>
            <a:br>
              <a:rPr lang="de-DE" dirty="0">
                <a:solidFill>
                  <a:schemeClr val="tx1"/>
                </a:solidFill>
              </a:rPr>
            </a:br>
            <a:r>
              <a:rPr lang="de-DE" dirty="0">
                <a:solidFill>
                  <a:schemeClr val="tx1"/>
                </a:solidFill>
              </a:rPr>
              <a:t>Hilfreiches Selbstlernmaterial zur Nutzung gibt es übrigens u. a. hier:</a:t>
            </a:r>
            <a:br>
              <a:rPr lang="de-DE" dirty="0">
                <a:solidFill>
                  <a:schemeClr val="tx1"/>
                </a:solidFill>
              </a:rPr>
            </a:br>
            <a:r>
              <a:rPr lang="de-DE" dirty="0">
                <a:solidFill>
                  <a:schemeClr val="tx1"/>
                </a:solidFill>
                <a:hlinkClick r:id="rId6">
                  <a:extLst>
                    <a:ext uri="{A12FA001-AC4F-418D-AE19-62706E023703}">
                      <ahyp:hlinkClr xmlns:ahyp="http://schemas.microsoft.com/office/drawing/2018/hyperlinkcolor" val="tx"/>
                    </a:ext>
                  </a:extLst>
                </a:hlinkClick>
              </a:rPr>
              <a:t>gKI im Studium</a:t>
            </a:r>
            <a:r>
              <a:rPr lang="de-DE" dirty="0">
                <a:solidFill>
                  <a:schemeClr val="tx1"/>
                </a:solidFill>
              </a:rPr>
              <a:t>, </a:t>
            </a:r>
            <a:r>
              <a:rPr lang="de-DE" dirty="0">
                <a:solidFill>
                  <a:schemeClr val="tx1"/>
                </a:solidFill>
                <a:hlinkClick r:id="rId7">
                  <a:extLst>
                    <a:ext uri="{A12FA001-AC4F-418D-AE19-62706E023703}">
                      <ahyp:hlinkClr xmlns:ahyp="http://schemas.microsoft.com/office/drawing/2018/hyperlinkcolor" val="tx"/>
                    </a:ext>
                  </a:extLst>
                </a:hlinkClick>
              </a:rPr>
              <a:t>UHHGPT-Prompt-Workbook</a:t>
            </a:r>
            <a:r>
              <a:rPr lang="de-DE" dirty="0">
                <a:solidFill>
                  <a:schemeClr val="tx1"/>
                </a:solidFill>
              </a:rPr>
              <a:t>, </a:t>
            </a:r>
            <a:r>
              <a:rPr lang="de-DE" dirty="0">
                <a:solidFill>
                  <a:schemeClr val="tx1"/>
                </a:solidFill>
                <a:hlinkClick r:id="rId8">
                  <a:extLst>
                    <a:ext uri="{A12FA001-AC4F-418D-AE19-62706E023703}">
                      <ahyp:hlinkClr xmlns:ahyp="http://schemas.microsoft.com/office/drawing/2018/hyperlinkcolor" val="tx"/>
                    </a:ext>
                  </a:extLst>
                </a:hlinkClick>
              </a:rPr>
              <a:t>Themensammlung gKI des HUL</a:t>
            </a:r>
            <a:endParaRPr lang="de-DE" dirty="0">
              <a:solidFill>
                <a:schemeClr val="tx1"/>
              </a:solidFill>
            </a:endParaRP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9"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10"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11"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12"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13"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14"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a:extLst>
              <a:ext uri="{FF2B5EF4-FFF2-40B4-BE49-F238E27FC236}">
                <a16:creationId xmlns:a16="http://schemas.microsoft.com/office/drawing/2014/main" id="{401F3934-064F-11D7-8562-FA66E603B47C}"/>
              </a:ext>
              <a:ext uri="{C183D7F6-B498-43B3-948B-1728B52AA6E4}">
                <adec:decorative xmlns:adec="http://schemas.microsoft.com/office/drawing/2017/decorative" val="1"/>
              </a:ext>
            </a:extLst>
          </p:cNvPr>
          <p:cNvSpPr/>
          <p:nvPr/>
        </p:nvSpPr>
        <p:spPr>
          <a:xfrm>
            <a:off x="838199" y="5113706"/>
            <a:ext cx="9540000" cy="1063256"/>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200" dirty="0">
                <a:solidFill>
                  <a:srgbClr val="3B515B"/>
                </a:solidFill>
              </a:rPr>
              <a:t>Hier klicken für die Lösung</a:t>
            </a:r>
          </a:p>
        </p:txBody>
      </p:sp>
    </p:spTree>
    <p:extLst>
      <p:ext uri="{BB962C8B-B14F-4D97-AF65-F5344CB8AC3E}">
        <p14:creationId xmlns:p14="http://schemas.microsoft.com/office/powerpoint/2010/main" val="19184616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17</a:t>
            </a:r>
          </a:p>
        </p:txBody>
      </p:sp>
      <p:sp>
        <p:nvSpPr>
          <p:cNvPr id="4" name="Inhaltsplatzhalter 3">
            <a:extLst>
              <a:ext uri="{FF2B5EF4-FFF2-40B4-BE49-F238E27FC236}">
                <a16:creationId xmlns:a16="http://schemas.microsoft.com/office/drawing/2014/main" id="{3FF1F3F2-9853-BDBA-6E61-DE21686D9841}"/>
              </a:ext>
            </a:extLst>
          </p:cNvPr>
          <p:cNvSpPr>
            <a:spLocks noGrp="1"/>
          </p:cNvSpPr>
          <p:nvPr>
            <p:ph sz="half" idx="1"/>
          </p:nvPr>
        </p:nvSpPr>
        <p:spPr/>
        <p:txBody>
          <a:bodyPr/>
          <a:lstStyle/>
          <a:p>
            <a:r>
              <a:rPr lang="de-DE" dirty="0"/>
              <a:t>Warum wird im Kontext von KI von Neuronalen Netzen geredet?</a:t>
            </a:r>
          </a:p>
          <a:p>
            <a:pPr marL="514350" indent="-514350">
              <a:buFont typeface="+mj-lt"/>
              <a:buAutoNum type="alphaLcParenR"/>
            </a:pPr>
            <a:r>
              <a:rPr lang="de-DE" dirty="0"/>
              <a:t>Weil sie aus echten Neuronen bestehen, die in Labors gezüchtet werden.</a:t>
            </a:r>
          </a:p>
          <a:p>
            <a:pPr marL="514350" indent="-514350">
              <a:buFont typeface="+mj-lt"/>
              <a:buAutoNum type="alphaLcParenR"/>
            </a:pPr>
            <a:r>
              <a:rPr lang="de-DE" dirty="0"/>
              <a:t>Weil sie als künstliche Neuronen in Mikrochips existieren.</a:t>
            </a:r>
          </a:p>
          <a:p>
            <a:pPr marL="514350" indent="-514350">
              <a:buFont typeface="+mj-lt"/>
              <a:buAutoNum type="alphaLcParenR"/>
            </a:pPr>
            <a:r>
              <a:rPr lang="de-DE" dirty="0"/>
              <a:t>Weil sie durch das menschliche Gehirn und dessen Struktur inspiriert sind.</a:t>
            </a:r>
          </a:p>
          <a:p>
            <a:pPr marL="514350" indent="-514350">
              <a:buFont typeface="+mj-lt"/>
              <a:buAutoNum type="alphaLcParenR"/>
            </a:pPr>
            <a:r>
              <a:rPr lang="de-DE" dirty="0"/>
              <a:t>Weil sie ursprünglich für medizinische Anwendungen entwickelt wurden.</a:t>
            </a:r>
          </a:p>
        </p:txBody>
      </p:sp>
      <p:sp>
        <p:nvSpPr>
          <p:cNvPr id="5" name="Inhaltsplatzhalter 4">
            <a:extLst>
              <a:ext uri="{FF2B5EF4-FFF2-40B4-BE49-F238E27FC236}">
                <a16:creationId xmlns:a16="http://schemas.microsoft.com/office/drawing/2014/main" id="{8A2365EE-06D5-3C09-7B4E-0A48C872EA72}"/>
              </a:ext>
            </a:extLst>
          </p:cNvPr>
          <p:cNvSpPr>
            <a:spLocks noGrp="1"/>
          </p:cNvSpPr>
          <p:nvPr>
            <p:ph sz="half" idx="2"/>
          </p:nvPr>
        </p:nvSpPr>
        <p:spPr/>
        <p:txBody>
          <a:bodyPr/>
          <a:lstStyle/>
          <a:p>
            <a:r>
              <a:rPr lang="de-DE" dirty="0"/>
              <a:t>c) Weil sie durch das menschliche Gehirn und dessen Struktur inspiriert sind.</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7"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8"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9"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a:extLst>
              <a:ext uri="{FF2B5EF4-FFF2-40B4-BE49-F238E27FC236}">
                <a16:creationId xmlns:a16="http://schemas.microsoft.com/office/drawing/2014/main" id="{7CC790BC-05F3-4843-6497-08BC9D240E3D}"/>
              </a:ext>
              <a:ext uri="{C183D7F6-B498-43B3-948B-1728B52AA6E4}">
                <adec:decorative xmlns:adec="http://schemas.microsoft.com/office/drawing/2017/decorative" val="1"/>
              </a:ext>
            </a:extLst>
          </p:cNvPr>
          <p:cNvSpPr/>
          <p:nvPr/>
        </p:nvSpPr>
        <p:spPr>
          <a:xfrm>
            <a:off x="838199" y="5113706"/>
            <a:ext cx="9540000" cy="1063256"/>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200" dirty="0">
                <a:solidFill>
                  <a:srgbClr val="3B515B"/>
                </a:solidFill>
              </a:rPr>
              <a:t>Hier klicken für die Lösung</a:t>
            </a:r>
          </a:p>
        </p:txBody>
      </p:sp>
    </p:spTree>
    <p:extLst>
      <p:ext uri="{BB962C8B-B14F-4D97-AF65-F5344CB8AC3E}">
        <p14:creationId xmlns:p14="http://schemas.microsoft.com/office/powerpoint/2010/main" val="27308617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18</a:t>
            </a:r>
          </a:p>
        </p:txBody>
      </p:sp>
      <p:sp>
        <p:nvSpPr>
          <p:cNvPr id="4" name="Inhaltsplatzhalter 3">
            <a:extLst>
              <a:ext uri="{FF2B5EF4-FFF2-40B4-BE49-F238E27FC236}">
                <a16:creationId xmlns:a16="http://schemas.microsoft.com/office/drawing/2014/main" id="{5812F414-92D0-15E8-8B72-950DFB2DEAFF}"/>
              </a:ext>
            </a:extLst>
          </p:cNvPr>
          <p:cNvSpPr>
            <a:spLocks noGrp="1"/>
          </p:cNvSpPr>
          <p:nvPr>
            <p:ph sz="half" idx="1"/>
          </p:nvPr>
        </p:nvSpPr>
        <p:spPr/>
        <p:txBody>
          <a:bodyPr>
            <a:normAutofit/>
          </a:bodyPr>
          <a:lstStyle/>
          <a:p>
            <a:r>
              <a:rPr lang="de-DE" dirty="0"/>
              <a:t>Wie profitabel ist OpenAI (Stand Herbst 2024)?</a:t>
            </a:r>
          </a:p>
          <a:p>
            <a:pPr marL="514350" indent="-514350">
              <a:buFont typeface="+mj-lt"/>
              <a:buAutoNum type="alphaLcParenR"/>
            </a:pPr>
            <a:r>
              <a:rPr lang="de-DE" dirty="0"/>
              <a:t>OpenAI darf als non-profit Organisation keine Gewinne machen</a:t>
            </a:r>
          </a:p>
          <a:p>
            <a:pPr marL="514350" indent="-514350">
              <a:buFont typeface="+mj-lt"/>
              <a:buAutoNum type="alphaLcParenR"/>
            </a:pPr>
            <a:r>
              <a:rPr lang="de-DE" dirty="0"/>
              <a:t>Einnahmen übersteigen Ausgaben</a:t>
            </a:r>
          </a:p>
          <a:p>
            <a:pPr marL="514350" indent="-514350">
              <a:buFont typeface="+mj-lt"/>
              <a:buAutoNum type="alphaLcParenR"/>
            </a:pPr>
            <a:r>
              <a:rPr lang="de-DE" dirty="0"/>
              <a:t>Einnahmen entsprechen Ausgaben</a:t>
            </a:r>
          </a:p>
          <a:p>
            <a:pPr marL="514350" indent="-514350">
              <a:buFont typeface="+mj-lt"/>
              <a:buAutoNum type="alphaLcParenR"/>
            </a:pPr>
            <a:r>
              <a:rPr lang="de-DE" dirty="0"/>
              <a:t>Ausgaben übersteigen Einnahmen</a:t>
            </a:r>
          </a:p>
        </p:txBody>
      </p:sp>
      <p:sp>
        <p:nvSpPr>
          <p:cNvPr id="5" name="Inhaltsplatzhalter 4">
            <a:extLst>
              <a:ext uri="{FF2B5EF4-FFF2-40B4-BE49-F238E27FC236}">
                <a16:creationId xmlns:a16="http://schemas.microsoft.com/office/drawing/2014/main" id="{0DEC1FB1-EE7C-B949-0B07-4D6F1187C6F4}"/>
              </a:ext>
            </a:extLst>
          </p:cNvPr>
          <p:cNvSpPr>
            <a:spLocks noGrp="1"/>
          </p:cNvSpPr>
          <p:nvPr>
            <p:ph sz="half" idx="2"/>
          </p:nvPr>
        </p:nvSpPr>
        <p:spPr/>
        <p:txBody>
          <a:bodyPr>
            <a:normAutofit fontScale="92500" lnSpcReduction="10000"/>
          </a:bodyPr>
          <a:lstStyle/>
          <a:p>
            <a:r>
              <a:rPr lang="de-DE" sz="2000" dirty="0">
                <a:solidFill>
                  <a:schemeClr val="tx1"/>
                </a:solidFill>
              </a:rPr>
              <a:t>d) Laut </a:t>
            </a:r>
            <a:r>
              <a:rPr lang="de-DE" sz="2000" dirty="0">
                <a:solidFill>
                  <a:schemeClr val="tx1"/>
                </a:solidFill>
                <a:hlinkClick r:id="rId3">
                  <a:extLst>
                    <a:ext uri="{A12FA001-AC4F-418D-AE19-62706E023703}">
                      <ahyp:hlinkClr xmlns:ahyp="http://schemas.microsoft.com/office/drawing/2018/hyperlinkcolor" val="tx"/>
                    </a:ext>
                  </a:extLst>
                </a:hlinkClick>
              </a:rPr>
              <a:t>New York Times (25.09.2024)</a:t>
            </a:r>
            <a:r>
              <a:rPr lang="de-DE" sz="2000" dirty="0">
                <a:solidFill>
                  <a:schemeClr val="tx1"/>
                </a:solidFill>
              </a:rPr>
              <a:t> nimmt OpenAI jährlich mehr als 3 Milliarden USD Umsatz ein und gibt etwa 7 Milliarden USD aus.</a:t>
            </a:r>
            <a:br>
              <a:rPr lang="de-DE" sz="2000" dirty="0">
                <a:solidFill>
                  <a:schemeClr val="tx1"/>
                </a:solidFill>
              </a:rPr>
            </a:br>
            <a:r>
              <a:rPr lang="de-DE" sz="2000" dirty="0">
                <a:solidFill>
                  <a:schemeClr val="tx1"/>
                </a:solidFill>
              </a:rPr>
              <a:t>Mehr zum Thema: </a:t>
            </a:r>
            <a:r>
              <a:rPr lang="en-US" sz="2000" dirty="0">
                <a:solidFill>
                  <a:schemeClr val="tx1"/>
                </a:solidFill>
                <a:hlinkClick r:id="rId4">
                  <a:extLst>
                    <a:ext uri="{A12FA001-AC4F-418D-AE19-62706E023703}">
                      <ahyp:hlinkClr xmlns:ahyp="http://schemas.microsoft.com/office/drawing/2018/hyperlinkcolor" val="tx"/>
                    </a:ext>
                  </a:extLst>
                </a:hlinkClick>
              </a:rPr>
              <a:t>Why Does OpenAI Need So Much Money? (NYT 17.12.2024)</a:t>
            </a:r>
            <a:br>
              <a:rPr lang="en-US" sz="2000" dirty="0">
                <a:solidFill>
                  <a:schemeClr val="tx1"/>
                </a:solidFill>
                <a:hlinkClick r:id="rId4">
                  <a:extLst>
                    <a:ext uri="{A12FA001-AC4F-418D-AE19-62706E023703}">
                      <ahyp:hlinkClr xmlns:ahyp="http://schemas.microsoft.com/office/drawing/2018/hyperlinkcolor" val="tx"/>
                    </a:ext>
                  </a:extLst>
                </a:hlinkClick>
              </a:rPr>
            </a:br>
            <a:r>
              <a:rPr lang="en-US" sz="2000" dirty="0">
                <a:solidFill>
                  <a:schemeClr val="tx1"/>
                </a:solidFill>
              </a:rPr>
              <a:t>OpenAI Global, LLC </a:t>
            </a:r>
            <a:r>
              <a:rPr lang="en-US" sz="2000" dirty="0" err="1">
                <a:solidFill>
                  <a:schemeClr val="tx1"/>
                </a:solidFill>
              </a:rPr>
              <a:t>ist</a:t>
            </a:r>
            <a:r>
              <a:rPr lang="en-US" sz="2000" dirty="0">
                <a:solidFill>
                  <a:schemeClr val="tx1"/>
                </a:solidFill>
              </a:rPr>
              <a:t> </a:t>
            </a:r>
            <a:r>
              <a:rPr lang="en-US" sz="2000" dirty="0" err="1">
                <a:solidFill>
                  <a:schemeClr val="tx1"/>
                </a:solidFill>
              </a:rPr>
              <a:t>übrigens</a:t>
            </a:r>
            <a:r>
              <a:rPr lang="en-US" sz="2000" dirty="0">
                <a:solidFill>
                  <a:schemeClr val="tx1"/>
                </a:solidFill>
              </a:rPr>
              <a:t> </a:t>
            </a:r>
            <a:r>
              <a:rPr lang="en-US" sz="2000" dirty="0" err="1">
                <a:solidFill>
                  <a:schemeClr val="tx1"/>
                </a:solidFill>
              </a:rPr>
              <a:t>kein</a:t>
            </a:r>
            <a:r>
              <a:rPr lang="en-US" sz="2000" dirty="0">
                <a:solidFill>
                  <a:schemeClr val="tx1"/>
                </a:solidFill>
              </a:rPr>
              <a:t> non-profit </a:t>
            </a:r>
            <a:r>
              <a:rPr lang="en-US" sz="2000" dirty="0" err="1">
                <a:solidFill>
                  <a:schemeClr val="tx1"/>
                </a:solidFill>
              </a:rPr>
              <a:t>Unternehmen</a:t>
            </a:r>
            <a:r>
              <a:rPr lang="en-US" sz="2000" dirty="0">
                <a:solidFill>
                  <a:schemeClr val="tx1"/>
                </a:solidFill>
              </a:rPr>
              <a:t>.</a:t>
            </a:r>
            <a:endParaRPr lang="de-DE" sz="2000" dirty="0">
              <a:solidFill>
                <a:schemeClr val="tx1"/>
              </a:solidFill>
            </a:endParaRP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5"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7"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8"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9"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10"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a:extLst>
              <a:ext uri="{FF2B5EF4-FFF2-40B4-BE49-F238E27FC236}">
                <a16:creationId xmlns:a16="http://schemas.microsoft.com/office/drawing/2014/main" id="{73F24082-CBEA-E5BE-C4A2-231CDED828BF}"/>
              </a:ext>
              <a:ext uri="{C183D7F6-B498-43B3-948B-1728B52AA6E4}">
                <adec:decorative xmlns:adec="http://schemas.microsoft.com/office/drawing/2017/decorative" val="1"/>
              </a:ext>
            </a:extLst>
          </p:cNvPr>
          <p:cNvSpPr/>
          <p:nvPr/>
        </p:nvSpPr>
        <p:spPr>
          <a:xfrm>
            <a:off x="838199" y="5113706"/>
            <a:ext cx="9540000" cy="1063256"/>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200" dirty="0">
                <a:solidFill>
                  <a:srgbClr val="3B515B"/>
                </a:solidFill>
              </a:rPr>
              <a:t>Hier klicken für die Lösung</a:t>
            </a:r>
          </a:p>
        </p:txBody>
      </p:sp>
    </p:spTree>
    <p:extLst>
      <p:ext uri="{BB962C8B-B14F-4D97-AF65-F5344CB8AC3E}">
        <p14:creationId xmlns:p14="http://schemas.microsoft.com/office/powerpoint/2010/main" val="25037632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19</a:t>
            </a:r>
          </a:p>
        </p:txBody>
      </p:sp>
      <p:sp>
        <p:nvSpPr>
          <p:cNvPr id="4" name="Inhaltsplatzhalter 3">
            <a:extLst>
              <a:ext uri="{FF2B5EF4-FFF2-40B4-BE49-F238E27FC236}">
                <a16:creationId xmlns:a16="http://schemas.microsoft.com/office/drawing/2014/main" id="{C17B941E-36A0-CA1B-A68F-E318C1D3D04C}"/>
              </a:ext>
            </a:extLst>
          </p:cNvPr>
          <p:cNvSpPr>
            <a:spLocks noGrp="1"/>
          </p:cNvSpPr>
          <p:nvPr>
            <p:ph sz="half" idx="1"/>
          </p:nvPr>
        </p:nvSpPr>
        <p:spPr/>
        <p:txBody>
          <a:bodyPr>
            <a:normAutofit/>
          </a:bodyPr>
          <a:lstStyle/>
          <a:p>
            <a:r>
              <a:rPr lang="de-DE" dirty="0"/>
              <a:t>Warum kann es sinnvoll sein, statt in dem alten Chat in einem neuen Chat weiterzuarbeiten?</a:t>
            </a:r>
          </a:p>
          <a:p>
            <a:pPr marL="514350" indent="-514350">
              <a:buFont typeface="+mj-lt"/>
              <a:buAutoNum type="alphaLcParenR"/>
            </a:pPr>
            <a:r>
              <a:rPr lang="de-DE" dirty="0"/>
              <a:t>Um den Chatbot auf wesentliche Informationen zu fokussieren.</a:t>
            </a:r>
          </a:p>
          <a:p>
            <a:pPr marL="514350" indent="-514350">
              <a:buFont typeface="+mj-lt"/>
              <a:buAutoNum type="alphaLcParenR"/>
            </a:pPr>
            <a:r>
              <a:rPr lang="de-DE" dirty="0"/>
              <a:t>Weil der alte Chat nach einer Stunde gelöscht wird.</a:t>
            </a:r>
          </a:p>
          <a:p>
            <a:pPr marL="514350" indent="-514350">
              <a:buFont typeface="+mj-lt"/>
              <a:buAutoNum type="alphaLcParenR"/>
            </a:pPr>
            <a:r>
              <a:rPr lang="de-DE" dirty="0"/>
              <a:t>Um zu vermeiden, dass man vom System ausgeloggt wird.</a:t>
            </a:r>
          </a:p>
          <a:p>
            <a:pPr marL="514350" indent="-514350">
              <a:buFont typeface="+mj-lt"/>
              <a:buAutoNum type="alphaLcParenR"/>
            </a:pPr>
            <a:r>
              <a:rPr lang="de-DE" dirty="0"/>
              <a:t>Weil dadurch die Quellenangaben verbessert werden.</a:t>
            </a:r>
          </a:p>
        </p:txBody>
      </p:sp>
      <p:sp>
        <p:nvSpPr>
          <p:cNvPr id="5" name="Inhaltsplatzhalter 4">
            <a:extLst>
              <a:ext uri="{FF2B5EF4-FFF2-40B4-BE49-F238E27FC236}">
                <a16:creationId xmlns:a16="http://schemas.microsoft.com/office/drawing/2014/main" id="{26C9248C-5DC0-E251-A13B-8E9F0250D526}"/>
              </a:ext>
            </a:extLst>
          </p:cNvPr>
          <p:cNvSpPr>
            <a:spLocks noGrp="1"/>
          </p:cNvSpPr>
          <p:nvPr>
            <p:ph sz="half" idx="2"/>
          </p:nvPr>
        </p:nvSpPr>
        <p:spPr/>
        <p:txBody>
          <a:bodyPr>
            <a:normAutofit/>
          </a:bodyPr>
          <a:lstStyle/>
          <a:p>
            <a:r>
              <a:rPr lang="de-DE" dirty="0"/>
              <a:t>a) Um den Chatbot auf wesentliche Informationen zu fokussieren.</a:t>
            </a:r>
          </a:p>
          <a:p>
            <a:endParaRPr lang="de-DE" dirty="0"/>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7"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8"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9"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10"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a:extLst>
              <a:ext uri="{FF2B5EF4-FFF2-40B4-BE49-F238E27FC236}">
                <a16:creationId xmlns:a16="http://schemas.microsoft.com/office/drawing/2014/main" id="{BC9D2AC6-7450-B52A-068B-425F4B27EFFE}"/>
              </a:ext>
              <a:ext uri="{C183D7F6-B498-43B3-948B-1728B52AA6E4}">
                <adec:decorative xmlns:adec="http://schemas.microsoft.com/office/drawing/2017/decorative" val="1"/>
              </a:ext>
            </a:extLst>
          </p:cNvPr>
          <p:cNvSpPr/>
          <p:nvPr/>
        </p:nvSpPr>
        <p:spPr>
          <a:xfrm>
            <a:off x="838199" y="5113706"/>
            <a:ext cx="9540000" cy="1063256"/>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200" dirty="0">
                <a:solidFill>
                  <a:srgbClr val="3B515B"/>
                </a:solidFill>
              </a:rPr>
              <a:t>Hier klicken für die Lösung</a:t>
            </a:r>
          </a:p>
        </p:txBody>
      </p:sp>
    </p:spTree>
    <p:extLst>
      <p:ext uri="{BB962C8B-B14F-4D97-AF65-F5344CB8AC3E}">
        <p14:creationId xmlns:p14="http://schemas.microsoft.com/office/powerpoint/2010/main" val="18508486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20</a:t>
            </a:r>
          </a:p>
        </p:txBody>
      </p:sp>
      <p:sp>
        <p:nvSpPr>
          <p:cNvPr id="4" name="Inhaltsplatzhalter 3">
            <a:extLst>
              <a:ext uri="{FF2B5EF4-FFF2-40B4-BE49-F238E27FC236}">
                <a16:creationId xmlns:a16="http://schemas.microsoft.com/office/drawing/2014/main" id="{98DED677-065B-1298-5F2C-213035D1A993}"/>
              </a:ext>
            </a:extLst>
          </p:cNvPr>
          <p:cNvSpPr>
            <a:spLocks noGrp="1"/>
          </p:cNvSpPr>
          <p:nvPr>
            <p:ph sz="half" idx="1"/>
          </p:nvPr>
        </p:nvSpPr>
        <p:spPr/>
        <p:txBody>
          <a:bodyPr>
            <a:normAutofit/>
          </a:bodyPr>
          <a:lstStyle/>
          <a:p>
            <a:r>
              <a:rPr lang="de-DE" dirty="0"/>
              <a:t>Was ist die vorwiegende Quelle für die Trainingsdaten von ChatGPT?</a:t>
            </a:r>
          </a:p>
          <a:p>
            <a:pPr marL="514350" indent="-514350">
              <a:buFont typeface="+mj-lt"/>
              <a:buAutoNum type="alphaLcParenR"/>
            </a:pPr>
            <a:r>
              <a:rPr lang="de-DE" dirty="0"/>
              <a:t>Renommierten Fachzeitschriften</a:t>
            </a:r>
          </a:p>
          <a:p>
            <a:pPr marL="514350" indent="-514350">
              <a:buFont typeface="+mj-lt"/>
              <a:buAutoNum type="alphaLcParenR"/>
            </a:pPr>
            <a:r>
              <a:rPr lang="de-DE" dirty="0"/>
              <a:t>Internet-Textinhalte </a:t>
            </a:r>
          </a:p>
          <a:p>
            <a:pPr marL="514350" indent="-514350">
              <a:buFont typeface="+mj-lt"/>
              <a:buAutoNum type="alphaLcParenR"/>
            </a:pPr>
            <a:r>
              <a:rPr lang="de-DE" dirty="0"/>
              <a:t>Lehrbücher für Schulen und Hochschulen  </a:t>
            </a:r>
          </a:p>
          <a:p>
            <a:pPr marL="514350" indent="-514350">
              <a:buFont typeface="+mj-lt"/>
              <a:buAutoNum type="alphaLcParenR"/>
            </a:pPr>
            <a:r>
              <a:rPr lang="de-DE" dirty="0"/>
              <a:t>Untertitel von Hollywood-Filmen</a:t>
            </a:r>
          </a:p>
        </p:txBody>
      </p:sp>
      <p:sp>
        <p:nvSpPr>
          <p:cNvPr id="5" name="Inhaltsplatzhalter 4">
            <a:extLst>
              <a:ext uri="{FF2B5EF4-FFF2-40B4-BE49-F238E27FC236}">
                <a16:creationId xmlns:a16="http://schemas.microsoft.com/office/drawing/2014/main" id="{11CCA922-7752-E9E6-559E-BBCBBFD9968B}"/>
              </a:ext>
            </a:extLst>
          </p:cNvPr>
          <p:cNvSpPr>
            <a:spLocks noGrp="1"/>
          </p:cNvSpPr>
          <p:nvPr>
            <p:ph sz="half" idx="2"/>
          </p:nvPr>
        </p:nvSpPr>
        <p:spPr>
          <a:xfrm>
            <a:off x="838200" y="5029200"/>
            <a:ext cx="9540000" cy="1147762"/>
          </a:xfrm>
        </p:spPr>
        <p:txBody>
          <a:bodyPr>
            <a:noAutofit/>
          </a:bodyPr>
          <a:lstStyle/>
          <a:p>
            <a:pPr>
              <a:spcBef>
                <a:spcPts val="0"/>
              </a:spcBef>
            </a:pPr>
            <a:r>
              <a:rPr lang="de-DE" sz="1800" dirty="0">
                <a:solidFill>
                  <a:schemeClr val="tx1"/>
                </a:solidFill>
              </a:rPr>
              <a:t>b) Internet-Textinhalte</a:t>
            </a:r>
          </a:p>
          <a:p>
            <a:pPr>
              <a:spcBef>
                <a:spcPts val="0"/>
              </a:spcBef>
            </a:pPr>
            <a:r>
              <a:rPr lang="de-DE" sz="1800" dirty="0">
                <a:solidFill>
                  <a:schemeClr val="tx1"/>
                </a:solidFill>
              </a:rPr>
              <a:t>Mehr zum Thema: </a:t>
            </a:r>
            <a:r>
              <a:rPr lang="en-US" sz="1800" dirty="0">
                <a:solidFill>
                  <a:schemeClr val="tx1"/>
                </a:solidFill>
                <a:hlinkClick r:id="rId3">
                  <a:extLst>
                    <a:ext uri="{A12FA001-AC4F-418D-AE19-62706E023703}">
                      <ahyp:hlinkClr xmlns:ahyp="http://schemas.microsoft.com/office/drawing/2018/hyperlinkcolor" val="tx"/>
                    </a:ext>
                  </a:extLst>
                </a:hlinkClick>
              </a:rPr>
              <a:t>Is the Tech Industry Already on the Cusp of an A.I. Slowdown?</a:t>
            </a:r>
            <a:r>
              <a:rPr lang="en-US" sz="1800" dirty="0">
                <a:solidFill>
                  <a:schemeClr val="tx1"/>
                </a:solidFill>
              </a:rPr>
              <a:t> (NYT)</a:t>
            </a:r>
            <a:endParaRPr lang="de-DE" sz="1800" dirty="0">
              <a:solidFill>
                <a:schemeClr val="tx1"/>
              </a:solidFill>
            </a:endParaRPr>
          </a:p>
          <a:p>
            <a:pPr>
              <a:spcBef>
                <a:spcPts val="0"/>
              </a:spcBef>
            </a:pPr>
            <a:r>
              <a:rPr lang="de-DE" sz="1800" dirty="0">
                <a:solidFill>
                  <a:schemeClr val="tx1"/>
                </a:solidFill>
              </a:rPr>
              <a:t>Hollywood Untertitel wurden übrigens auch beim Training von KI genutzt: </a:t>
            </a:r>
            <a:br>
              <a:rPr lang="de-DE" sz="1800" dirty="0">
                <a:solidFill>
                  <a:schemeClr val="tx1"/>
                </a:solidFill>
              </a:rPr>
            </a:br>
            <a:r>
              <a:rPr lang="en-US" sz="1800" dirty="0">
                <a:solidFill>
                  <a:schemeClr val="tx1"/>
                </a:solidFill>
                <a:hlinkClick r:id="rId4">
                  <a:extLst>
                    <a:ext uri="{A12FA001-AC4F-418D-AE19-62706E023703}">
                      <ahyp:hlinkClr xmlns:ahyp="http://schemas.microsoft.com/office/drawing/2018/hyperlinkcolor" val="tx"/>
                    </a:ext>
                  </a:extLst>
                </a:hlinkClick>
              </a:rPr>
              <a:t>There’s No Longer Any Doubt That Hollywood Writing Is Powering AI</a:t>
            </a:r>
            <a:endParaRPr lang="de-DE" sz="1800" dirty="0">
              <a:solidFill>
                <a:schemeClr val="tx1"/>
              </a:solidFill>
            </a:endParaRP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5"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7"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8"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9"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10"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a:extLst>
              <a:ext uri="{FF2B5EF4-FFF2-40B4-BE49-F238E27FC236}">
                <a16:creationId xmlns:a16="http://schemas.microsoft.com/office/drawing/2014/main" id="{FAB9E089-BA77-7AA5-80E1-98D932F38D96}"/>
              </a:ext>
              <a:ext uri="{C183D7F6-B498-43B3-948B-1728B52AA6E4}">
                <adec:decorative xmlns:adec="http://schemas.microsoft.com/office/drawing/2017/decorative" val="1"/>
              </a:ext>
            </a:extLst>
          </p:cNvPr>
          <p:cNvSpPr/>
          <p:nvPr/>
        </p:nvSpPr>
        <p:spPr>
          <a:xfrm>
            <a:off x="838199" y="5024962"/>
            <a:ext cx="9540000" cy="1152000"/>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200" dirty="0">
                <a:solidFill>
                  <a:srgbClr val="3B515B"/>
                </a:solidFill>
              </a:rPr>
              <a:t>Hier klicken für die Lösung</a:t>
            </a:r>
          </a:p>
        </p:txBody>
      </p:sp>
    </p:spTree>
    <p:extLst>
      <p:ext uri="{BB962C8B-B14F-4D97-AF65-F5344CB8AC3E}">
        <p14:creationId xmlns:p14="http://schemas.microsoft.com/office/powerpoint/2010/main" val="6310979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21</a:t>
            </a:r>
          </a:p>
        </p:txBody>
      </p:sp>
      <p:sp>
        <p:nvSpPr>
          <p:cNvPr id="4" name="Inhaltsplatzhalter 3">
            <a:extLst>
              <a:ext uri="{FF2B5EF4-FFF2-40B4-BE49-F238E27FC236}">
                <a16:creationId xmlns:a16="http://schemas.microsoft.com/office/drawing/2014/main" id="{F7AEF29B-469D-9989-AA68-82CA502E1346}"/>
              </a:ext>
            </a:extLst>
          </p:cNvPr>
          <p:cNvSpPr>
            <a:spLocks noGrp="1"/>
          </p:cNvSpPr>
          <p:nvPr>
            <p:ph sz="half" idx="1"/>
          </p:nvPr>
        </p:nvSpPr>
        <p:spPr/>
        <p:txBody>
          <a:bodyPr>
            <a:normAutofit/>
          </a:bodyPr>
          <a:lstStyle/>
          <a:p>
            <a:r>
              <a:rPr lang="de-DE" sz="2000" dirty="0"/>
              <a:t>Google hat sich in der Vergangenheit selbst das Ziel gesetzt, bis 2030 Netto-Null-Emissionen für den Betrieb und entlang der gesamten Wertschöpfungs-kette zu erreichen. Wie haben sich Googles CO2 Emissionen von 2019 auf 2023 entwickelt?</a:t>
            </a:r>
          </a:p>
          <a:p>
            <a:pPr marL="514350" indent="-514350">
              <a:buFont typeface="+mj-lt"/>
              <a:buAutoNum type="alphaLcParenR"/>
            </a:pPr>
            <a:r>
              <a:rPr lang="de-DE" sz="2000" dirty="0"/>
              <a:t>2023 lagen die CO2-Emissionen </a:t>
            </a:r>
            <a:r>
              <a:rPr lang="de-DE" sz="2000" b="1" dirty="0"/>
              <a:t>48%</a:t>
            </a:r>
            <a:r>
              <a:rPr lang="de-DE" sz="2000" dirty="0"/>
              <a:t> </a:t>
            </a:r>
            <a:r>
              <a:rPr lang="de-DE" sz="2000" b="1" dirty="0"/>
              <a:t>unter</a:t>
            </a:r>
            <a:r>
              <a:rPr lang="de-DE" sz="2000" dirty="0"/>
              <a:t> dem Niveau von 2019</a:t>
            </a:r>
          </a:p>
          <a:p>
            <a:pPr marL="514350" indent="-514350">
              <a:buFont typeface="+mj-lt"/>
              <a:buAutoNum type="alphaLcParenR"/>
            </a:pPr>
            <a:r>
              <a:rPr lang="de-DE" sz="2000" dirty="0"/>
              <a:t>2023 lagen die CO2-Emissionen </a:t>
            </a:r>
            <a:r>
              <a:rPr lang="de-DE" sz="2000" b="1" dirty="0"/>
              <a:t>24%</a:t>
            </a:r>
            <a:r>
              <a:rPr lang="de-DE" sz="2000" dirty="0"/>
              <a:t> </a:t>
            </a:r>
            <a:r>
              <a:rPr lang="de-DE" sz="2000" b="1" dirty="0"/>
              <a:t>unter</a:t>
            </a:r>
            <a:r>
              <a:rPr lang="de-DE" sz="2000" dirty="0"/>
              <a:t> dem Niveau von 2019</a:t>
            </a:r>
          </a:p>
          <a:p>
            <a:pPr marL="514350" indent="-514350">
              <a:buFont typeface="+mj-lt"/>
              <a:buAutoNum type="alphaLcParenR"/>
            </a:pPr>
            <a:r>
              <a:rPr lang="de-DE" sz="2000" dirty="0"/>
              <a:t>2023 lagen die CO2-Emissionen </a:t>
            </a:r>
            <a:r>
              <a:rPr lang="de-DE" sz="2000" b="1" dirty="0"/>
              <a:t>24% über</a:t>
            </a:r>
            <a:r>
              <a:rPr lang="de-DE" sz="2000" dirty="0"/>
              <a:t> dem Niveau von 2019</a:t>
            </a:r>
          </a:p>
          <a:p>
            <a:pPr marL="514350" indent="-514350">
              <a:buFont typeface="+mj-lt"/>
              <a:buAutoNum type="alphaLcParenR"/>
            </a:pPr>
            <a:r>
              <a:rPr lang="de-DE" sz="2000" dirty="0"/>
              <a:t>2023 lagen die CO2-Emissionen </a:t>
            </a:r>
            <a:r>
              <a:rPr lang="de-DE" sz="2000" b="1" dirty="0"/>
              <a:t>48% über</a:t>
            </a:r>
            <a:r>
              <a:rPr lang="de-DE" sz="2000" dirty="0"/>
              <a:t> dem Niveau von 2019</a:t>
            </a:r>
          </a:p>
        </p:txBody>
      </p:sp>
      <p:sp>
        <p:nvSpPr>
          <p:cNvPr id="5" name="Inhaltsplatzhalter 4">
            <a:extLst>
              <a:ext uri="{FF2B5EF4-FFF2-40B4-BE49-F238E27FC236}">
                <a16:creationId xmlns:a16="http://schemas.microsoft.com/office/drawing/2014/main" id="{D4B6141C-B232-7CD4-0EE6-B4866BE18D98}"/>
              </a:ext>
            </a:extLst>
          </p:cNvPr>
          <p:cNvSpPr>
            <a:spLocks noGrp="1"/>
          </p:cNvSpPr>
          <p:nvPr>
            <p:ph sz="half" idx="2"/>
          </p:nvPr>
        </p:nvSpPr>
        <p:spPr>
          <a:xfrm>
            <a:off x="838200" y="5113706"/>
            <a:ext cx="9540000" cy="1144800"/>
          </a:xfrm>
        </p:spPr>
        <p:txBody>
          <a:bodyPr>
            <a:noAutofit/>
          </a:bodyPr>
          <a:lstStyle/>
          <a:p>
            <a:pPr>
              <a:spcBef>
                <a:spcPts val="0"/>
              </a:spcBef>
            </a:pPr>
            <a:r>
              <a:rPr lang="de-DE" sz="1800" dirty="0">
                <a:solidFill>
                  <a:schemeClr val="tx1"/>
                </a:solidFill>
              </a:rPr>
              <a:t>d) 2023 lagen die CO2-Emissionen </a:t>
            </a:r>
            <a:r>
              <a:rPr lang="de-DE" sz="1800" b="1" dirty="0">
                <a:solidFill>
                  <a:schemeClr val="tx1"/>
                </a:solidFill>
              </a:rPr>
              <a:t>48% über</a:t>
            </a:r>
            <a:r>
              <a:rPr lang="de-DE" sz="1800" dirty="0">
                <a:solidFill>
                  <a:schemeClr val="tx1"/>
                </a:solidFill>
              </a:rPr>
              <a:t> dem Niveau von 2019</a:t>
            </a:r>
            <a:br>
              <a:rPr lang="de-DE" sz="1800" dirty="0">
                <a:solidFill>
                  <a:schemeClr val="tx1"/>
                </a:solidFill>
              </a:rPr>
            </a:br>
            <a:r>
              <a:rPr lang="de-DE" sz="1800" dirty="0">
                <a:solidFill>
                  <a:schemeClr val="tx1"/>
                </a:solidFill>
              </a:rPr>
              <a:t>Quelle: </a:t>
            </a:r>
            <a:r>
              <a:rPr lang="de-DE" sz="1800" dirty="0">
                <a:solidFill>
                  <a:schemeClr val="tx1"/>
                </a:solidFill>
                <a:hlinkClick r:id="rId3">
                  <a:extLst>
                    <a:ext uri="{A12FA001-AC4F-418D-AE19-62706E023703}">
                      <ahyp:hlinkClr xmlns:ahyp="http://schemas.microsoft.com/office/drawing/2018/hyperlinkcolor" val="tx"/>
                    </a:ext>
                  </a:extLst>
                </a:hlinkClick>
              </a:rPr>
              <a:t>CO2-Emissionen von Google steigen drastisch (Tagesschau)</a:t>
            </a:r>
            <a:endParaRPr lang="de-DE" sz="1800" dirty="0">
              <a:solidFill>
                <a:schemeClr val="tx1"/>
              </a:solidFill>
            </a:endParaRPr>
          </a:p>
          <a:p>
            <a:pPr>
              <a:spcBef>
                <a:spcPts val="0"/>
              </a:spcBef>
            </a:pPr>
            <a:r>
              <a:rPr lang="de-DE" sz="1800" dirty="0">
                <a:solidFill>
                  <a:schemeClr val="tx1"/>
                </a:solidFill>
              </a:rPr>
              <a:t>Mehr zum Thema: </a:t>
            </a:r>
            <a:r>
              <a:rPr lang="de-DE" sz="1800" dirty="0">
                <a:solidFill>
                  <a:schemeClr val="tx1"/>
                </a:solidFill>
                <a:hlinkClick r:id="rId4">
                  <a:extLst>
                    <a:ext uri="{A12FA001-AC4F-418D-AE19-62706E023703}">
                      <ahyp:hlinkClr xmlns:ahyp="http://schemas.microsoft.com/office/drawing/2018/hyperlinkcolor" val="tx"/>
                    </a:ext>
                  </a:extLst>
                </a:hlinkClick>
              </a:rPr>
              <a:t>Klimaschädlich </a:t>
            </a:r>
            <a:r>
              <a:rPr lang="de-DE" sz="1800" dirty="0" err="1">
                <a:solidFill>
                  <a:schemeClr val="tx1"/>
                </a:solidFill>
                <a:hlinkClick r:id="rId4">
                  <a:extLst>
                    <a:ext uri="{A12FA001-AC4F-418D-AE19-62706E023703}">
                      <ahyp:hlinkClr xmlns:ahyp="http://schemas.microsoft.com/office/drawing/2018/hyperlinkcolor" val="tx"/>
                    </a:ext>
                  </a:extLst>
                </a:hlinkClick>
              </a:rPr>
              <a:t>by</a:t>
            </a:r>
            <a:r>
              <a:rPr lang="de-DE" sz="1800" dirty="0">
                <a:solidFill>
                  <a:schemeClr val="tx1"/>
                </a:solidFill>
                <a:hlinkClick r:id="rId4">
                  <a:extLst>
                    <a:ext uri="{A12FA001-AC4F-418D-AE19-62706E023703}">
                      <ahyp:hlinkClr xmlns:ahyp="http://schemas.microsoft.com/office/drawing/2018/hyperlinkcolor" val="tx"/>
                    </a:ext>
                  </a:extLst>
                </a:hlinkClick>
              </a:rPr>
              <a:t> Design – die ökologischen Kosten des KI-Hypes</a:t>
            </a:r>
            <a:br>
              <a:rPr lang="de-DE" sz="1800" dirty="0">
                <a:solidFill>
                  <a:schemeClr val="tx1"/>
                </a:solidFill>
              </a:rPr>
            </a:br>
            <a:r>
              <a:rPr lang="de-DE" sz="1800" dirty="0">
                <a:solidFill>
                  <a:schemeClr val="tx1"/>
                </a:solidFill>
                <a:hlinkClick r:id="rId5">
                  <a:extLst>
                    <a:ext uri="{A12FA001-AC4F-418D-AE19-62706E023703}">
                      <ahyp:hlinkClr xmlns:ahyp="http://schemas.microsoft.com/office/drawing/2018/hyperlinkcolor" val="tx"/>
                    </a:ext>
                  </a:extLst>
                </a:hlinkClick>
              </a:rPr>
              <a:t>Warum KI viel Wasser und Strom braucht</a:t>
            </a:r>
            <a:r>
              <a:rPr lang="de-DE" sz="1800" dirty="0">
                <a:solidFill>
                  <a:schemeClr val="tx1"/>
                </a:solidFill>
              </a:rPr>
              <a:t>, </a:t>
            </a:r>
            <a:r>
              <a:rPr lang="de-DE" sz="1800" dirty="0">
                <a:solidFill>
                  <a:schemeClr val="tx1"/>
                </a:solidFill>
                <a:hlinkClick r:id="rId6">
                  <a:extLst>
                    <a:ext uri="{A12FA001-AC4F-418D-AE19-62706E023703}">
                      <ahyp:hlinkClr xmlns:ahyp="http://schemas.microsoft.com/office/drawing/2018/hyperlinkcolor" val="tx"/>
                    </a:ext>
                  </a:extLst>
                </a:hlinkClick>
              </a:rPr>
              <a:t>Energiebedarf von KI-Anwendungen steigt drastisch</a:t>
            </a:r>
            <a:endParaRPr lang="de-DE" sz="1800" dirty="0">
              <a:solidFill>
                <a:schemeClr val="tx1"/>
              </a:solidFill>
            </a:endParaRP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7"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8"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9"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10"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11"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12"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a:extLst>
              <a:ext uri="{FF2B5EF4-FFF2-40B4-BE49-F238E27FC236}">
                <a16:creationId xmlns:a16="http://schemas.microsoft.com/office/drawing/2014/main" id="{41CDF1AF-EF25-6731-20A1-45FB8B375096}"/>
              </a:ext>
              <a:ext uri="{C183D7F6-B498-43B3-948B-1728B52AA6E4}">
                <adec:decorative xmlns:adec="http://schemas.microsoft.com/office/drawing/2017/decorative" val="1"/>
              </a:ext>
            </a:extLst>
          </p:cNvPr>
          <p:cNvSpPr/>
          <p:nvPr/>
        </p:nvSpPr>
        <p:spPr>
          <a:xfrm>
            <a:off x="838199" y="5106506"/>
            <a:ext cx="9540000" cy="1152000"/>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000" dirty="0">
                <a:solidFill>
                  <a:srgbClr val="3B515B"/>
                </a:solidFill>
              </a:rPr>
              <a:t>Hier klicken für die Lösung</a:t>
            </a:r>
          </a:p>
        </p:txBody>
      </p:sp>
    </p:spTree>
    <p:extLst>
      <p:ext uri="{BB962C8B-B14F-4D97-AF65-F5344CB8AC3E}">
        <p14:creationId xmlns:p14="http://schemas.microsoft.com/office/powerpoint/2010/main" val="22059790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1A2D47-72D7-AB18-C616-42F2508DC96D}"/>
              </a:ext>
            </a:extLst>
          </p:cNvPr>
          <p:cNvSpPr>
            <a:spLocks noGrp="1"/>
          </p:cNvSpPr>
          <p:nvPr>
            <p:ph type="title"/>
          </p:nvPr>
        </p:nvSpPr>
        <p:spPr/>
        <p:txBody>
          <a:bodyPr/>
          <a:lstStyle/>
          <a:p>
            <a:r>
              <a:rPr lang="de-DE" dirty="0"/>
              <a:t>Ereignis</a:t>
            </a:r>
          </a:p>
        </p:txBody>
      </p:sp>
      <p:sp>
        <p:nvSpPr>
          <p:cNvPr id="6" name="Ellipse 5">
            <a:extLst>
              <a:ext uri="{FF2B5EF4-FFF2-40B4-BE49-F238E27FC236}">
                <a16:creationId xmlns:a16="http://schemas.microsoft.com/office/drawing/2014/main" id="{83DDBD5E-B231-37DB-DDF5-0A6A6D9CA05F}"/>
              </a:ext>
            </a:extLst>
          </p:cNvPr>
          <p:cNvSpPr/>
          <p:nvPr/>
        </p:nvSpPr>
        <p:spPr>
          <a:xfrm>
            <a:off x="838199" y="2167192"/>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3" action="ppaction://hlinksldjump"/>
              </a:rPr>
              <a:t>01</a:t>
            </a:r>
            <a:endParaRPr lang="de-DE" sz="3000" b="1" dirty="0">
              <a:solidFill>
                <a:srgbClr val="0271BB"/>
              </a:solidFill>
            </a:endParaRPr>
          </a:p>
        </p:txBody>
      </p:sp>
      <p:sp>
        <p:nvSpPr>
          <p:cNvPr id="7" name="Ellipse 6">
            <a:extLst>
              <a:ext uri="{FF2B5EF4-FFF2-40B4-BE49-F238E27FC236}">
                <a16:creationId xmlns:a16="http://schemas.microsoft.com/office/drawing/2014/main" id="{A5617F1C-6ED5-89D5-BEAE-8D70B87AADC6}"/>
              </a:ext>
            </a:extLst>
          </p:cNvPr>
          <p:cNvSpPr/>
          <p:nvPr/>
        </p:nvSpPr>
        <p:spPr>
          <a:xfrm>
            <a:off x="2120897" y="2167192"/>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4" action="ppaction://hlinksldjump"/>
              </a:rPr>
              <a:t>02</a:t>
            </a:r>
            <a:endParaRPr lang="de-DE" sz="3000" b="1" dirty="0">
              <a:solidFill>
                <a:srgbClr val="3B515B"/>
              </a:solidFill>
            </a:endParaRPr>
          </a:p>
        </p:txBody>
      </p:sp>
      <p:sp>
        <p:nvSpPr>
          <p:cNvPr id="8" name="Ellipse 7">
            <a:extLst>
              <a:ext uri="{FF2B5EF4-FFF2-40B4-BE49-F238E27FC236}">
                <a16:creationId xmlns:a16="http://schemas.microsoft.com/office/drawing/2014/main" id="{FDB9216F-77DC-2A20-A936-2FEA3B4BFE56}"/>
              </a:ext>
            </a:extLst>
          </p:cNvPr>
          <p:cNvSpPr/>
          <p:nvPr/>
        </p:nvSpPr>
        <p:spPr>
          <a:xfrm>
            <a:off x="3403595" y="2167192"/>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5" action="ppaction://hlinksldjump"/>
              </a:rPr>
              <a:t>03</a:t>
            </a:r>
            <a:endParaRPr lang="de-DE" sz="3000" b="1" dirty="0">
              <a:solidFill>
                <a:srgbClr val="3B515B"/>
              </a:solidFill>
            </a:endParaRPr>
          </a:p>
        </p:txBody>
      </p:sp>
      <p:sp>
        <p:nvSpPr>
          <p:cNvPr id="9" name="Ellipse 8">
            <a:extLst>
              <a:ext uri="{FF2B5EF4-FFF2-40B4-BE49-F238E27FC236}">
                <a16:creationId xmlns:a16="http://schemas.microsoft.com/office/drawing/2014/main" id="{17939ECC-49E2-D6E0-277A-BAEC66C77D5D}"/>
              </a:ext>
            </a:extLst>
          </p:cNvPr>
          <p:cNvSpPr/>
          <p:nvPr/>
        </p:nvSpPr>
        <p:spPr>
          <a:xfrm>
            <a:off x="4686293" y="2167192"/>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6" action="ppaction://hlinksldjump"/>
              </a:rPr>
              <a:t>04</a:t>
            </a:r>
            <a:endParaRPr lang="de-DE" sz="3000" b="1" dirty="0">
              <a:solidFill>
                <a:srgbClr val="3B515B"/>
              </a:solidFill>
            </a:endParaRPr>
          </a:p>
        </p:txBody>
      </p:sp>
      <p:sp>
        <p:nvSpPr>
          <p:cNvPr id="10" name="Ellipse 9">
            <a:extLst>
              <a:ext uri="{FF2B5EF4-FFF2-40B4-BE49-F238E27FC236}">
                <a16:creationId xmlns:a16="http://schemas.microsoft.com/office/drawing/2014/main" id="{5E6A11BB-E700-8D53-45A1-3795E9819C6F}"/>
              </a:ext>
            </a:extLst>
          </p:cNvPr>
          <p:cNvSpPr/>
          <p:nvPr/>
        </p:nvSpPr>
        <p:spPr>
          <a:xfrm>
            <a:off x="5968991" y="2167192"/>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7" action="ppaction://hlinksldjump"/>
              </a:rPr>
              <a:t>05</a:t>
            </a:r>
            <a:endParaRPr lang="de-DE" sz="3000" b="1" dirty="0">
              <a:solidFill>
                <a:srgbClr val="3B515B"/>
              </a:solidFill>
            </a:endParaRPr>
          </a:p>
        </p:txBody>
      </p:sp>
      <p:sp>
        <p:nvSpPr>
          <p:cNvPr id="11" name="Ellipse 10">
            <a:extLst>
              <a:ext uri="{FF2B5EF4-FFF2-40B4-BE49-F238E27FC236}">
                <a16:creationId xmlns:a16="http://schemas.microsoft.com/office/drawing/2014/main" id="{1684024F-A719-04FC-CF07-ABB4CD74FF86}"/>
              </a:ext>
            </a:extLst>
          </p:cNvPr>
          <p:cNvSpPr/>
          <p:nvPr/>
        </p:nvSpPr>
        <p:spPr>
          <a:xfrm>
            <a:off x="7251689" y="2167192"/>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8" action="ppaction://hlinksldjump"/>
              </a:rPr>
              <a:t>06</a:t>
            </a:r>
            <a:endParaRPr lang="de-DE" sz="3000" b="1" dirty="0">
              <a:solidFill>
                <a:srgbClr val="3B515B"/>
              </a:solidFill>
            </a:endParaRPr>
          </a:p>
        </p:txBody>
      </p:sp>
      <p:sp>
        <p:nvSpPr>
          <p:cNvPr id="12" name="Ellipse 11">
            <a:extLst>
              <a:ext uri="{FF2B5EF4-FFF2-40B4-BE49-F238E27FC236}">
                <a16:creationId xmlns:a16="http://schemas.microsoft.com/office/drawing/2014/main" id="{1C9E00AE-4520-5C61-D9C5-A041039F5FD9}"/>
              </a:ext>
            </a:extLst>
          </p:cNvPr>
          <p:cNvSpPr/>
          <p:nvPr/>
        </p:nvSpPr>
        <p:spPr>
          <a:xfrm>
            <a:off x="8534388" y="2167192"/>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9" action="ppaction://hlinksldjump"/>
              </a:rPr>
              <a:t>07</a:t>
            </a:r>
            <a:endParaRPr lang="de-DE" sz="3000" b="1" dirty="0">
              <a:solidFill>
                <a:srgbClr val="3B515B"/>
              </a:solidFill>
            </a:endParaRPr>
          </a:p>
        </p:txBody>
      </p:sp>
      <p:sp>
        <p:nvSpPr>
          <p:cNvPr id="13" name="Ellipse 12">
            <a:extLst>
              <a:ext uri="{FF2B5EF4-FFF2-40B4-BE49-F238E27FC236}">
                <a16:creationId xmlns:a16="http://schemas.microsoft.com/office/drawing/2014/main" id="{103286C6-E27C-961A-61C2-6E8567B1DDB5}"/>
              </a:ext>
            </a:extLst>
          </p:cNvPr>
          <p:cNvSpPr/>
          <p:nvPr/>
        </p:nvSpPr>
        <p:spPr>
          <a:xfrm>
            <a:off x="838199" y="3519747"/>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0" action="ppaction://hlinksldjump"/>
              </a:rPr>
              <a:t>08</a:t>
            </a:r>
            <a:endParaRPr lang="de-DE" sz="3000" b="1" dirty="0">
              <a:solidFill>
                <a:srgbClr val="3B515B"/>
              </a:solidFill>
            </a:endParaRPr>
          </a:p>
        </p:txBody>
      </p:sp>
      <p:sp>
        <p:nvSpPr>
          <p:cNvPr id="14" name="Ellipse 13">
            <a:extLst>
              <a:ext uri="{FF2B5EF4-FFF2-40B4-BE49-F238E27FC236}">
                <a16:creationId xmlns:a16="http://schemas.microsoft.com/office/drawing/2014/main" id="{DDCED647-89CF-D3DB-2016-3485A66862B8}"/>
              </a:ext>
            </a:extLst>
          </p:cNvPr>
          <p:cNvSpPr/>
          <p:nvPr/>
        </p:nvSpPr>
        <p:spPr>
          <a:xfrm>
            <a:off x="2120897" y="3519747"/>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1" action="ppaction://hlinksldjump"/>
              </a:rPr>
              <a:t>09</a:t>
            </a:r>
            <a:endParaRPr lang="de-DE" sz="3000" b="1" dirty="0">
              <a:solidFill>
                <a:srgbClr val="3B515B"/>
              </a:solidFill>
            </a:endParaRPr>
          </a:p>
        </p:txBody>
      </p:sp>
      <p:sp>
        <p:nvSpPr>
          <p:cNvPr id="15" name="Ellipse 14">
            <a:extLst>
              <a:ext uri="{FF2B5EF4-FFF2-40B4-BE49-F238E27FC236}">
                <a16:creationId xmlns:a16="http://schemas.microsoft.com/office/drawing/2014/main" id="{294B0A26-543A-7308-C91E-3BFBBB38DC30}"/>
              </a:ext>
            </a:extLst>
          </p:cNvPr>
          <p:cNvSpPr/>
          <p:nvPr/>
        </p:nvSpPr>
        <p:spPr>
          <a:xfrm>
            <a:off x="3403595" y="3519747"/>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2" action="ppaction://hlinksldjump"/>
              </a:rPr>
              <a:t>10</a:t>
            </a:r>
            <a:endParaRPr lang="de-DE" sz="3000" b="1" dirty="0">
              <a:solidFill>
                <a:srgbClr val="3B515B"/>
              </a:solidFill>
            </a:endParaRPr>
          </a:p>
        </p:txBody>
      </p:sp>
      <p:sp>
        <p:nvSpPr>
          <p:cNvPr id="16" name="Ellipse 15">
            <a:extLst>
              <a:ext uri="{FF2B5EF4-FFF2-40B4-BE49-F238E27FC236}">
                <a16:creationId xmlns:a16="http://schemas.microsoft.com/office/drawing/2014/main" id="{F296C0DE-3474-CFA8-D8CF-6F4C9DA51033}"/>
              </a:ext>
            </a:extLst>
          </p:cNvPr>
          <p:cNvSpPr/>
          <p:nvPr/>
        </p:nvSpPr>
        <p:spPr>
          <a:xfrm>
            <a:off x="4686293" y="3519747"/>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3" action="ppaction://hlinksldjump"/>
              </a:rPr>
              <a:t>11</a:t>
            </a:r>
            <a:endParaRPr lang="de-DE" sz="3000" b="1" dirty="0">
              <a:solidFill>
                <a:srgbClr val="3B515B"/>
              </a:solidFill>
            </a:endParaRPr>
          </a:p>
        </p:txBody>
      </p:sp>
      <p:sp>
        <p:nvSpPr>
          <p:cNvPr id="17" name="Ellipse 16">
            <a:extLst>
              <a:ext uri="{FF2B5EF4-FFF2-40B4-BE49-F238E27FC236}">
                <a16:creationId xmlns:a16="http://schemas.microsoft.com/office/drawing/2014/main" id="{C293D60D-403F-C2A6-9E56-8F752540A6C2}"/>
              </a:ext>
            </a:extLst>
          </p:cNvPr>
          <p:cNvSpPr/>
          <p:nvPr/>
        </p:nvSpPr>
        <p:spPr>
          <a:xfrm>
            <a:off x="5968991" y="3519747"/>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4" action="ppaction://hlinksldjump"/>
              </a:rPr>
              <a:t>12</a:t>
            </a:r>
            <a:endParaRPr lang="de-DE" sz="3000" b="1" dirty="0">
              <a:solidFill>
                <a:srgbClr val="3B515B"/>
              </a:solidFill>
            </a:endParaRPr>
          </a:p>
        </p:txBody>
      </p:sp>
      <p:sp>
        <p:nvSpPr>
          <p:cNvPr id="18" name="Ellipse 17">
            <a:extLst>
              <a:ext uri="{FF2B5EF4-FFF2-40B4-BE49-F238E27FC236}">
                <a16:creationId xmlns:a16="http://schemas.microsoft.com/office/drawing/2014/main" id="{94BF1A2E-E985-AD2B-C5F1-1E63F6901300}"/>
              </a:ext>
            </a:extLst>
          </p:cNvPr>
          <p:cNvSpPr/>
          <p:nvPr/>
        </p:nvSpPr>
        <p:spPr>
          <a:xfrm>
            <a:off x="7251689" y="3519747"/>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5" action="ppaction://hlinksldjump"/>
              </a:rPr>
              <a:t>13</a:t>
            </a:r>
            <a:endParaRPr lang="de-DE" sz="3000" b="1" dirty="0">
              <a:solidFill>
                <a:srgbClr val="3B515B"/>
              </a:solidFill>
            </a:endParaRPr>
          </a:p>
        </p:txBody>
      </p:sp>
      <p:sp>
        <p:nvSpPr>
          <p:cNvPr id="19" name="Ellipse 18">
            <a:extLst>
              <a:ext uri="{FF2B5EF4-FFF2-40B4-BE49-F238E27FC236}">
                <a16:creationId xmlns:a16="http://schemas.microsoft.com/office/drawing/2014/main" id="{DCC0D43B-A15D-E0EA-134D-B2BAC8C21A53}"/>
              </a:ext>
            </a:extLst>
          </p:cNvPr>
          <p:cNvSpPr/>
          <p:nvPr/>
        </p:nvSpPr>
        <p:spPr>
          <a:xfrm>
            <a:off x="8534388" y="3519747"/>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6" action="ppaction://hlinksldjump"/>
              </a:rPr>
              <a:t>14</a:t>
            </a:r>
            <a:endParaRPr lang="de-DE" sz="3000" b="1" dirty="0">
              <a:solidFill>
                <a:srgbClr val="3B515B"/>
              </a:solidFill>
            </a:endParaRPr>
          </a:p>
        </p:txBody>
      </p:sp>
      <p:sp>
        <p:nvSpPr>
          <p:cNvPr id="20" name="Ellipse 19">
            <a:extLst>
              <a:ext uri="{FF2B5EF4-FFF2-40B4-BE49-F238E27FC236}">
                <a16:creationId xmlns:a16="http://schemas.microsoft.com/office/drawing/2014/main" id="{BEC38088-4376-BB85-AF48-0B42A53195CB}"/>
              </a:ext>
            </a:extLst>
          </p:cNvPr>
          <p:cNvSpPr/>
          <p:nvPr/>
        </p:nvSpPr>
        <p:spPr>
          <a:xfrm>
            <a:off x="838199" y="487230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7" action="ppaction://hlinksldjump"/>
              </a:rPr>
              <a:t>15</a:t>
            </a:r>
            <a:endParaRPr lang="de-DE" sz="3000" b="1" dirty="0">
              <a:solidFill>
                <a:srgbClr val="3B515B"/>
              </a:solidFill>
            </a:endParaRPr>
          </a:p>
        </p:txBody>
      </p:sp>
      <p:sp>
        <p:nvSpPr>
          <p:cNvPr id="21" name="Ellipse 20">
            <a:extLst>
              <a:ext uri="{FF2B5EF4-FFF2-40B4-BE49-F238E27FC236}">
                <a16:creationId xmlns:a16="http://schemas.microsoft.com/office/drawing/2014/main" id="{0413E358-5B37-683A-C275-67C9A9E9935F}"/>
              </a:ext>
            </a:extLst>
          </p:cNvPr>
          <p:cNvSpPr/>
          <p:nvPr/>
        </p:nvSpPr>
        <p:spPr>
          <a:xfrm>
            <a:off x="2120897" y="487230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8" action="ppaction://hlinksldjump"/>
              </a:rPr>
              <a:t>16</a:t>
            </a:r>
            <a:endParaRPr lang="de-DE" sz="3000" b="1" dirty="0">
              <a:solidFill>
                <a:srgbClr val="3B515B"/>
              </a:solidFill>
            </a:endParaRPr>
          </a:p>
        </p:txBody>
      </p:sp>
      <p:sp>
        <p:nvSpPr>
          <p:cNvPr id="22" name="Ellipse 21">
            <a:extLst>
              <a:ext uri="{FF2B5EF4-FFF2-40B4-BE49-F238E27FC236}">
                <a16:creationId xmlns:a16="http://schemas.microsoft.com/office/drawing/2014/main" id="{2FC5DEE4-ADD2-39CB-25F4-0FC6980A4A8F}"/>
              </a:ext>
            </a:extLst>
          </p:cNvPr>
          <p:cNvSpPr/>
          <p:nvPr/>
        </p:nvSpPr>
        <p:spPr>
          <a:xfrm>
            <a:off x="3403595"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9" action="ppaction://hlinksldjump"/>
              </a:rPr>
              <a:t>17</a:t>
            </a:r>
            <a:endParaRPr lang="de-DE" sz="3000" b="1" dirty="0">
              <a:solidFill>
                <a:srgbClr val="3B515B"/>
              </a:solidFill>
            </a:endParaRPr>
          </a:p>
        </p:txBody>
      </p:sp>
      <p:sp>
        <p:nvSpPr>
          <p:cNvPr id="23" name="Ellipse 22">
            <a:extLst>
              <a:ext uri="{FF2B5EF4-FFF2-40B4-BE49-F238E27FC236}">
                <a16:creationId xmlns:a16="http://schemas.microsoft.com/office/drawing/2014/main" id="{98F3158B-44DA-5CB7-EF0C-298CDCBDC886}"/>
              </a:ext>
            </a:extLst>
          </p:cNvPr>
          <p:cNvSpPr/>
          <p:nvPr/>
        </p:nvSpPr>
        <p:spPr>
          <a:xfrm>
            <a:off x="4686293"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20" action="ppaction://hlinksldjump"/>
              </a:rPr>
              <a:t>18</a:t>
            </a:r>
            <a:endParaRPr lang="de-DE" sz="3000" b="1" dirty="0">
              <a:solidFill>
                <a:srgbClr val="3B515B"/>
              </a:solidFill>
            </a:endParaRPr>
          </a:p>
        </p:txBody>
      </p:sp>
      <p:sp>
        <p:nvSpPr>
          <p:cNvPr id="24" name="Ellipse 23">
            <a:extLst>
              <a:ext uri="{FF2B5EF4-FFF2-40B4-BE49-F238E27FC236}">
                <a16:creationId xmlns:a16="http://schemas.microsoft.com/office/drawing/2014/main" id="{7BF0B0BA-8F77-2DDB-8F7C-6DF4869AC69B}"/>
              </a:ext>
            </a:extLst>
          </p:cNvPr>
          <p:cNvSpPr/>
          <p:nvPr/>
        </p:nvSpPr>
        <p:spPr>
          <a:xfrm>
            <a:off x="5968991"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21" action="ppaction://hlinksldjump"/>
              </a:rPr>
              <a:t>19</a:t>
            </a:r>
            <a:endParaRPr lang="de-DE" sz="3000" b="1" dirty="0">
              <a:solidFill>
                <a:srgbClr val="3B515B"/>
              </a:solidFill>
            </a:endParaRPr>
          </a:p>
        </p:txBody>
      </p:sp>
      <p:sp>
        <p:nvSpPr>
          <p:cNvPr id="25" name="Ellipse 24">
            <a:extLst>
              <a:ext uri="{FF2B5EF4-FFF2-40B4-BE49-F238E27FC236}">
                <a16:creationId xmlns:a16="http://schemas.microsoft.com/office/drawing/2014/main" id="{5C2DCF60-2CC6-8212-CAC1-952CFE1DF292}"/>
              </a:ext>
            </a:extLst>
          </p:cNvPr>
          <p:cNvSpPr/>
          <p:nvPr/>
        </p:nvSpPr>
        <p:spPr>
          <a:xfrm>
            <a:off x="7251689"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22" action="ppaction://hlinksldjump"/>
              </a:rPr>
              <a:t>20</a:t>
            </a:r>
            <a:endParaRPr lang="de-DE" sz="3000" b="1" dirty="0">
              <a:solidFill>
                <a:srgbClr val="3B515B"/>
              </a:solidFill>
            </a:endParaRPr>
          </a:p>
        </p:txBody>
      </p:sp>
      <p:sp>
        <p:nvSpPr>
          <p:cNvPr id="26" name="Ellipse 25">
            <a:extLst>
              <a:ext uri="{FF2B5EF4-FFF2-40B4-BE49-F238E27FC236}">
                <a16:creationId xmlns:a16="http://schemas.microsoft.com/office/drawing/2014/main" id="{41416EAF-EAA4-8639-6C9B-13A5EE65BC96}"/>
              </a:ext>
            </a:extLst>
          </p:cNvPr>
          <p:cNvSpPr/>
          <p:nvPr/>
        </p:nvSpPr>
        <p:spPr>
          <a:xfrm>
            <a:off x="8534388"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23" action="ppaction://hlinksldjump"/>
              </a:rPr>
              <a:t>21</a:t>
            </a:r>
            <a:endParaRPr lang="de-DE" sz="3000" b="1" dirty="0">
              <a:solidFill>
                <a:srgbClr val="3B515B"/>
              </a:solidFill>
            </a:endParaRPr>
          </a:p>
        </p:txBody>
      </p:sp>
      <mc:AlternateContent xmlns:mc="http://schemas.openxmlformats.org/markup-compatibility/2006" xmlns:pslz="http://schemas.microsoft.com/office/powerpoint/2016/slidezoom">
        <mc:Choice Requires="pslz">
          <p:graphicFrame>
            <p:nvGraphicFramePr>
              <p:cNvPr id="31" name="Folienzoom 30" descr="Link zur Glücksrad-Folie.">
                <a:extLst>
                  <a:ext uri="{FF2B5EF4-FFF2-40B4-BE49-F238E27FC236}">
                    <a16:creationId xmlns:a16="http://schemas.microsoft.com/office/drawing/2014/main" id="{AA96977E-5D81-AB9C-9CBE-26ED4A18FBAB}"/>
                  </a:ext>
                </a:extLst>
              </p:cNvPr>
              <p:cNvGraphicFramePr>
                <a:graphicFrameLocks noChangeAspect="1"/>
              </p:cNvGraphicFramePr>
              <p:nvPr>
                <p:extLst>
                  <p:ext uri="{D42A27DB-BD31-4B8C-83A1-F6EECF244321}">
                    <p14:modId xmlns:p14="http://schemas.microsoft.com/office/powerpoint/2010/main" val="3019414060"/>
                  </p:ext>
                </p:extLst>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24"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31" name="Folienzoom 30" descr="Link zur Glücksrad-Folie.">
                <a:hlinkClick r:id="rId25" action="ppaction://hlinksldjump"/>
                <a:extLst>
                  <a:ext uri="{FF2B5EF4-FFF2-40B4-BE49-F238E27FC236}">
                    <a16:creationId xmlns:a16="http://schemas.microsoft.com/office/drawing/2014/main" id="{AA96977E-5D81-AB9C-9CBE-26ED4A18FBAB}"/>
                  </a:ext>
                </a:extLst>
              </p:cNvPr>
              <p:cNvPicPr>
                <a:picLocks noGrp="1" noRot="1" noChangeAspect="1" noMove="1" noResize="1" noEditPoints="1" noAdjustHandles="1" noChangeArrowheads="1" noChangeShapeType="1"/>
              </p:cNvPicPr>
              <p:nvPr/>
            </p:nvPicPr>
            <p:blipFill>
              <a:blip r:embed="rId26"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grpSp>
        <p:nvGrpSpPr>
          <p:cNvPr id="27" name="Gruppieren 26">
            <a:extLst>
              <a:ext uri="{FF2B5EF4-FFF2-40B4-BE49-F238E27FC236}">
                <a16:creationId xmlns:a16="http://schemas.microsoft.com/office/drawing/2014/main" id="{B168E427-DB96-1E54-E46E-1A6A4CE43D0C}"/>
              </a:ext>
              <a:ext uri="{C183D7F6-B498-43B3-948B-1728B52AA6E4}">
                <adec:decorative xmlns:adec="http://schemas.microsoft.com/office/drawing/2017/decorative" val="1"/>
              </a:ext>
            </a:extLst>
          </p:cNvPr>
          <p:cNvGrpSpPr/>
          <p:nvPr/>
        </p:nvGrpSpPr>
        <p:grpSpPr>
          <a:xfrm>
            <a:off x="10602797" y="796885"/>
            <a:ext cx="1313095" cy="1313095"/>
            <a:chOff x="4270670" y="5131916"/>
            <a:chExt cx="1313095" cy="1313095"/>
          </a:xfrm>
        </p:grpSpPr>
        <p:sp>
          <p:nvSpPr>
            <p:cNvPr id="28" name="Ellipse 27">
              <a:extLst>
                <a:ext uri="{FF2B5EF4-FFF2-40B4-BE49-F238E27FC236}">
                  <a16:creationId xmlns:a16="http://schemas.microsoft.com/office/drawing/2014/main" id="{A47D73D3-08F0-4BC2-EDCA-9B589F3FD5AF}"/>
                </a:ext>
              </a:extLst>
            </p:cNvPr>
            <p:cNvSpPr/>
            <p:nvPr/>
          </p:nvSpPr>
          <p:spPr>
            <a:xfrm>
              <a:off x="4270670" y="5131916"/>
              <a:ext cx="1313095" cy="1313095"/>
            </a:xfrm>
            <a:prstGeom prst="ellipse">
              <a:avLst/>
            </a:prstGeom>
            <a:solidFill>
              <a:srgbClr val="B2BABD"/>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9" name="Grafik 28" descr="Stern mit einfarbiger Füllung">
              <a:extLst>
                <a:ext uri="{FF2B5EF4-FFF2-40B4-BE49-F238E27FC236}">
                  <a16:creationId xmlns:a16="http://schemas.microsoft.com/office/drawing/2014/main" id="{C64409A9-C5D9-70E9-6702-39DF8277BD45}"/>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4470017" y="5331263"/>
              <a:ext cx="914400" cy="914400"/>
            </a:xfrm>
            <a:prstGeom prst="rect">
              <a:avLst/>
            </a:prstGeom>
          </p:spPr>
        </p:pic>
      </p:grpSp>
    </p:spTree>
    <p:extLst>
      <p:ext uri="{BB962C8B-B14F-4D97-AF65-F5344CB8AC3E}">
        <p14:creationId xmlns:p14="http://schemas.microsoft.com/office/powerpoint/2010/main" val="39095357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01</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a:bodyPr>
          <a:lstStyle/>
          <a:p>
            <a:r>
              <a:rPr lang="de-DE" sz="2200" dirty="0"/>
              <a:t>Es gibt KI-Tools, die damit werben, dass sie Dir bestimmte Aufgaben im Forschungsprozess (z. B. Analyse und Interpretation von Daten) deutlich erleichtern können. Würdest Du diese Tools bei Deinem Forschungsprojekt nutzen, auch wenn Du deren Funktionsweise nicht vollständig verstehst? </a:t>
            </a:r>
            <a:br>
              <a:rPr lang="de-DE" sz="2200" dirty="0"/>
            </a:br>
            <a:r>
              <a:rPr lang="de-DE" sz="2200" dirty="0"/>
              <a:t>Bitte begründe Deine Antwort.</a:t>
            </a:r>
          </a:p>
          <a:p>
            <a:pPr marL="514350" indent="-514350">
              <a:buFont typeface="+mj-lt"/>
              <a:buAutoNum type="alphaLcParenR"/>
            </a:pPr>
            <a:r>
              <a:rPr lang="de-DE" sz="2200" dirty="0"/>
              <a:t>Ja</a:t>
            </a:r>
          </a:p>
          <a:p>
            <a:pPr marL="514350" indent="-514350">
              <a:buFont typeface="+mj-lt"/>
              <a:buAutoNum type="alphaLcParenR"/>
            </a:pPr>
            <a:r>
              <a:rPr lang="de-DE" sz="2200" dirty="0"/>
              <a:t>Ja, aber nur zusätzlich zum Vorgehen ohne die Tools</a:t>
            </a:r>
          </a:p>
          <a:p>
            <a:pPr marL="514350" indent="-514350">
              <a:buFont typeface="+mj-lt"/>
              <a:buAutoNum type="alphaLcParenR"/>
            </a:pPr>
            <a:r>
              <a:rPr lang="de-DE" sz="2200" dirty="0"/>
              <a:t>Nein</a:t>
            </a:r>
          </a:p>
          <a:p>
            <a:pPr marL="514350" indent="-514350">
              <a:buFont typeface="+mj-lt"/>
              <a:buAutoNum type="alphaLcParenR"/>
            </a:pPr>
            <a:r>
              <a:rPr lang="de-DE" sz="2200"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extLst>
                  <p:ext uri="{D42A27DB-BD31-4B8C-83A1-F6EECF244321}">
                    <p14:modId xmlns:p14="http://schemas.microsoft.com/office/powerpoint/2010/main" val="1323933459"/>
                  </p:ext>
                </p:extLst>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extLst>
                  <p:ext uri="{D42A27DB-BD31-4B8C-83A1-F6EECF244321}">
                    <p14:modId xmlns:p14="http://schemas.microsoft.com/office/powerpoint/2010/main" val="645681514"/>
                  </p:ext>
                </p:extLst>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20699521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02</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a:bodyPr>
          <a:lstStyle/>
          <a:p>
            <a:r>
              <a:rPr lang="de-DE" sz="2200" dirty="0"/>
              <a:t>In der Vergangenheit sind mehrere KI-generierte Pilzratgeber und </a:t>
            </a:r>
            <a:r>
              <a:rPr lang="de-DE" sz="2200" dirty="0" err="1"/>
              <a:t>Pilzidentifi-zierungsbücher</a:t>
            </a:r>
            <a:r>
              <a:rPr lang="de-DE" sz="2200" dirty="0"/>
              <a:t> mit potenziell tödlichen Tipps bei bekannten Online-Shops aufgetaucht. Wen würdest Du zur Verantwortung ziehen, wenn sich jemand, der diese Ratgeber nutzt, vergiftet? Warum?</a:t>
            </a:r>
          </a:p>
          <a:p>
            <a:pPr marL="514350" indent="-514350">
              <a:buFont typeface="+mj-lt"/>
              <a:buAutoNum type="alphaLcParenR"/>
            </a:pPr>
            <a:r>
              <a:rPr lang="de-DE" sz="2200" dirty="0"/>
              <a:t>Den Hersteller der KI.</a:t>
            </a:r>
          </a:p>
          <a:p>
            <a:pPr marL="514350" indent="-514350">
              <a:buFont typeface="+mj-lt"/>
              <a:buAutoNum type="alphaLcParenR"/>
            </a:pPr>
            <a:r>
              <a:rPr lang="de-DE" sz="2200" dirty="0"/>
              <a:t>Die Person, die das Buch geschrieben und veröffentlicht hat.</a:t>
            </a:r>
          </a:p>
          <a:p>
            <a:pPr marL="514350" indent="-514350">
              <a:buFont typeface="+mj-lt"/>
              <a:buAutoNum type="alphaLcParenR"/>
            </a:pPr>
            <a:r>
              <a:rPr lang="de-DE" sz="2200" dirty="0"/>
              <a:t>Den Online-Shop.</a:t>
            </a:r>
          </a:p>
          <a:p>
            <a:pPr marL="514350" indent="-514350">
              <a:buFont typeface="+mj-lt"/>
              <a:buAutoNum type="alphaLcParenR"/>
            </a:pPr>
            <a:r>
              <a:rPr lang="de-DE" sz="2200"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28751581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03</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a:bodyPr>
          <a:lstStyle/>
          <a:p>
            <a:r>
              <a:rPr lang="de-DE" sz="2200" dirty="0"/>
              <a:t>Du hast eine Wissensfrage. Was nutzt Du, um die Antwort zu bekommen? Bitte begründe Deine Antwort.</a:t>
            </a:r>
          </a:p>
          <a:p>
            <a:pPr marL="514350" indent="-514350">
              <a:buFont typeface="+mj-lt"/>
              <a:buAutoNum type="alphaLcParenR"/>
            </a:pPr>
            <a:r>
              <a:rPr lang="de-DE" sz="2200" dirty="0"/>
              <a:t>Suchmaschinen</a:t>
            </a:r>
          </a:p>
          <a:p>
            <a:pPr marL="514350" indent="-514350">
              <a:buFont typeface="+mj-lt"/>
              <a:buAutoNum type="alphaLcParenR"/>
            </a:pPr>
            <a:r>
              <a:rPr lang="de-DE" sz="2200" dirty="0"/>
              <a:t>Chatbots</a:t>
            </a:r>
          </a:p>
          <a:p>
            <a:pPr marL="514350" indent="-514350">
              <a:buFont typeface="+mj-lt"/>
              <a:buAutoNum type="alphaLcParenR"/>
            </a:pPr>
            <a:r>
              <a:rPr lang="de-DE" sz="2200" dirty="0"/>
              <a:t>Fachliteratur wie z. B. Studien und Lehrbücher</a:t>
            </a:r>
          </a:p>
          <a:p>
            <a:pPr marL="514350" indent="-514350">
              <a:buFont typeface="+mj-lt"/>
              <a:buAutoNum type="alphaLcParenR"/>
            </a:pPr>
            <a:r>
              <a:rPr lang="de-DE" sz="2200"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4140434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04</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a:xfrm>
            <a:off x="838199" y="2007647"/>
            <a:ext cx="9812216" cy="4603145"/>
          </a:xfrm>
        </p:spPr>
        <p:txBody>
          <a:bodyPr>
            <a:noAutofit/>
          </a:bodyPr>
          <a:lstStyle/>
          <a:p>
            <a:r>
              <a:rPr lang="de-DE" sz="2200" dirty="0"/>
              <a:t>In einer Veranstaltung bittet eine Lehrperson ihre Studierenden, mit Hilfe eines kostenlosen KI-Tools einen Song zum Thema zu erstellen. Für die Nutzung des Tools braucht man ein Konto mit der eigenen E-Mail-Adresse. Rechtlich betrachtet ist die Nutzung eines Tools unter diesen Bedingungen freiwillig. Jemand erzählt Dir im Vertrauen, dass die Person sich da eigentlich nicht mit ihrer E-Mail-Adresse anmelden möchte. Was empfiehlst Du ihr? Warum?  </a:t>
            </a:r>
          </a:p>
          <a:p>
            <a:pPr marL="514350" indent="-514350">
              <a:buFont typeface="+mj-lt"/>
              <a:buAutoNum type="alphaLcParenR"/>
            </a:pPr>
            <a:r>
              <a:rPr lang="de-DE" sz="2200" dirty="0"/>
              <a:t>Es trotz der Bedenken zu machen, aber eine extra zusätzlich angelegte „Wegwerf-E-Mail-Adresse“ in einem „sicheren Browser“ zu nutzen.</a:t>
            </a:r>
          </a:p>
          <a:p>
            <a:pPr marL="514350" indent="-514350">
              <a:buFont typeface="+mj-lt"/>
              <a:buAutoNum type="alphaLcParenR"/>
            </a:pPr>
            <a:r>
              <a:rPr lang="de-DE" sz="2200" dirty="0"/>
              <a:t>Es unter 4 Augen mit der Lehrperson zu besprechen.</a:t>
            </a:r>
          </a:p>
          <a:p>
            <a:pPr marL="514350" indent="-514350">
              <a:buFont typeface="+mj-lt"/>
              <a:buAutoNum type="alphaLcParenR"/>
            </a:pPr>
            <a:r>
              <a:rPr lang="de-DE" sz="2200" dirty="0"/>
              <a:t>Es im Plenum zu thematisieren.</a:t>
            </a:r>
          </a:p>
          <a:p>
            <a:pPr marL="514350" indent="-514350">
              <a:buFont typeface="+mj-lt"/>
              <a:buAutoNum type="alphaLcParenR"/>
            </a:pPr>
            <a:r>
              <a:rPr lang="de-DE" sz="2200"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42456313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05</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a:bodyPr>
          <a:lstStyle/>
          <a:p>
            <a:r>
              <a:rPr lang="de-DE" sz="2200" dirty="0"/>
              <a:t>Du stellst fest, dass Dein Portraitfoto ungefragt beim Training von Bild-KI genutzt wurde. Wie reagierst Du? Warum? </a:t>
            </a:r>
          </a:p>
          <a:p>
            <a:pPr marL="514350" indent="-514350">
              <a:buFont typeface="+mj-lt"/>
              <a:buAutoNum type="alphaLcParenR"/>
            </a:pPr>
            <a:r>
              <a:rPr lang="de-DE" sz="2200" dirty="0"/>
              <a:t>Ich mache nichts.</a:t>
            </a:r>
          </a:p>
          <a:p>
            <a:pPr marL="514350" indent="-514350">
              <a:buFont typeface="+mj-lt"/>
              <a:buAutoNum type="alphaLcParenR"/>
            </a:pPr>
            <a:r>
              <a:rPr lang="de-DE" sz="2200" dirty="0"/>
              <a:t>Ich verändere mein Verhalten beim Veröffentlichen meiner Fotos.</a:t>
            </a:r>
          </a:p>
          <a:p>
            <a:pPr marL="514350" indent="-514350">
              <a:buFont typeface="+mj-lt"/>
              <a:buAutoNum type="alphaLcParenR"/>
            </a:pPr>
            <a:r>
              <a:rPr lang="de-DE" sz="2200" dirty="0"/>
              <a:t>Ich versuche, mein Bild löschen zu lassen.</a:t>
            </a:r>
          </a:p>
          <a:p>
            <a:pPr marL="514350" indent="-514350">
              <a:buFont typeface="+mj-lt"/>
              <a:buAutoNum type="alphaLcParenR"/>
            </a:pPr>
            <a:r>
              <a:rPr lang="de-DE" sz="2200"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14940647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06</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a:xfrm>
            <a:off x="838199" y="2007648"/>
            <a:ext cx="9466386" cy="4351338"/>
          </a:xfrm>
        </p:spPr>
        <p:txBody>
          <a:bodyPr>
            <a:normAutofit/>
          </a:bodyPr>
          <a:lstStyle/>
          <a:p>
            <a:r>
              <a:rPr lang="de-DE" sz="2200" dirty="0"/>
              <a:t>Deine Aufgabe ist es, Feedback zu einer Prüfungsleistung zu geben. Beim Ansehen der Prüfungsleistung entsteht bei Dir der Verdacht, dass bei der Erstellung der Prüfungsleistung mehr KI als erlaubt verwendet wurde bzw. die verwendete KI nicht korrekt benannt wurde. Wie gehst Du damit um? Warum? </a:t>
            </a:r>
          </a:p>
          <a:p>
            <a:pPr marL="514350" indent="-514350">
              <a:buFont typeface="+mj-lt"/>
              <a:buAutoNum type="alphaLcParenR"/>
            </a:pPr>
            <a:r>
              <a:rPr lang="de-DE" sz="2200" dirty="0"/>
              <a:t>Ich rede mit der Person, die die Prüfungsleistung abgegeben hat.</a:t>
            </a:r>
          </a:p>
          <a:p>
            <a:pPr marL="514350" indent="-514350">
              <a:buFont typeface="+mj-lt"/>
              <a:buAutoNum type="alphaLcParenR"/>
            </a:pPr>
            <a:r>
              <a:rPr lang="de-DE" sz="2200" dirty="0"/>
              <a:t>Ich werte die Leistung als nicht bestanden.</a:t>
            </a:r>
          </a:p>
          <a:p>
            <a:pPr marL="514350" indent="-514350">
              <a:buFont typeface="+mj-lt"/>
              <a:buAutoNum type="alphaLcParenR"/>
            </a:pPr>
            <a:r>
              <a:rPr lang="de-DE" sz="2200" dirty="0"/>
              <a:t>Ich hole mir eine zweite Meinung ein.</a:t>
            </a:r>
          </a:p>
          <a:p>
            <a:pPr marL="514350" indent="-514350">
              <a:buFont typeface="+mj-lt"/>
              <a:buAutoNum type="alphaLcParenR"/>
            </a:pPr>
            <a:r>
              <a:rPr lang="de-DE" sz="2200"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29779578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07</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a:bodyPr>
          <a:lstStyle/>
          <a:p>
            <a:r>
              <a:rPr lang="de-DE" sz="2200" dirty="0"/>
              <a:t>Bei vielen KI-Tools gibt es die Möglichkeit, Rückmeldungen zu geben und z. B. falsche Antworten zu melden. Nutzt Du diese Möglichkeit? </a:t>
            </a:r>
            <a:br>
              <a:rPr lang="de-DE" sz="2200" dirty="0"/>
            </a:br>
            <a:r>
              <a:rPr lang="de-DE" sz="2200" dirty="0"/>
              <a:t>Bitte begründe Deine Antwort. </a:t>
            </a:r>
          </a:p>
          <a:p>
            <a:pPr marL="514350" indent="-514350">
              <a:buFont typeface="+mj-lt"/>
              <a:buAutoNum type="alphaLcParenR"/>
            </a:pPr>
            <a:r>
              <a:rPr lang="de-DE" sz="2200" dirty="0"/>
              <a:t>Ja</a:t>
            </a:r>
          </a:p>
          <a:p>
            <a:pPr marL="514350" indent="-514350">
              <a:buFont typeface="+mj-lt"/>
              <a:buAutoNum type="alphaLcParenR"/>
            </a:pPr>
            <a:r>
              <a:rPr lang="de-DE" sz="2200" dirty="0"/>
              <a:t>Manchmal</a:t>
            </a:r>
          </a:p>
          <a:p>
            <a:pPr marL="514350" indent="-514350">
              <a:buFont typeface="+mj-lt"/>
              <a:buAutoNum type="alphaLcParenR"/>
            </a:pPr>
            <a:r>
              <a:rPr lang="de-DE" sz="2200" dirty="0"/>
              <a:t>Nein</a:t>
            </a:r>
          </a:p>
          <a:p>
            <a:pPr marL="514350" indent="-514350">
              <a:buFont typeface="+mj-lt"/>
              <a:buAutoNum type="alphaLcParenR"/>
            </a:pPr>
            <a:r>
              <a:rPr lang="de-DE" sz="2200"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4986077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08</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fontScale="92500" lnSpcReduction="10000"/>
          </a:bodyPr>
          <a:lstStyle/>
          <a:p>
            <a:r>
              <a:rPr lang="de-DE" dirty="0"/>
              <a:t>Eine Lehrperson bittet darum, ihre Skripte nicht im Internet zu teilen und auch nicht in KI-Tools zu füttern, da ihr wichtig ist, dass sie selbst das Urheberrecht der Texte hat und bestimmen möchte, wo und in welchen Zusammenhängen die Texte Verwendung finden. </a:t>
            </a:r>
          </a:p>
          <a:p>
            <a:r>
              <a:rPr lang="de-DE" dirty="0"/>
              <a:t>Eigentlich würdest Du Dir jedoch für das Lernen gern eine automatische Zusammenfassung der Skripte und Lernkarteikarten mit Hilfe von KI-Tools generieren lassen. Was machst Du? Warum? </a:t>
            </a:r>
          </a:p>
          <a:p>
            <a:pPr marL="514350" indent="-514350">
              <a:buFont typeface="+mj-lt"/>
              <a:buAutoNum type="alphaLcParenR"/>
            </a:pPr>
            <a:r>
              <a:rPr lang="de-DE" dirty="0"/>
              <a:t>Ich verzichte auf die Nutzung der KI-Tools.</a:t>
            </a:r>
          </a:p>
          <a:p>
            <a:pPr marL="514350" indent="-514350">
              <a:buFont typeface="+mj-lt"/>
              <a:buAutoNum type="alphaLcParenR"/>
            </a:pPr>
            <a:r>
              <a:rPr lang="de-DE" dirty="0"/>
              <a:t>Ich nutze die KI-Tools trotzdem.</a:t>
            </a:r>
          </a:p>
          <a:p>
            <a:pPr marL="514350" indent="-514350">
              <a:buFont typeface="+mj-lt"/>
              <a:buAutoNum type="alphaLcParenR"/>
            </a:pPr>
            <a:r>
              <a:rPr lang="de-DE" dirty="0"/>
              <a:t>Ich nutze nur KI-Tools, die meine Eingaben nicht für das Training nutzen.</a:t>
            </a:r>
          </a:p>
          <a:p>
            <a:pPr marL="514350" indent="-514350">
              <a:buFont typeface="+mj-lt"/>
              <a:buAutoNum type="alphaLcParenR"/>
            </a:pPr>
            <a:r>
              <a:rPr lang="de-DE"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8375962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09</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a:bodyPr>
          <a:lstStyle/>
          <a:p>
            <a:r>
              <a:rPr lang="de-DE" sz="2200" dirty="0"/>
              <a:t>Bist Du höflich zu einem KI-Chatbot? </a:t>
            </a:r>
            <a:br>
              <a:rPr lang="de-DE" sz="2200" dirty="0"/>
            </a:br>
            <a:r>
              <a:rPr lang="de-DE" sz="2200" dirty="0"/>
              <a:t>Bitte begründe Deine Antwort.</a:t>
            </a:r>
          </a:p>
          <a:p>
            <a:pPr marL="514350" indent="-514350">
              <a:buFont typeface="+mj-lt"/>
              <a:buAutoNum type="alphaLcParenR"/>
            </a:pPr>
            <a:r>
              <a:rPr lang="de-DE" sz="2200" dirty="0"/>
              <a:t>Ja</a:t>
            </a:r>
          </a:p>
          <a:p>
            <a:pPr marL="514350" indent="-514350">
              <a:buFont typeface="+mj-lt"/>
              <a:buAutoNum type="alphaLcParenR"/>
            </a:pPr>
            <a:r>
              <a:rPr lang="de-DE" sz="2200" dirty="0"/>
              <a:t>Manchmal</a:t>
            </a:r>
          </a:p>
          <a:p>
            <a:pPr marL="514350" indent="-514350">
              <a:buFont typeface="+mj-lt"/>
              <a:buAutoNum type="alphaLcParenR"/>
            </a:pPr>
            <a:r>
              <a:rPr lang="de-DE" sz="2200" dirty="0"/>
              <a:t>Nein</a:t>
            </a:r>
          </a:p>
          <a:p>
            <a:pPr marL="514350" indent="-514350">
              <a:buFont typeface="+mj-lt"/>
              <a:buAutoNum type="alphaLcParenR"/>
            </a:pPr>
            <a:r>
              <a:rPr lang="de-DE" sz="2200"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9213545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10</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a:bodyPr>
          <a:lstStyle/>
          <a:p>
            <a:r>
              <a:rPr lang="de-DE" sz="2200" dirty="0"/>
              <a:t>Wie lernst Du neue Themen am liebsten? Warum?</a:t>
            </a:r>
          </a:p>
          <a:p>
            <a:pPr marL="514350" indent="-514350">
              <a:buFont typeface="+mj-lt"/>
              <a:buAutoNum type="alphaLcParenR"/>
            </a:pPr>
            <a:r>
              <a:rPr lang="de-DE" sz="2200" dirty="0"/>
              <a:t>Indem ich sie mir von einer Person erklären lasse.</a:t>
            </a:r>
          </a:p>
          <a:p>
            <a:pPr marL="514350" indent="-514350">
              <a:buFont typeface="+mj-lt"/>
              <a:buAutoNum type="alphaLcParenR"/>
            </a:pPr>
            <a:r>
              <a:rPr lang="de-DE" sz="2200" dirty="0"/>
              <a:t>Gemeinsam in einer Gruppe.</a:t>
            </a:r>
          </a:p>
          <a:p>
            <a:pPr marL="514350" indent="-514350">
              <a:buFont typeface="+mj-lt"/>
              <a:buAutoNum type="alphaLcParenR"/>
            </a:pPr>
            <a:r>
              <a:rPr lang="de-DE" sz="2200" dirty="0"/>
              <a:t>Mit einem KI-Tool, das sich an meine Vorkenntnisse und mein Lerntempo anpasst.</a:t>
            </a:r>
          </a:p>
          <a:p>
            <a:pPr marL="514350" indent="-514350">
              <a:buFont typeface="+mj-lt"/>
              <a:buAutoNum type="alphaLcParenR"/>
            </a:pPr>
            <a:r>
              <a:rPr lang="de-DE" sz="2200"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6771902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11</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a:bodyPr>
          <a:lstStyle/>
          <a:p>
            <a:r>
              <a:rPr lang="de-DE" sz="2200" dirty="0"/>
              <a:t>Es gibt jede Menge unterschiedliche KI-Tools und ständig kommen neue hinzu. Wie gehst Du damit um? Warum? </a:t>
            </a:r>
          </a:p>
          <a:p>
            <a:pPr marL="514350" indent="-514350">
              <a:buFont typeface="+mj-lt"/>
              <a:buAutoNum type="alphaLcParenR"/>
            </a:pPr>
            <a:r>
              <a:rPr lang="de-DE" sz="2200" dirty="0"/>
              <a:t>Ich nutze nur die offiziell an der UHH angebotenen Tools.</a:t>
            </a:r>
          </a:p>
          <a:p>
            <a:pPr marL="514350" indent="-514350">
              <a:buFont typeface="+mj-lt"/>
              <a:buAutoNum type="alphaLcParenR"/>
            </a:pPr>
            <a:r>
              <a:rPr lang="de-DE" sz="2200" dirty="0"/>
              <a:t>Ich nutze eine feste Auswahl an Tools, die meinen Bedarf gut abdecken.</a:t>
            </a:r>
          </a:p>
          <a:p>
            <a:pPr marL="514350" indent="-514350">
              <a:buFont typeface="+mj-lt"/>
              <a:buAutoNum type="alphaLcParenR"/>
            </a:pPr>
            <a:r>
              <a:rPr lang="de-DE" sz="2200" dirty="0"/>
              <a:t>Ich probiere viel neue Tools aus.</a:t>
            </a:r>
          </a:p>
          <a:p>
            <a:pPr marL="514350" indent="-514350">
              <a:buFont typeface="+mj-lt"/>
              <a:buAutoNum type="alphaLcParenR"/>
            </a:pPr>
            <a:r>
              <a:rPr lang="de-DE" sz="2200"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8065140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12</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a:bodyPr>
          <a:lstStyle/>
          <a:p>
            <a:r>
              <a:rPr lang="de-DE" sz="2200" dirty="0"/>
              <a:t>Ein sehr guter Artikel wurde mit Unterstützung eines KI-Tools verfasst. Wem schreibst Du die Leistung zu? Bitte begründe Deine Antwort.</a:t>
            </a:r>
          </a:p>
          <a:p>
            <a:pPr marL="514350" indent="-514350">
              <a:buFont typeface="+mj-lt"/>
              <a:buAutoNum type="alphaLcParenR"/>
            </a:pPr>
            <a:r>
              <a:rPr lang="de-DE" sz="2200" dirty="0"/>
              <a:t>Den Trainingsdaten des KI-Tools.</a:t>
            </a:r>
          </a:p>
          <a:p>
            <a:pPr marL="514350" indent="-514350">
              <a:buFont typeface="+mj-lt"/>
              <a:buAutoNum type="alphaLcParenR"/>
            </a:pPr>
            <a:r>
              <a:rPr lang="de-DE" sz="2200" dirty="0"/>
              <a:t>Dem Hersteller der KI.</a:t>
            </a:r>
          </a:p>
          <a:p>
            <a:pPr marL="514350" indent="-514350">
              <a:buFont typeface="+mj-lt"/>
              <a:buAutoNum type="alphaLcParenR"/>
            </a:pPr>
            <a:r>
              <a:rPr lang="de-DE" sz="2200" dirty="0"/>
              <a:t>Der Person, die den Artikel mit Hilfe des KI-Tools erstellt hat.</a:t>
            </a:r>
          </a:p>
          <a:p>
            <a:pPr marL="514350" indent="-514350">
              <a:buFont typeface="+mj-lt"/>
              <a:buAutoNum type="alphaLcParenR"/>
            </a:pPr>
            <a:r>
              <a:rPr lang="de-DE" sz="2200"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25352202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13</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a:bodyPr>
          <a:lstStyle/>
          <a:p>
            <a:r>
              <a:rPr lang="de-DE" sz="2200" dirty="0"/>
              <a:t>Eine KI-Plattform bietet an, Dir ein personalisiertes Feedback zu deinem Arbeitsergebnis zu geben. Was tust du? Warum?</a:t>
            </a:r>
          </a:p>
          <a:p>
            <a:pPr marL="514350" indent="-514350">
              <a:buFont typeface="+mj-lt"/>
              <a:buAutoNum type="alphaLcParenR"/>
            </a:pPr>
            <a:r>
              <a:rPr lang="de-DE" sz="2200" dirty="0"/>
              <a:t>Ich nutze das Feedback als Ergänzung zu anderem Feedback.</a:t>
            </a:r>
          </a:p>
          <a:p>
            <a:pPr marL="514350" indent="-514350">
              <a:buFont typeface="+mj-lt"/>
              <a:buAutoNum type="alphaLcParenR"/>
            </a:pPr>
            <a:r>
              <a:rPr lang="de-DE" sz="2200" dirty="0"/>
              <a:t>Ich teste die Qualität des Feedbacks mit Hilfe von Inhalten, deren Qualität ich kenne.</a:t>
            </a:r>
          </a:p>
          <a:p>
            <a:pPr marL="514350" indent="-514350">
              <a:buFont typeface="+mj-lt"/>
              <a:buAutoNum type="alphaLcParenR"/>
            </a:pPr>
            <a:r>
              <a:rPr lang="de-DE" sz="2200" dirty="0"/>
              <a:t>Ich nutze die KI-Plattform nicht.</a:t>
            </a:r>
          </a:p>
          <a:p>
            <a:pPr marL="514350" indent="-514350">
              <a:buFont typeface="+mj-lt"/>
              <a:buAutoNum type="alphaLcParenR"/>
            </a:pPr>
            <a:r>
              <a:rPr lang="de-DE" sz="2200"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7545582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14</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a:bodyPr>
          <a:lstStyle/>
          <a:p>
            <a:r>
              <a:rPr lang="de-DE" sz="2200" dirty="0"/>
              <a:t>Was tust Du, wenn ein Chatbot wie z. B. UHHGPT nicht die gewünschten Ergebnisse ausgibt? Bitte begründe Deine Antwort.</a:t>
            </a:r>
          </a:p>
          <a:p>
            <a:pPr marL="514350" indent="-514350">
              <a:buFont typeface="+mj-lt"/>
              <a:buAutoNum type="alphaLcParenR"/>
            </a:pPr>
            <a:r>
              <a:rPr lang="de-DE" sz="2200" dirty="0"/>
              <a:t>Ich verzichte für die Aufgabe auf die Nutzung des Chatbots.</a:t>
            </a:r>
          </a:p>
          <a:p>
            <a:pPr marL="514350" indent="-514350">
              <a:buFont typeface="+mj-lt"/>
              <a:buAutoNum type="alphaLcParenR"/>
            </a:pPr>
            <a:r>
              <a:rPr lang="de-DE" sz="2200" dirty="0"/>
              <a:t>Ich versuche es noch einmal, in einem neuen Chat.</a:t>
            </a:r>
          </a:p>
          <a:p>
            <a:pPr marL="514350" indent="-514350">
              <a:buFont typeface="+mj-lt"/>
              <a:buAutoNum type="alphaLcParenR"/>
            </a:pPr>
            <a:r>
              <a:rPr lang="de-DE" sz="2200" dirty="0"/>
              <a:t>Ich versuche, den Prompt zu optimieren.</a:t>
            </a:r>
          </a:p>
          <a:p>
            <a:pPr marL="514350" indent="-514350">
              <a:buFont typeface="+mj-lt"/>
              <a:buAutoNum type="alphaLcParenR"/>
            </a:pPr>
            <a:r>
              <a:rPr lang="de-DE" sz="2200"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17985086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15</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a:bodyPr>
          <a:lstStyle/>
          <a:p>
            <a:r>
              <a:rPr lang="de-DE" sz="2200" dirty="0"/>
              <a:t>Ihr habt ein gemeinsames Projekt und müsst etwas zusammen abgeben. Jemand aus Deinem Projektteam nimmt deinen Text und überarbeitet ihn mit Hilfe von einem Chatbot wie z. B. UHHGPT. </a:t>
            </a:r>
            <a:br>
              <a:rPr lang="de-DE" sz="2200" dirty="0"/>
            </a:br>
            <a:r>
              <a:rPr lang="de-DE" sz="2200" dirty="0"/>
              <a:t>Wie reagierst Du darauf? Warum? </a:t>
            </a:r>
          </a:p>
          <a:p>
            <a:pPr marL="514350" indent="-514350">
              <a:buFont typeface="+mj-lt"/>
              <a:buAutoNum type="alphaLcParenR"/>
            </a:pPr>
            <a:r>
              <a:rPr lang="de-DE" sz="2200" dirty="0"/>
              <a:t>Ich finde das in Ordnung und sage nichts dazu.</a:t>
            </a:r>
          </a:p>
          <a:p>
            <a:pPr marL="514350" indent="-514350">
              <a:buFont typeface="+mj-lt"/>
              <a:buAutoNum type="alphaLcParenR"/>
            </a:pPr>
            <a:r>
              <a:rPr lang="de-DE" sz="2200" dirty="0"/>
              <a:t>Ich finde das nicht in Ordnung und spreche die Person darauf an.</a:t>
            </a:r>
          </a:p>
          <a:p>
            <a:pPr marL="514350" indent="-514350">
              <a:buFont typeface="+mj-lt"/>
              <a:buAutoNum type="alphaLcParenR"/>
            </a:pPr>
            <a:r>
              <a:rPr lang="de-DE" sz="2200" dirty="0"/>
              <a:t>Ich bin zwiegespalten und spontan in der Situation überfordert.</a:t>
            </a:r>
          </a:p>
          <a:p>
            <a:pPr marL="514350" indent="-514350">
              <a:buFont typeface="+mj-lt"/>
              <a:buAutoNum type="alphaLcParenR"/>
            </a:pPr>
            <a:r>
              <a:rPr lang="de-DE" sz="2200"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7154084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16</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a:bodyPr>
          <a:lstStyle/>
          <a:p>
            <a:r>
              <a:rPr lang="de-DE" sz="2200" dirty="0"/>
              <a:t>Jeden Tag gilt es unzählige Entscheidungen zu treffen. Kannst Du Dir vorstellen, Entscheidungen davon an KI abzugeben?</a:t>
            </a:r>
            <a:br>
              <a:rPr lang="de-DE" sz="2200" dirty="0"/>
            </a:br>
            <a:r>
              <a:rPr lang="de-DE" sz="2200" dirty="0"/>
              <a:t>Bitte begründe Deine Antwort.</a:t>
            </a:r>
          </a:p>
          <a:p>
            <a:pPr marL="514350" indent="-514350">
              <a:buFont typeface="+mj-lt"/>
              <a:buAutoNum type="alphaLcParenR"/>
            </a:pPr>
            <a:r>
              <a:rPr lang="de-DE" sz="2200" dirty="0"/>
              <a:t>Ich könnte mir vorstellen, nicht relevante Entscheidungen an die KI abzugeben.</a:t>
            </a:r>
          </a:p>
          <a:p>
            <a:pPr marL="514350" indent="-514350">
              <a:buFont typeface="+mj-lt"/>
              <a:buAutoNum type="alphaLcParenR"/>
            </a:pPr>
            <a:r>
              <a:rPr lang="de-DE" sz="2200" dirty="0"/>
              <a:t>Nein, auf keinen Fall.</a:t>
            </a:r>
          </a:p>
          <a:p>
            <a:pPr marL="514350" indent="-514350">
              <a:buFont typeface="+mj-lt"/>
              <a:buAutoNum type="alphaLcParenR"/>
            </a:pPr>
            <a:r>
              <a:rPr lang="de-DE" sz="2200" dirty="0"/>
              <a:t>Nein, aber ich würde mich durch die KI im Entscheidungsprozess unterstützen lassen.</a:t>
            </a:r>
          </a:p>
          <a:p>
            <a:pPr marL="514350" indent="-514350">
              <a:buFont typeface="+mj-lt"/>
              <a:buAutoNum type="alphaLcParenR"/>
            </a:pPr>
            <a:r>
              <a:rPr lang="de-DE" sz="2200"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41931034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17</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a:bodyPr>
          <a:lstStyle/>
          <a:p>
            <a:r>
              <a:rPr lang="de-DE" sz="2200" dirty="0"/>
              <a:t>Du bekommst mit, dass sich andere Studierende Lernpläne von einer KI erstellen lassen. Wie reagierst Du? Warum?</a:t>
            </a:r>
          </a:p>
          <a:p>
            <a:pPr marL="514350" indent="-514350">
              <a:buFont typeface="+mj-lt"/>
              <a:buAutoNum type="alphaLcParenR"/>
            </a:pPr>
            <a:r>
              <a:rPr lang="de-DE" sz="2200" dirty="0"/>
              <a:t>Ich frage sie, wie das geht und probiere es selbst auch mal aus.</a:t>
            </a:r>
          </a:p>
          <a:p>
            <a:pPr marL="514350" indent="-514350">
              <a:buFont typeface="+mj-lt"/>
              <a:buAutoNum type="alphaLcParenR"/>
            </a:pPr>
            <a:r>
              <a:rPr lang="de-DE" sz="2200" dirty="0"/>
              <a:t>Ich gebe ihnen Tipps, wie sie mit der KI zu noch besseren Ergebnissen kommen. </a:t>
            </a:r>
          </a:p>
          <a:p>
            <a:pPr marL="514350" indent="-514350">
              <a:buFont typeface="+mj-lt"/>
              <a:buAutoNum type="alphaLcParenR"/>
            </a:pPr>
            <a:r>
              <a:rPr lang="de-DE" sz="2200" dirty="0"/>
              <a:t>Ich gehe nicht weiter darauf ein.</a:t>
            </a:r>
          </a:p>
          <a:p>
            <a:pPr marL="514350" indent="-514350">
              <a:buFont typeface="+mj-lt"/>
              <a:buAutoNum type="alphaLcParenR"/>
            </a:pPr>
            <a:r>
              <a:rPr lang="de-DE" sz="2200"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8087994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18</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a:bodyPr>
          <a:lstStyle/>
          <a:p>
            <a:r>
              <a:rPr lang="de-DE" sz="2200" dirty="0"/>
              <a:t>Du möchtest Dich auf eine Klausur vorbereiten. </a:t>
            </a:r>
            <a:br>
              <a:rPr lang="de-DE" sz="2200" dirty="0"/>
            </a:br>
            <a:r>
              <a:rPr lang="de-DE" sz="2200" dirty="0"/>
              <a:t>Nutzt Du für die Wiederholung der Lerninhalte KI? </a:t>
            </a:r>
          </a:p>
          <a:p>
            <a:pPr marL="514350" indent="-514350">
              <a:buFont typeface="+mj-lt"/>
              <a:buAutoNum type="alphaLcParenR"/>
            </a:pPr>
            <a:r>
              <a:rPr lang="de-DE" sz="2200" dirty="0"/>
              <a:t>Ja, ich lasse mir Quizfragen erstellen.</a:t>
            </a:r>
          </a:p>
          <a:p>
            <a:pPr marL="514350" indent="-514350">
              <a:buFont typeface="+mj-lt"/>
              <a:buAutoNum type="alphaLcParenR"/>
            </a:pPr>
            <a:r>
              <a:rPr lang="de-DE" sz="2200" dirty="0"/>
              <a:t>Ja, ich lasse mir Zusammenfassungen des Skripts erstellen.</a:t>
            </a:r>
          </a:p>
          <a:p>
            <a:pPr marL="514350" indent="-514350">
              <a:buFont typeface="+mj-lt"/>
              <a:buAutoNum type="alphaLcParenR"/>
            </a:pPr>
            <a:r>
              <a:rPr lang="de-DE" sz="2200" dirty="0"/>
              <a:t>Nein, ich erstelle mir mein Wiederholungsmaterial lieber selbst.</a:t>
            </a:r>
          </a:p>
          <a:p>
            <a:pPr marL="514350" indent="-514350">
              <a:buFont typeface="+mj-lt"/>
              <a:buAutoNum type="alphaLcParenR"/>
            </a:pPr>
            <a:r>
              <a:rPr lang="de-DE" sz="2200"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932666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19</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a:bodyPr>
          <a:lstStyle/>
          <a:p>
            <a:r>
              <a:rPr lang="de-DE" sz="2200" dirty="0"/>
              <a:t>Du hat von einer Lehrperson zu Semesterbeginn eine nette und sehr hilfreiche Begrüßungsmail bekommen. Später im Semester sagt die Lehrperson, dass sie bei der Erstellung der E-Mail ChatGPT genutzt hat. </a:t>
            </a:r>
            <a:br>
              <a:rPr lang="de-DE" sz="2200" dirty="0"/>
            </a:br>
            <a:r>
              <a:rPr lang="de-DE" sz="2200" dirty="0"/>
              <a:t>Wie verändert sich Deine Wahrnehmung der Begrüßungsmail? Warum?</a:t>
            </a:r>
          </a:p>
          <a:p>
            <a:pPr marL="514350" indent="-514350">
              <a:buFont typeface="+mj-lt"/>
              <a:buAutoNum type="alphaLcParenR"/>
            </a:pPr>
            <a:r>
              <a:rPr lang="de-DE" sz="2200" dirty="0"/>
              <a:t>Ich fühle mich betrogen und schätze die E-Mail negativer ein.</a:t>
            </a:r>
          </a:p>
          <a:p>
            <a:pPr marL="514350" indent="-514350">
              <a:buFont typeface="+mj-lt"/>
              <a:buAutoNum type="alphaLcParenR"/>
            </a:pPr>
            <a:r>
              <a:rPr lang="de-DE" sz="2200" dirty="0"/>
              <a:t>Ich finde gut, dass die Lehrperson sich sogar noch Unterstützung eingeholt hat und finde die E-Mail umso wertvoller.</a:t>
            </a:r>
          </a:p>
          <a:p>
            <a:pPr marL="514350" indent="-514350">
              <a:buFont typeface="+mj-lt"/>
              <a:buAutoNum type="alphaLcParenR"/>
            </a:pPr>
            <a:r>
              <a:rPr lang="de-DE" sz="2200" dirty="0"/>
              <a:t>Meine Wahrnehmung der E-Mail verändert sich nicht.</a:t>
            </a:r>
          </a:p>
          <a:p>
            <a:pPr marL="514350" indent="-514350">
              <a:buFont typeface="+mj-lt"/>
              <a:buAutoNum type="alphaLcParenR"/>
            </a:pPr>
            <a:r>
              <a:rPr lang="de-DE" sz="2200"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10220513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20</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a:bodyPr>
          <a:lstStyle/>
          <a:p>
            <a:r>
              <a:rPr lang="de-DE" sz="2200" dirty="0"/>
              <a:t>Du möchtest für eine Hausarbeit die passende Literatur finden. </a:t>
            </a:r>
            <a:br>
              <a:rPr lang="de-DE" sz="2200" dirty="0"/>
            </a:br>
            <a:r>
              <a:rPr lang="de-DE" sz="2200" dirty="0"/>
              <a:t>Wie gehst Du vor? Warum?</a:t>
            </a:r>
          </a:p>
          <a:p>
            <a:pPr marL="514350" indent="-514350">
              <a:buFont typeface="+mj-lt"/>
              <a:buAutoNum type="alphaLcParenR"/>
            </a:pPr>
            <a:r>
              <a:rPr lang="de-DE" sz="2200" dirty="0"/>
              <a:t>Ich frage einen KI-Chatbot wie UHHGPT nach Literaturtipps.</a:t>
            </a:r>
          </a:p>
          <a:p>
            <a:pPr marL="514350" indent="-514350">
              <a:buFont typeface="+mj-lt"/>
              <a:buAutoNum type="alphaLcParenR"/>
            </a:pPr>
            <a:r>
              <a:rPr lang="de-DE" sz="2200" dirty="0"/>
              <a:t>Ich nutze KI-Tools wie z. B. </a:t>
            </a:r>
            <a:r>
              <a:rPr lang="de-DE" sz="2200" dirty="0" err="1"/>
              <a:t>ResearchRabbit</a:t>
            </a:r>
            <a:r>
              <a:rPr lang="de-DE" sz="2200" dirty="0"/>
              <a:t>.</a:t>
            </a:r>
          </a:p>
          <a:p>
            <a:pPr marL="514350" indent="-514350">
              <a:buFont typeface="+mj-lt"/>
              <a:buAutoNum type="alphaLcParenR"/>
            </a:pPr>
            <a:r>
              <a:rPr lang="de-DE" sz="2200" dirty="0"/>
              <a:t>Ich nutze die Suchoptionen der Stabi und der Fachbibliotheken.</a:t>
            </a:r>
          </a:p>
          <a:p>
            <a:pPr marL="514350" indent="-514350">
              <a:buFont typeface="+mj-lt"/>
              <a:buAutoNum type="alphaLcParenR"/>
            </a:pPr>
            <a:r>
              <a:rPr lang="de-DE" sz="2200"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6933013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21</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a:bodyPr>
          <a:lstStyle/>
          <a:p>
            <a:r>
              <a:rPr lang="de-DE" sz="2200" dirty="0"/>
              <a:t>Du bekommst mit, dass eine Person, die mit Dir zusammen studiert, sich immer mehr zurückzieht und in ihrer Freizeit sehr viel Zeit im Gespräch mit KI-Personas auf Character.ai verbringt. Wie reagierst Du? Warum?</a:t>
            </a:r>
          </a:p>
          <a:p>
            <a:pPr marL="514350" indent="-514350">
              <a:buFont typeface="+mj-lt"/>
              <a:buAutoNum type="alphaLcParenR"/>
            </a:pPr>
            <a:r>
              <a:rPr lang="de-DE" sz="2200" dirty="0"/>
              <a:t>Ich mache nichts.</a:t>
            </a:r>
          </a:p>
          <a:p>
            <a:pPr marL="514350" indent="-514350">
              <a:buFont typeface="+mj-lt"/>
              <a:buAutoNum type="alphaLcParenR"/>
            </a:pPr>
            <a:r>
              <a:rPr lang="de-DE" sz="2200" dirty="0"/>
              <a:t>Ich lade sie zum Brettspielabend ein.</a:t>
            </a:r>
          </a:p>
          <a:p>
            <a:pPr marL="514350" indent="-514350">
              <a:buFont typeface="+mj-lt"/>
              <a:buAutoNum type="alphaLcParenR"/>
            </a:pPr>
            <a:r>
              <a:rPr lang="de-DE" sz="2200" dirty="0"/>
              <a:t>Ich warne sie vor möglichen negativen Folgen.</a:t>
            </a:r>
          </a:p>
          <a:p>
            <a:pPr marL="514350" indent="-514350">
              <a:buFont typeface="+mj-lt"/>
              <a:buAutoNum type="alphaLcParenR"/>
            </a:pPr>
            <a:r>
              <a:rPr lang="de-DE" sz="2200"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10929532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8C684EAF-3F54-E433-F7F3-16475ED3FE69}"/>
              </a:ext>
            </a:extLst>
          </p:cNvPr>
          <p:cNvSpPr>
            <a:spLocks noGrp="1"/>
          </p:cNvSpPr>
          <p:nvPr>
            <p:ph type="title"/>
          </p:nvPr>
        </p:nvSpPr>
        <p:spPr/>
        <p:txBody>
          <a:bodyPr/>
          <a:lstStyle/>
          <a:p>
            <a:r>
              <a:rPr lang="de-DE" dirty="0"/>
              <a:t>Meinung</a:t>
            </a:r>
          </a:p>
        </p:txBody>
      </p:sp>
      <p:sp>
        <p:nvSpPr>
          <p:cNvPr id="6" name="Ellipse 5">
            <a:extLst>
              <a:ext uri="{FF2B5EF4-FFF2-40B4-BE49-F238E27FC236}">
                <a16:creationId xmlns:a16="http://schemas.microsoft.com/office/drawing/2014/main" id="{B4A12D1F-E034-0673-3B9B-C1A041C97D8C}"/>
              </a:ext>
            </a:extLst>
          </p:cNvPr>
          <p:cNvSpPr/>
          <p:nvPr/>
        </p:nvSpPr>
        <p:spPr>
          <a:xfrm>
            <a:off x="838199"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3" action="ppaction://hlinksldjump"/>
              </a:rPr>
              <a:t>01</a:t>
            </a:r>
            <a:endParaRPr lang="de-DE" sz="3000" b="1" dirty="0">
              <a:solidFill>
                <a:srgbClr val="3B515B"/>
              </a:solidFill>
            </a:endParaRPr>
          </a:p>
        </p:txBody>
      </p:sp>
      <p:sp>
        <p:nvSpPr>
          <p:cNvPr id="7" name="Ellipse 6">
            <a:extLst>
              <a:ext uri="{FF2B5EF4-FFF2-40B4-BE49-F238E27FC236}">
                <a16:creationId xmlns:a16="http://schemas.microsoft.com/office/drawing/2014/main" id="{A6ED46D5-F00C-DC1E-B4BE-BE82EEAED66C}"/>
              </a:ext>
            </a:extLst>
          </p:cNvPr>
          <p:cNvSpPr/>
          <p:nvPr/>
        </p:nvSpPr>
        <p:spPr>
          <a:xfrm>
            <a:off x="2120897"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4" action="ppaction://hlinksldjump"/>
              </a:rPr>
              <a:t>02</a:t>
            </a:r>
            <a:endParaRPr lang="de-DE" sz="3000" b="1" dirty="0">
              <a:solidFill>
                <a:srgbClr val="3B515B"/>
              </a:solidFill>
            </a:endParaRPr>
          </a:p>
        </p:txBody>
      </p:sp>
      <p:sp>
        <p:nvSpPr>
          <p:cNvPr id="8" name="Ellipse 7">
            <a:extLst>
              <a:ext uri="{FF2B5EF4-FFF2-40B4-BE49-F238E27FC236}">
                <a16:creationId xmlns:a16="http://schemas.microsoft.com/office/drawing/2014/main" id="{63A221FD-2C10-0CB6-EA2F-FEC070E0C121}"/>
              </a:ext>
            </a:extLst>
          </p:cNvPr>
          <p:cNvSpPr/>
          <p:nvPr/>
        </p:nvSpPr>
        <p:spPr>
          <a:xfrm>
            <a:off x="3403595"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5" action="ppaction://hlinksldjump"/>
              </a:rPr>
              <a:t>03</a:t>
            </a:r>
            <a:endParaRPr lang="de-DE" sz="3000" b="1" dirty="0">
              <a:solidFill>
                <a:srgbClr val="3B515B"/>
              </a:solidFill>
            </a:endParaRPr>
          </a:p>
        </p:txBody>
      </p:sp>
      <p:sp>
        <p:nvSpPr>
          <p:cNvPr id="9" name="Ellipse 8">
            <a:extLst>
              <a:ext uri="{FF2B5EF4-FFF2-40B4-BE49-F238E27FC236}">
                <a16:creationId xmlns:a16="http://schemas.microsoft.com/office/drawing/2014/main" id="{425DBE94-65D5-7F5A-B11E-8E67BC9A6913}"/>
              </a:ext>
            </a:extLst>
          </p:cNvPr>
          <p:cNvSpPr/>
          <p:nvPr/>
        </p:nvSpPr>
        <p:spPr>
          <a:xfrm>
            <a:off x="4686293"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6" action="ppaction://hlinksldjump"/>
              </a:rPr>
              <a:t>04</a:t>
            </a:r>
            <a:endParaRPr lang="de-DE" sz="3000" b="1" dirty="0">
              <a:solidFill>
                <a:srgbClr val="3B515B"/>
              </a:solidFill>
            </a:endParaRPr>
          </a:p>
        </p:txBody>
      </p:sp>
      <p:sp>
        <p:nvSpPr>
          <p:cNvPr id="10" name="Ellipse 9">
            <a:extLst>
              <a:ext uri="{FF2B5EF4-FFF2-40B4-BE49-F238E27FC236}">
                <a16:creationId xmlns:a16="http://schemas.microsoft.com/office/drawing/2014/main" id="{70C53EE5-17A8-1CE4-9FF8-AA293BE54D36}"/>
              </a:ext>
            </a:extLst>
          </p:cNvPr>
          <p:cNvSpPr/>
          <p:nvPr/>
        </p:nvSpPr>
        <p:spPr>
          <a:xfrm>
            <a:off x="5968991"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7" action="ppaction://hlinksldjump"/>
              </a:rPr>
              <a:t>05</a:t>
            </a:r>
            <a:endParaRPr lang="de-DE" sz="3000" b="1" dirty="0">
              <a:solidFill>
                <a:srgbClr val="3B515B"/>
              </a:solidFill>
            </a:endParaRPr>
          </a:p>
        </p:txBody>
      </p:sp>
      <p:sp>
        <p:nvSpPr>
          <p:cNvPr id="11" name="Ellipse 10">
            <a:extLst>
              <a:ext uri="{FF2B5EF4-FFF2-40B4-BE49-F238E27FC236}">
                <a16:creationId xmlns:a16="http://schemas.microsoft.com/office/drawing/2014/main" id="{06757CC3-B44F-FD43-9792-82E3EC66960D}"/>
              </a:ext>
            </a:extLst>
          </p:cNvPr>
          <p:cNvSpPr/>
          <p:nvPr/>
        </p:nvSpPr>
        <p:spPr>
          <a:xfrm>
            <a:off x="7251689"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8" action="ppaction://hlinksldjump"/>
              </a:rPr>
              <a:t>06</a:t>
            </a:r>
            <a:endParaRPr lang="de-DE" sz="3000" b="1" dirty="0">
              <a:solidFill>
                <a:srgbClr val="3B515B"/>
              </a:solidFill>
            </a:endParaRPr>
          </a:p>
        </p:txBody>
      </p:sp>
      <p:sp>
        <p:nvSpPr>
          <p:cNvPr id="12" name="Ellipse 11">
            <a:extLst>
              <a:ext uri="{FF2B5EF4-FFF2-40B4-BE49-F238E27FC236}">
                <a16:creationId xmlns:a16="http://schemas.microsoft.com/office/drawing/2014/main" id="{27DFAB0C-4AB3-BB02-88CF-0E932289B9E2}"/>
              </a:ext>
            </a:extLst>
          </p:cNvPr>
          <p:cNvSpPr/>
          <p:nvPr/>
        </p:nvSpPr>
        <p:spPr>
          <a:xfrm>
            <a:off x="8534388"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9" action="ppaction://hlinksldjump"/>
              </a:rPr>
              <a:t>07</a:t>
            </a:r>
            <a:endParaRPr lang="de-DE" sz="3000" b="1" dirty="0">
              <a:solidFill>
                <a:srgbClr val="3B515B"/>
              </a:solidFill>
            </a:endParaRPr>
          </a:p>
        </p:txBody>
      </p:sp>
      <p:sp>
        <p:nvSpPr>
          <p:cNvPr id="13" name="Ellipse 12">
            <a:extLst>
              <a:ext uri="{FF2B5EF4-FFF2-40B4-BE49-F238E27FC236}">
                <a16:creationId xmlns:a16="http://schemas.microsoft.com/office/drawing/2014/main" id="{10503365-DCD5-3A78-A9B8-76B9E94D94E4}"/>
              </a:ext>
            </a:extLst>
          </p:cNvPr>
          <p:cNvSpPr/>
          <p:nvPr/>
        </p:nvSpPr>
        <p:spPr>
          <a:xfrm>
            <a:off x="838199"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0" action="ppaction://hlinksldjump"/>
              </a:rPr>
              <a:t>08</a:t>
            </a:r>
            <a:endParaRPr lang="de-DE" sz="3000" b="1" dirty="0">
              <a:solidFill>
                <a:srgbClr val="3B515B"/>
              </a:solidFill>
            </a:endParaRPr>
          </a:p>
        </p:txBody>
      </p:sp>
      <p:sp>
        <p:nvSpPr>
          <p:cNvPr id="14" name="Ellipse 13">
            <a:extLst>
              <a:ext uri="{FF2B5EF4-FFF2-40B4-BE49-F238E27FC236}">
                <a16:creationId xmlns:a16="http://schemas.microsoft.com/office/drawing/2014/main" id="{5E72F243-68C7-8E6A-598C-A36039950DD1}"/>
              </a:ext>
            </a:extLst>
          </p:cNvPr>
          <p:cNvSpPr/>
          <p:nvPr/>
        </p:nvSpPr>
        <p:spPr>
          <a:xfrm>
            <a:off x="2120897"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1" action="ppaction://hlinksldjump"/>
              </a:rPr>
              <a:t>09</a:t>
            </a:r>
            <a:endParaRPr lang="de-DE" sz="3000" b="1" dirty="0">
              <a:solidFill>
                <a:srgbClr val="3B515B"/>
              </a:solidFill>
            </a:endParaRPr>
          </a:p>
        </p:txBody>
      </p:sp>
      <p:sp>
        <p:nvSpPr>
          <p:cNvPr id="15" name="Ellipse 14">
            <a:extLst>
              <a:ext uri="{FF2B5EF4-FFF2-40B4-BE49-F238E27FC236}">
                <a16:creationId xmlns:a16="http://schemas.microsoft.com/office/drawing/2014/main" id="{C0239358-101E-32CF-1244-1E2900D52658}"/>
              </a:ext>
            </a:extLst>
          </p:cNvPr>
          <p:cNvSpPr/>
          <p:nvPr/>
        </p:nvSpPr>
        <p:spPr>
          <a:xfrm>
            <a:off x="3403595"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2" action="ppaction://hlinksldjump"/>
              </a:rPr>
              <a:t>10</a:t>
            </a:r>
            <a:endParaRPr lang="de-DE" sz="3000" b="1" dirty="0">
              <a:solidFill>
                <a:srgbClr val="3B515B"/>
              </a:solidFill>
            </a:endParaRPr>
          </a:p>
        </p:txBody>
      </p:sp>
      <p:sp>
        <p:nvSpPr>
          <p:cNvPr id="16" name="Ellipse 15">
            <a:extLst>
              <a:ext uri="{FF2B5EF4-FFF2-40B4-BE49-F238E27FC236}">
                <a16:creationId xmlns:a16="http://schemas.microsoft.com/office/drawing/2014/main" id="{B641BBD0-D1C6-35E6-D938-AE448032A979}"/>
              </a:ext>
            </a:extLst>
          </p:cNvPr>
          <p:cNvSpPr/>
          <p:nvPr/>
        </p:nvSpPr>
        <p:spPr>
          <a:xfrm>
            <a:off x="4686293"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3" action="ppaction://hlinksldjump"/>
              </a:rPr>
              <a:t>11</a:t>
            </a:r>
            <a:endParaRPr lang="de-DE" sz="3000" b="1" dirty="0">
              <a:solidFill>
                <a:srgbClr val="3B515B"/>
              </a:solidFill>
            </a:endParaRPr>
          </a:p>
        </p:txBody>
      </p:sp>
      <p:sp>
        <p:nvSpPr>
          <p:cNvPr id="17" name="Ellipse 16">
            <a:extLst>
              <a:ext uri="{FF2B5EF4-FFF2-40B4-BE49-F238E27FC236}">
                <a16:creationId xmlns:a16="http://schemas.microsoft.com/office/drawing/2014/main" id="{80BDCD2D-3D7F-1F08-6E1C-274D34880937}"/>
              </a:ext>
            </a:extLst>
          </p:cNvPr>
          <p:cNvSpPr/>
          <p:nvPr/>
        </p:nvSpPr>
        <p:spPr>
          <a:xfrm>
            <a:off x="5968991"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4" action="ppaction://hlinksldjump"/>
              </a:rPr>
              <a:t>12</a:t>
            </a:r>
            <a:endParaRPr lang="de-DE" sz="3000" b="1" dirty="0">
              <a:solidFill>
                <a:srgbClr val="3B515B"/>
              </a:solidFill>
            </a:endParaRPr>
          </a:p>
        </p:txBody>
      </p:sp>
      <p:sp>
        <p:nvSpPr>
          <p:cNvPr id="18" name="Ellipse 17">
            <a:extLst>
              <a:ext uri="{FF2B5EF4-FFF2-40B4-BE49-F238E27FC236}">
                <a16:creationId xmlns:a16="http://schemas.microsoft.com/office/drawing/2014/main" id="{732B72C3-08D2-4888-C8AF-6369B1974410}"/>
              </a:ext>
            </a:extLst>
          </p:cNvPr>
          <p:cNvSpPr/>
          <p:nvPr/>
        </p:nvSpPr>
        <p:spPr>
          <a:xfrm>
            <a:off x="7251689"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5" action="ppaction://hlinksldjump"/>
              </a:rPr>
              <a:t>13</a:t>
            </a:r>
            <a:endParaRPr lang="de-DE" sz="3000" b="1" dirty="0">
              <a:solidFill>
                <a:srgbClr val="3B515B"/>
              </a:solidFill>
            </a:endParaRPr>
          </a:p>
        </p:txBody>
      </p:sp>
      <p:sp>
        <p:nvSpPr>
          <p:cNvPr id="19" name="Ellipse 18">
            <a:extLst>
              <a:ext uri="{FF2B5EF4-FFF2-40B4-BE49-F238E27FC236}">
                <a16:creationId xmlns:a16="http://schemas.microsoft.com/office/drawing/2014/main" id="{0D2DF4FE-E38D-77A3-4170-BF52C6F661EE}"/>
              </a:ext>
            </a:extLst>
          </p:cNvPr>
          <p:cNvSpPr/>
          <p:nvPr/>
        </p:nvSpPr>
        <p:spPr>
          <a:xfrm>
            <a:off x="8534388"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6" action="ppaction://hlinksldjump"/>
              </a:rPr>
              <a:t>14</a:t>
            </a:r>
            <a:endParaRPr lang="de-DE" sz="3000" b="1" dirty="0">
              <a:solidFill>
                <a:srgbClr val="3B515B"/>
              </a:solidFill>
            </a:endParaRPr>
          </a:p>
        </p:txBody>
      </p:sp>
      <p:sp>
        <p:nvSpPr>
          <p:cNvPr id="20" name="Ellipse 19">
            <a:extLst>
              <a:ext uri="{FF2B5EF4-FFF2-40B4-BE49-F238E27FC236}">
                <a16:creationId xmlns:a16="http://schemas.microsoft.com/office/drawing/2014/main" id="{D600C8FF-281B-9E6F-622E-13A52105B4FD}"/>
              </a:ext>
            </a:extLst>
          </p:cNvPr>
          <p:cNvSpPr/>
          <p:nvPr/>
        </p:nvSpPr>
        <p:spPr>
          <a:xfrm>
            <a:off x="838199"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7" action="ppaction://hlinksldjump"/>
              </a:rPr>
              <a:t>15</a:t>
            </a:r>
            <a:endParaRPr lang="de-DE" sz="3000" b="1" dirty="0">
              <a:solidFill>
                <a:srgbClr val="3B515B"/>
              </a:solidFill>
            </a:endParaRPr>
          </a:p>
        </p:txBody>
      </p:sp>
      <p:sp>
        <p:nvSpPr>
          <p:cNvPr id="21" name="Ellipse 20">
            <a:extLst>
              <a:ext uri="{FF2B5EF4-FFF2-40B4-BE49-F238E27FC236}">
                <a16:creationId xmlns:a16="http://schemas.microsoft.com/office/drawing/2014/main" id="{FF6753C1-6ECF-4F58-02D0-B8BFE460F05A}"/>
              </a:ext>
            </a:extLst>
          </p:cNvPr>
          <p:cNvSpPr/>
          <p:nvPr/>
        </p:nvSpPr>
        <p:spPr>
          <a:xfrm>
            <a:off x="2120897"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8" action="ppaction://hlinksldjump"/>
              </a:rPr>
              <a:t>16</a:t>
            </a:r>
            <a:endParaRPr lang="de-DE" sz="3000" b="1" dirty="0">
              <a:solidFill>
                <a:srgbClr val="3B515B"/>
              </a:solidFill>
            </a:endParaRPr>
          </a:p>
        </p:txBody>
      </p:sp>
      <p:sp>
        <p:nvSpPr>
          <p:cNvPr id="22" name="Ellipse 21">
            <a:extLst>
              <a:ext uri="{FF2B5EF4-FFF2-40B4-BE49-F238E27FC236}">
                <a16:creationId xmlns:a16="http://schemas.microsoft.com/office/drawing/2014/main" id="{EA0AA632-1EAF-8D55-769B-7516F0B45538}"/>
              </a:ext>
            </a:extLst>
          </p:cNvPr>
          <p:cNvSpPr/>
          <p:nvPr/>
        </p:nvSpPr>
        <p:spPr>
          <a:xfrm>
            <a:off x="3403595"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9" action="ppaction://hlinksldjump"/>
              </a:rPr>
              <a:t>17</a:t>
            </a:r>
            <a:endParaRPr lang="de-DE" sz="3000" b="1" dirty="0">
              <a:solidFill>
                <a:srgbClr val="3B515B"/>
              </a:solidFill>
            </a:endParaRPr>
          </a:p>
        </p:txBody>
      </p:sp>
      <p:sp>
        <p:nvSpPr>
          <p:cNvPr id="23" name="Ellipse 22">
            <a:extLst>
              <a:ext uri="{FF2B5EF4-FFF2-40B4-BE49-F238E27FC236}">
                <a16:creationId xmlns:a16="http://schemas.microsoft.com/office/drawing/2014/main" id="{700E01E7-1B55-FAD2-1548-804F1F7C0D1C}"/>
              </a:ext>
            </a:extLst>
          </p:cNvPr>
          <p:cNvSpPr/>
          <p:nvPr/>
        </p:nvSpPr>
        <p:spPr>
          <a:xfrm>
            <a:off x="4686293"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20" action="ppaction://hlinksldjump"/>
              </a:rPr>
              <a:t>18</a:t>
            </a:r>
            <a:endParaRPr lang="de-DE" sz="3000" b="1" dirty="0">
              <a:solidFill>
                <a:srgbClr val="3B515B"/>
              </a:solidFill>
            </a:endParaRPr>
          </a:p>
        </p:txBody>
      </p:sp>
      <p:sp>
        <p:nvSpPr>
          <p:cNvPr id="24" name="Ellipse 23">
            <a:extLst>
              <a:ext uri="{FF2B5EF4-FFF2-40B4-BE49-F238E27FC236}">
                <a16:creationId xmlns:a16="http://schemas.microsoft.com/office/drawing/2014/main" id="{54718CFA-DB56-E2CE-38DE-3F93C3C40E73}"/>
              </a:ext>
            </a:extLst>
          </p:cNvPr>
          <p:cNvSpPr/>
          <p:nvPr/>
        </p:nvSpPr>
        <p:spPr>
          <a:xfrm>
            <a:off x="5968991"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21" action="ppaction://hlinksldjump"/>
              </a:rPr>
              <a:t>19</a:t>
            </a:r>
            <a:endParaRPr lang="de-DE" sz="3000" b="1" dirty="0">
              <a:solidFill>
                <a:srgbClr val="3B515B"/>
              </a:solidFill>
            </a:endParaRPr>
          </a:p>
        </p:txBody>
      </p:sp>
      <p:sp>
        <p:nvSpPr>
          <p:cNvPr id="25" name="Ellipse 24">
            <a:extLst>
              <a:ext uri="{FF2B5EF4-FFF2-40B4-BE49-F238E27FC236}">
                <a16:creationId xmlns:a16="http://schemas.microsoft.com/office/drawing/2014/main" id="{CF9A45A4-F207-B997-5F08-21FDF8D9322F}"/>
              </a:ext>
            </a:extLst>
          </p:cNvPr>
          <p:cNvSpPr/>
          <p:nvPr/>
        </p:nvSpPr>
        <p:spPr>
          <a:xfrm>
            <a:off x="7251689"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22" action="ppaction://hlinksldjump"/>
              </a:rPr>
              <a:t>20</a:t>
            </a:r>
            <a:endParaRPr lang="de-DE" sz="3000" b="1" dirty="0">
              <a:solidFill>
                <a:srgbClr val="3B515B"/>
              </a:solidFill>
            </a:endParaRPr>
          </a:p>
        </p:txBody>
      </p:sp>
      <p:sp>
        <p:nvSpPr>
          <p:cNvPr id="26" name="Ellipse 25">
            <a:extLst>
              <a:ext uri="{FF2B5EF4-FFF2-40B4-BE49-F238E27FC236}">
                <a16:creationId xmlns:a16="http://schemas.microsoft.com/office/drawing/2014/main" id="{E2493FE2-2FF1-414C-35A7-F68EECD70E58}"/>
              </a:ext>
            </a:extLst>
          </p:cNvPr>
          <p:cNvSpPr/>
          <p:nvPr/>
        </p:nvSpPr>
        <p:spPr>
          <a:xfrm>
            <a:off x="8534388"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23" action="ppaction://hlinksldjump"/>
              </a:rPr>
              <a:t>21</a:t>
            </a:r>
            <a:endParaRPr lang="de-DE" sz="3000" b="1" dirty="0">
              <a:solidFill>
                <a:srgbClr val="3B515B"/>
              </a:solidFill>
            </a:endParaRPr>
          </a:p>
        </p:txBody>
      </p:sp>
      <mc:AlternateContent xmlns:mc="http://schemas.openxmlformats.org/markup-compatibility/2006" xmlns:pslz="http://schemas.microsoft.com/office/powerpoint/2016/slidezoom">
        <mc:Choice Requires="pslz">
          <p:graphicFrame>
            <p:nvGraphicFramePr>
              <p:cNvPr id="30" name="Folienzoom 29" descr="Link zur Glücksrad-Folie.">
                <a:extLst>
                  <a:ext uri="{FF2B5EF4-FFF2-40B4-BE49-F238E27FC236}">
                    <a16:creationId xmlns:a16="http://schemas.microsoft.com/office/drawing/2014/main" id="{7FC24F00-9C22-6E2F-B0F0-2CA6B2A87854}"/>
                  </a:ext>
                </a:extLst>
              </p:cNvPr>
              <p:cNvGraphicFramePr>
                <a:graphicFrameLocks noChangeAspect="1"/>
              </p:cNvGraphicFramePr>
              <p:nvPr>
                <p:extLst>
                  <p:ext uri="{D42A27DB-BD31-4B8C-83A1-F6EECF244321}">
                    <p14:modId xmlns:p14="http://schemas.microsoft.com/office/powerpoint/2010/main" val="785879238"/>
                  </p:ext>
                </p:extLst>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24"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30" name="Folienzoom 29" descr="Link zur Glücksrad-Folie.">
                <a:hlinkClick r:id="rId25" action="ppaction://hlinksldjump"/>
                <a:extLst>
                  <a:ext uri="{FF2B5EF4-FFF2-40B4-BE49-F238E27FC236}">
                    <a16:creationId xmlns:a16="http://schemas.microsoft.com/office/drawing/2014/main" id="{7FC24F00-9C22-6E2F-B0F0-2CA6B2A87854}"/>
                  </a:ext>
                </a:extLst>
              </p:cNvPr>
              <p:cNvPicPr>
                <a:picLocks noGrp="1" noRot="1" noChangeAspect="1" noMove="1" noResize="1" noEditPoints="1" noAdjustHandles="1" noChangeArrowheads="1" noChangeShapeType="1"/>
              </p:cNvPicPr>
              <p:nvPr/>
            </p:nvPicPr>
            <p:blipFill>
              <a:blip r:embed="rId26"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grpSp>
        <p:nvGrpSpPr>
          <p:cNvPr id="27" name="Gruppieren 26">
            <a:extLst>
              <a:ext uri="{FF2B5EF4-FFF2-40B4-BE49-F238E27FC236}">
                <a16:creationId xmlns:a16="http://schemas.microsoft.com/office/drawing/2014/main" id="{C9BB0048-E219-9D9D-995A-D156FDD4B858}"/>
              </a:ext>
              <a:ext uri="{C183D7F6-B498-43B3-948B-1728B52AA6E4}">
                <adec:decorative xmlns:adec="http://schemas.microsoft.com/office/drawing/2017/decorative" val="1"/>
              </a:ext>
            </a:extLst>
          </p:cNvPr>
          <p:cNvGrpSpPr/>
          <p:nvPr/>
        </p:nvGrpSpPr>
        <p:grpSpPr>
          <a:xfrm>
            <a:off x="10602797" y="792825"/>
            <a:ext cx="1313095" cy="1313095"/>
            <a:chOff x="6608236" y="5131916"/>
            <a:chExt cx="1313095" cy="1313095"/>
          </a:xfrm>
        </p:grpSpPr>
        <p:sp>
          <p:nvSpPr>
            <p:cNvPr id="28" name="Ellipse 27">
              <a:extLst>
                <a:ext uri="{FF2B5EF4-FFF2-40B4-BE49-F238E27FC236}">
                  <a16:creationId xmlns:a16="http://schemas.microsoft.com/office/drawing/2014/main" id="{93DEFF65-4AD4-2CA2-41AA-7CD13927C440}"/>
                </a:ext>
              </a:extLst>
            </p:cNvPr>
            <p:cNvSpPr/>
            <p:nvPr/>
          </p:nvSpPr>
          <p:spPr>
            <a:xfrm>
              <a:off x="6608236" y="5131916"/>
              <a:ext cx="1313095" cy="1313095"/>
            </a:xfrm>
            <a:prstGeom prst="ellipse">
              <a:avLst/>
            </a:prstGeom>
            <a:solidFill>
              <a:srgbClr val="3B515B"/>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9" name="Grafik 28" descr="Blitz mit einfarbiger Füllung">
              <a:extLst>
                <a:ext uri="{FF2B5EF4-FFF2-40B4-BE49-F238E27FC236}">
                  <a16:creationId xmlns:a16="http://schemas.microsoft.com/office/drawing/2014/main" id="{F3D307A0-2840-B7D2-46C2-5810305E157E}"/>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6807583" y="5331263"/>
              <a:ext cx="914400" cy="914400"/>
            </a:xfrm>
            <a:prstGeom prst="rect">
              <a:avLst/>
            </a:prstGeom>
          </p:spPr>
        </p:pic>
      </p:grpSp>
    </p:spTree>
    <p:extLst>
      <p:ext uri="{BB962C8B-B14F-4D97-AF65-F5344CB8AC3E}">
        <p14:creationId xmlns:p14="http://schemas.microsoft.com/office/powerpoint/2010/main" val="42528286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01</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a:xfrm>
            <a:off x="838199" y="2007648"/>
            <a:ext cx="9290539" cy="4351338"/>
          </a:xfrm>
        </p:spPr>
        <p:txBody>
          <a:bodyPr/>
          <a:lstStyle/>
          <a:p>
            <a:r>
              <a:rPr lang="de-DE" dirty="0"/>
              <a:t>Kompetenzen könnten durch die Nutzung von Chatbots wie z. B. UHHGPT gar nicht erst gelernt werden oder verloren gehen.</a:t>
            </a:r>
          </a:p>
          <a:p>
            <a:r>
              <a:rPr lang="de-DE" dirty="0"/>
              <a:t>Wie stehst Du zu dieser Aussage? Warum?</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extLst>
                  <p:ext uri="{D42A27DB-BD31-4B8C-83A1-F6EECF244321}">
                    <p14:modId xmlns:p14="http://schemas.microsoft.com/office/powerpoint/2010/main" val="2881657613"/>
                  </p:ext>
                </p:extLst>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extLst>
                  <p:ext uri="{D42A27DB-BD31-4B8C-83A1-F6EECF244321}">
                    <p14:modId xmlns:p14="http://schemas.microsoft.com/office/powerpoint/2010/main" val="1166210882"/>
                  </p:ext>
                </p:extLst>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40848402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02</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a:xfrm>
            <a:off x="838198" y="2007648"/>
            <a:ext cx="9603829" cy="4351338"/>
          </a:xfrm>
        </p:spPr>
        <p:txBody>
          <a:bodyPr/>
          <a:lstStyle/>
          <a:p>
            <a:r>
              <a:rPr lang="de-DE" dirty="0"/>
              <a:t>Ein Chatbot wie z. B. UHHGPT kann genutzt werden, um die eigenen Kompetenzen (also z. B. Recherche-Kompetenz, Schreibkompetenz, Sprachkompetenz) weiterzuentwickeln und neue Kompetenzen zu erwerben.</a:t>
            </a:r>
          </a:p>
          <a:p>
            <a:r>
              <a:rPr lang="de-DE" dirty="0"/>
              <a:t>Wie siehst Du das? Warum?</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20711978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03</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a:xfrm>
            <a:off x="838199" y="2007648"/>
            <a:ext cx="9097109" cy="4351338"/>
          </a:xfrm>
        </p:spPr>
        <p:txBody>
          <a:bodyPr/>
          <a:lstStyle/>
          <a:p>
            <a:r>
              <a:rPr lang="de-DE" dirty="0"/>
              <a:t>KI-Ergebnisse enthalten oft einen Bias (= Verzerrung / Vorurteil), den man auch bereits mit einfachen Mitteln nachweisen kann.</a:t>
            </a:r>
          </a:p>
          <a:p>
            <a:r>
              <a:rPr lang="de-DE" dirty="0"/>
              <a:t>Wie stehst Du zu dieser Aussage? Warum?</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6650456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04</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Beim Training von KI werden oftmals Werke (z. B. Text, Bilder, Videos, Songs) genutzt, die urheberrechtlich geschützt sind. Dabei werden die </a:t>
            </a:r>
            <a:r>
              <a:rPr lang="de-DE" dirty="0" err="1"/>
              <a:t>Urheber:innen</a:t>
            </a:r>
            <a:r>
              <a:rPr lang="de-DE" dirty="0"/>
              <a:t> vorab nicht gefragt, ob sie damit einverstanden sind, und auch nicht in irgendeiner Form vergütet. </a:t>
            </a:r>
          </a:p>
          <a:p>
            <a:r>
              <a:rPr lang="de-DE" dirty="0"/>
              <a:t>Wie stehst Du dazu? Warum?</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15480955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05</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Bei einem KI-generierten Text ist oft nicht mehr zu erkennen, woher die einzelnen Teile des Textes stammen. </a:t>
            </a:r>
          </a:p>
          <a:p>
            <a:r>
              <a:rPr lang="de-DE" dirty="0"/>
              <a:t>Daher wirkt sich eine vermehrte Nutzung von KI-Texten anstelle von Studien im Bereich Wissenschaft potenziell auch auf die Art der Zusammenarbeit in der Wissenschaft aus.</a:t>
            </a:r>
          </a:p>
          <a:p>
            <a:r>
              <a:rPr lang="de-DE" dirty="0"/>
              <a:t>Wie schätzt Du das ein? Warum?</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2439378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06</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Es gibt Aufgaben, bei denen KI besonders nützlich ist und andere, wo KI eher ungeeignet ist.</a:t>
            </a:r>
          </a:p>
          <a:p>
            <a:r>
              <a:rPr lang="de-DE" dirty="0"/>
              <a:t>Was meinst Du dazu? Was sind Deine Erfahrungen?</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10132445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07</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KI wird dazu führen, dass die Universität in 10 Jahren ganz anders gestaltet ist und aussieht als heute.</a:t>
            </a:r>
          </a:p>
          <a:p>
            <a:r>
              <a:rPr lang="de-DE" dirty="0"/>
              <a:t>Wie schätzt Du das ein? Warum?</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12503575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08</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Die Ausgaben von KI haben keine Bedeutung. Die Bedeutung wird ihnen erst durch den Menschen verliehen, der diese Ausgaben nutzt.</a:t>
            </a:r>
          </a:p>
          <a:p>
            <a:r>
              <a:rPr lang="de-DE" dirty="0"/>
              <a:t>Wie stehst Du zu dieser Aussage? </a:t>
            </a:r>
            <a:br>
              <a:rPr lang="de-DE" dirty="0"/>
            </a:br>
            <a:r>
              <a:rPr lang="de-DE" dirty="0"/>
              <a:t>Welche Konsequenzen würden sich daraus ergeben?</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1013175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09</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KI schafft einerseits mehr Inklusion und Chancengleichheit, schränkt diese andererseits aber auch ein. </a:t>
            </a:r>
          </a:p>
          <a:p>
            <a:r>
              <a:rPr lang="de-DE" dirty="0"/>
              <a:t>Wie schätzt Du das ein? Warum?</a:t>
            </a:r>
          </a:p>
          <a:p>
            <a:endParaRPr lang="de-DE" dirty="0"/>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2332178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10</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Die Nutzung von KI im Alltag kostet mehr Zeit, als es einspart.</a:t>
            </a:r>
          </a:p>
          <a:p>
            <a:r>
              <a:rPr lang="de-DE" dirty="0"/>
              <a:t>Wie siehst Du das? Warum?</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12234503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11</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Da KI die Möglichkeiten des Betrugs bei Prüfungen noch einmal deutlich erhöht, sollten Prüfungsleistungen nur noch unter sehr strenger Überwachung erbracht werden können. </a:t>
            </a:r>
          </a:p>
          <a:p>
            <a:r>
              <a:rPr lang="de-DE" dirty="0"/>
              <a:t>Wie stehst Du zu dieser Aussage? Warum?</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301127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12</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KI verändert den Anspruch, den wir an Arbeitsergebnisse haben. </a:t>
            </a:r>
          </a:p>
          <a:p>
            <a:r>
              <a:rPr lang="de-DE" dirty="0"/>
              <a:t>Stimmst Du dem zu? Wenn ja, warum? Wenn nein, warum nicht?</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4135850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13</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Um Geld zu sparen, sollten wir studentische Tutor:innen durch KI-Chatbots ersetzen.</a:t>
            </a:r>
          </a:p>
          <a:p>
            <a:r>
              <a:rPr lang="de-DE" dirty="0"/>
              <a:t>Wie siehst Du das? Warum?</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13113717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14</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Chatbots wie z. B. UHHGPT können die eigene Kreativität fördern.</a:t>
            </a:r>
          </a:p>
          <a:p>
            <a:r>
              <a:rPr lang="de-DE" dirty="0"/>
              <a:t>Wie schätzt Du das ein? Warum?</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4533577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15</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Chatbots wie z. B. UHHGPT können das eigene kritische Denken anregen.</a:t>
            </a:r>
          </a:p>
          <a:p>
            <a:r>
              <a:rPr lang="de-DE" dirty="0"/>
              <a:t>Wie stehst Du zu dieser Aussage? Warum?</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4990980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16</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KI verändert die Art und Weise, wie wir als Einzelne und in der Gesellschaft Entscheidungen treffen.</a:t>
            </a:r>
          </a:p>
          <a:p>
            <a:r>
              <a:rPr lang="de-DE" dirty="0"/>
              <a:t>Wie siehst Du das? Warum?</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9015067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17</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Ein mit KI erstelltes Gedicht oder ein mit KI erstellter Song berührt weniger als ein menschliches Gedicht oder ein menschlicher Song.</a:t>
            </a:r>
          </a:p>
          <a:p>
            <a:r>
              <a:rPr lang="de-DE" dirty="0"/>
              <a:t>Wie schätzt Du das ein? Warum?</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1264489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18</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Die Nutzung von KI bei der Korrektur von Prüfungsleistungen sollte verboten sein. </a:t>
            </a:r>
          </a:p>
          <a:p>
            <a:r>
              <a:rPr lang="de-DE" dirty="0"/>
              <a:t>Wie stehst Du zu dieser Aussage? Warum?</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8844047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19</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Ein Bild mit KI zu generieren, verbraucht ungefähr so viel Strom wie eine halbe Handyladung. Daher sollten wir generative KI nicht nur zum Spaß, wie z. B. die Erstellung von Geburtstagskarten, verwenden.</a:t>
            </a:r>
          </a:p>
          <a:p>
            <a:r>
              <a:rPr lang="de-DE" dirty="0"/>
              <a:t>Wie siehst Du das? Warum?</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2263990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20</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a:xfrm>
            <a:off x="838198" y="2007648"/>
            <a:ext cx="9829801" cy="4351338"/>
          </a:xfrm>
        </p:spPr>
        <p:txBody>
          <a:bodyPr>
            <a:normAutofit/>
          </a:bodyPr>
          <a:lstStyle/>
          <a:p>
            <a:r>
              <a:rPr lang="de-DE" dirty="0"/>
              <a:t>Wenn in der Wissenschaft KI-Modelle für gute Zwecke, wie z. B. die Früherkennung von Depressionen, entwickelt werden, sollten diese nicht „open </a:t>
            </a:r>
            <a:r>
              <a:rPr lang="de-DE" dirty="0" err="1"/>
              <a:t>weight</a:t>
            </a:r>
            <a:r>
              <a:rPr lang="de-DE" dirty="0"/>
              <a:t>“* veröffentlicht werden, da sie sonst von Unternehmen im Kontext einer missbräuchlichen Zweitnutzung, wie z. B. dem Ausschluss depressiver Personen bei Bewerbungen, verwendet werden könnten.</a:t>
            </a:r>
          </a:p>
          <a:p>
            <a:r>
              <a:rPr lang="de-DE" dirty="0"/>
              <a:t>Wie siehst Du das? Warum?</a:t>
            </a:r>
            <a:br>
              <a:rPr lang="de-DE" dirty="0"/>
            </a:br>
            <a:br>
              <a:rPr lang="de-DE" dirty="0"/>
            </a:br>
            <a:br>
              <a:rPr lang="de-DE" dirty="0"/>
            </a:br>
            <a:r>
              <a:rPr lang="de-DE" dirty="0"/>
              <a:t>*= Modelle können kostenfrei heruntergeladen, geändert (weitertrainiert) und genutzt werden</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29302793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21</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a:xfrm>
            <a:off x="838198" y="2007648"/>
            <a:ext cx="9835663" cy="4351338"/>
          </a:xfrm>
        </p:spPr>
        <p:txBody>
          <a:bodyPr/>
          <a:lstStyle/>
          <a:p>
            <a:r>
              <a:rPr lang="de-DE" dirty="0"/>
              <a:t>Wenn öffentliche Institutionen Lizenzen für die Nutzung generativer KI bei kommerziellen Unternehmen einkaufen, statt Eigenentwicklungen oder </a:t>
            </a:r>
            <a:r>
              <a:rPr lang="de-DE" dirty="0" err="1"/>
              <a:t>OpenWeight</a:t>
            </a:r>
            <a:r>
              <a:rPr lang="de-DE" dirty="0"/>
              <a:t>*-Entwicklungen zu fördern, begeben sie sich in eine Abhängigkeit von diesen Unternehmen. </a:t>
            </a:r>
          </a:p>
          <a:p>
            <a:r>
              <a:rPr lang="de-DE" dirty="0"/>
              <a:t>Stimmst Du dem zu? Wenn ja, warum? Wenn nein, warum nicht?</a:t>
            </a:r>
          </a:p>
          <a:p>
            <a:endParaRPr lang="de-DE" dirty="0"/>
          </a:p>
          <a:p>
            <a:endParaRPr lang="de-DE" dirty="0"/>
          </a:p>
          <a:p>
            <a:r>
              <a:rPr lang="de-DE" dirty="0"/>
              <a:t>*= Modelle können kostenfrei heruntergeladen, geändert (weitertrainiert) und genutzt werden</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14992070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C37E4EB5-7AF2-BBD6-06ED-F7A40A7D3ABF}"/>
              </a:ext>
            </a:extLst>
          </p:cNvPr>
          <p:cNvSpPr>
            <a:spLocks noGrp="1"/>
          </p:cNvSpPr>
          <p:nvPr>
            <p:ph type="title"/>
          </p:nvPr>
        </p:nvSpPr>
        <p:spPr/>
        <p:txBody>
          <a:bodyPr/>
          <a:lstStyle/>
          <a:p>
            <a:r>
              <a:rPr lang="de-DE" dirty="0"/>
              <a:t>Abschlussfrage</a:t>
            </a:r>
          </a:p>
        </p:txBody>
      </p:sp>
      <p:sp>
        <p:nvSpPr>
          <p:cNvPr id="4" name="Inhaltsplatzhalter 3">
            <a:extLst>
              <a:ext uri="{FF2B5EF4-FFF2-40B4-BE49-F238E27FC236}">
                <a16:creationId xmlns:a16="http://schemas.microsoft.com/office/drawing/2014/main" id="{D6F5C18E-8FF8-DEDC-17BA-81457A29EB32}"/>
              </a:ext>
            </a:extLst>
          </p:cNvPr>
          <p:cNvSpPr>
            <a:spLocks noGrp="1"/>
          </p:cNvSpPr>
          <p:nvPr>
            <p:ph idx="1"/>
          </p:nvPr>
        </p:nvSpPr>
        <p:spPr>
          <a:xfrm>
            <a:off x="838197" y="2007648"/>
            <a:ext cx="9972000" cy="4351338"/>
          </a:xfrm>
        </p:spPr>
        <p:txBody>
          <a:bodyPr>
            <a:normAutofit/>
          </a:bodyPr>
          <a:lstStyle/>
          <a:p>
            <a:pPr marL="0" indent="0">
              <a:buNone/>
            </a:pPr>
            <a:r>
              <a:rPr lang="de-DE" sz="2200" dirty="0">
                <a:solidFill>
                  <a:schemeClr val="tx1"/>
                </a:solidFill>
              </a:rPr>
              <a:t>Was sind die zwei wichtigsten Erkenntnisse, die Du aus dem Spiel mitnimmst? Bitte notiere Dir diese Erkenntnisse.</a:t>
            </a:r>
          </a:p>
          <a:p>
            <a:pPr marL="0" indent="0">
              <a:buNone/>
            </a:pPr>
            <a:r>
              <a:rPr lang="de-DE" sz="2200" dirty="0">
                <a:solidFill>
                  <a:schemeClr val="tx1"/>
                </a:solidFill>
              </a:rPr>
              <a:t>Anschließend … </a:t>
            </a:r>
            <a:br>
              <a:rPr lang="de-DE" sz="2200" dirty="0">
                <a:solidFill>
                  <a:schemeClr val="tx1"/>
                </a:solidFill>
              </a:rPr>
            </a:br>
            <a:r>
              <a:rPr lang="de-DE" sz="2200" dirty="0">
                <a:solidFill>
                  <a:schemeClr val="tx1"/>
                </a:solidFill>
                <a:highlight>
                  <a:srgbClr val="FFFF00"/>
                </a:highlight>
              </a:rPr>
              <a:t>[Hier bitte die passende Option aus den Foliennotizen einfügen.]</a:t>
            </a:r>
            <a:br>
              <a:rPr lang="de-DE" sz="2200" dirty="0">
                <a:solidFill>
                  <a:schemeClr val="tx1"/>
                </a:solidFill>
              </a:rPr>
            </a:br>
            <a:endParaRPr lang="de-DE" sz="2200" dirty="0">
              <a:solidFill>
                <a:schemeClr val="tx1"/>
              </a:solidFill>
            </a:endParaRPr>
          </a:p>
          <a:p>
            <a:r>
              <a:rPr lang="de-DE" sz="2200" dirty="0">
                <a:solidFill>
                  <a:schemeClr val="tx1"/>
                </a:solidFill>
                <a:effectLst/>
                <a:latin typeface="TheSans UHH" panose="020B0502050302020203" pitchFamily="34" charset="0"/>
                <a:ea typeface="Calibri" panose="020F0502020204030204" pitchFamily="34" charset="0"/>
                <a:cs typeface="Times New Roman" panose="02020603050405020304" pitchFamily="18" charset="0"/>
              </a:rPr>
              <a:t>Du möchtest mehr zu generativer KI im Kontext von Studium und Lehre erfahren? </a:t>
            </a:r>
            <a:br>
              <a:rPr lang="de-DE" sz="2200" dirty="0">
                <a:solidFill>
                  <a:schemeClr val="tx1"/>
                </a:solidFill>
                <a:effectLst/>
                <a:latin typeface="TheSans UHH" panose="020B0502050302020203" pitchFamily="34" charset="0"/>
                <a:ea typeface="Calibri" panose="020F0502020204030204" pitchFamily="34" charset="0"/>
                <a:cs typeface="Times New Roman" panose="02020603050405020304" pitchFamily="18" charset="0"/>
              </a:rPr>
            </a:br>
            <a:r>
              <a:rPr lang="de-DE" sz="2200" dirty="0">
                <a:solidFill>
                  <a:schemeClr val="tx1"/>
                </a:solidFill>
                <a:effectLst/>
                <a:latin typeface="TheSans UHH" panose="020B0502050302020203" pitchFamily="34" charset="0"/>
                <a:ea typeface="Calibri" panose="020F0502020204030204" pitchFamily="34" charset="0"/>
                <a:cs typeface="Times New Roman" panose="02020603050405020304" pitchFamily="18" charset="0"/>
              </a:rPr>
              <a:t>Dann schau doch mal hier vorbei:</a:t>
            </a:r>
          </a:p>
          <a:p>
            <a:pPr marL="342900" indent="-342900">
              <a:buFont typeface="Arial" panose="020B0604020202020204" pitchFamily="34" charset="0"/>
              <a:buChar char="•"/>
            </a:pPr>
            <a:r>
              <a:rPr lang="de-DE" sz="2200" dirty="0">
                <a:solidFill>
                  <a:schemeClr val="tx1"/>
                </a:solidFill>
                <a:latin typeface="TheSans UHH" panose="020B0502050302020203"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Studieren in Zeiten von generativer KI - Generative KI im Studium an der UHH</a:t>
            </a:r>
            <a:endParaRPr lang="de-DE" sz="2200" dirty="0">
              <a:solidFill>
                <a:schemeClr val="tx1"/>
              </a:solidFill>
              <a:latin typeface="TheSans UHH" panose="020B0502050302020203" pitchFamily="34"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de-DE" sz="2200" dirty="0">
                <a:solidFill>
                  <a:schemeClr val="tx1"/>
                </a:solidFill>
                <a:latin typeface="TheSans UHH" panose="020B0502050302020203"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Themenseite generative KI des Hamburger Zentrums für universitäres Lehren und Lernen (HUL)</a:t>
            </a:r>
            <a:endParaRPr lang="de-DE" sz="2200" dirty="0">
              <a:solidFill>
                <a:schemeClr val="tx1"/>
              </a:solidFill>
            </a:endParaRPr>
          </a:p>
        </p:txBody>
      </p:sp>
      <mc:AlternateContent xmlns:mc="http://schemas.openxmlformats.org/markup-compatibility/2006" xmlns:pslz="http://schemas.microsoft.com/office/powerpoint/2016/slidezoom">
        <mc:Choice Requires="pslz">
          <p:graphicFrame>
            <p:nvGraphicFramePr>
              <p:cNvPr id="10" name="Folienzoom 9" descr="Link zur Glücksrad-Folie.">
                <a:extLst>
                  <a:ext uri="{FF2B5EF4-FFF2-40B4-BE49-F238E27FC236}">
                    <a16:creationId xmlns:a16="http://schemas.microsoft.com/office/drawing/2014/main" id="{0EB45F47-20A6-1FE7-9C59-D29A2BE1DA05}"/>
                  </a:ext>
                </a:extLst>
              </p:cNvPr>
              <p:cNvGraphicFramePr>
                <a:graphicFrameLocks noChangeAspect="1"/>
              </p:cNvGraphicFramePr>
              <p:nvPr>
                <p:extLst>
                  <p:ext uri="{D42A27DB-BD31-4B8C-83A1-F6EECF244321}">
                    <p14:modId xmlns:p14="http://schemas.microsoft.com/office/powerpoint/2010/main" val="177161363"/>
                  </p:ext>
                </p:extLst>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5"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0" name="Folienzoom 9" descr="Link zur Glücksrad-Folie.">
                <a:hlinkClick r:id="rId11" action="ppaction://hlinksldjump"/>
                <a:extLst>
                  <a:ext uri="{FF2B5EF4-FFF2-40B4-BE49-F238E27FC236}">
                    <a16:creationId xmlns:a16="http://schemas.microsoft.com/office/drawing/2014/main" id="{0EB45F47-20A6-1FE7-9C59-D29A2BE1DA05}"/>
                  </a:ext>
                </a:extLst>
              </p:cNvPr>
              <p:cNvPicPr>
                <a:picLocks noGrp="1" noRot="1" noChangeAspect="1" noMove="1" noResize="1" noEditPoints="1" noAdjustHandles="1" noChangeArrowheads="1" noChangeShapeType="1"/>
              </p:cNvPicPr>
              <p:nvPr/>
            </p:nvPicPr>
            <p:blipFill>
              <a:blip r:embed="rId12"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grpSp>
        <p:nvGrpSpPr>
          <p:cNvPr id="7" name="Gruppieren 6">
            <a:extLst>
              <a:ext uri="{FF2B5EF4-FFF2-40B4-BE49-F238E27FC236}">
                <a16:creationId xmlns:a16="http://schemas.microsoft.com/office/drawing/2014/main" id="{0010FB44-5CD3-14F9-CD48-7D5D8538214B}"/>
              </a:ext>
              <a:ext uri="{C183D7F6-B498-43B3-948B-1728B52AA6E4}">
                <adec:decorative xmlns:adec="http://schemas.microsoft.com/office/drawing/2017/decorative" val="1"/>
              </a:ext>
            </a:extLst>
          </p:cNvPr>
          <p:cNvGrpSpPr/>
          <p:nvPr/>
        </p:nvGrpSpPr>
        <p:grpSpPr>
          <a:xfrm>
            <a:off x="10610850" y="792824"/>
            <a:ext cx="1313095" cy="1313095"/>
            <a:chOff x="8945801" y="5131916"/>
            <a:chExt cx="1313095" cy="1313095"/>
          </a:xfrm>
        </p:grpSpPr>
        <p:sp>
          <p:nvSpPr>
            <p:cNvPr id="8" name="Ellipse 7">
              <a:extLst>
                <a:ext uri="{FF2B5EF4-FFF2-40B4-BE49-F238E27FC236}">
                  <a16:creationId xmlns:a16="http://schemas.microsoft.com/office/drawing/2014/main" id="{72A9346A-67D6-7DD2-A3EA-F5FA58188ED9}"/>
                </a:ext>
              </a:extLst>
            </p:cNvPr>
            <p:cNvSpPr/>
            <p:nvPr/>
          </p:nvSpPr>
          <p:spPr>
            <a:xfrm>
              <a:off x="8945801" y="5131916"/>
              <a:ext cx="1313095" cy="1313095"/>
            </a:xfrm>
            <a:prstGeom prst="ellipse">
              <a:avLst/>
            </a:prstGeom>
            <a:solidFill>
              <a:srgbClr val="E2001A"/>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descr="Druckerabdeckung offen mit einfarbiger Füllung">
              <a:extLst>
                <a:ext uri="{FF2B5EF4-FFF2-40B4-BE49-F238E27FC236}">
                  <a16:creationId xmlns:a16="http://schemas.microsoft.com/office/drawing/2014/main" id="{99B06B0B-A446-6EAA-4039-864F808BE2E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145148" y="5331263"/>
              <a:ext cx="914400" cy="914400"/>
            </a:xfrm>
            <a:prstGeom prst="rect">
              <a:avLst/>
            </a:prstGeom>
          </p:spPr>
        </p:pic>
      </p:grpSp>
    </p:spTree>
    <p:extLst>
      <p:ext uri="{BB962C8B-B14F-4D97-AF65-F5344CB8AC3E}">
        <p14:creationId xmlns:p14="http://schemas.microsoft.com/office/powerpoint/2010/main" val="4058683970"/>
      </p:ext>
    </p:extLst>
  </p:cSld>
  <p:clrMapOvr>
    <a:masterClrMapping/>
  </p:clrMapOvr>
</p:sld>
</file>

<file path=ppt/theme/theme1.xml><?xml version="1.0" encoding="utf-8"?>
<a:theme xmlns:a="http://schemas.openxmlformats.org/drawingml/2006/main" name="Master">
  <a:themeElements>
    <a:clrScheme name="Benutzerdefiniert 2">
      <a:dk1>
        <a:sysClr val="windowText" lastClr="000000"/>
      </a:dk1>
      <a:lt1>
        <a:sysClr val="window" lastClr="FFFFFF"/>
      </a:lt1>
      <a:dk2>
        <a:srgbClr val="3B515B"/>
      </a:dk2>
      <a:lt2>
        <a:srgbClr val="B6BFC3"/>
      </a:lt2>
      <a:accent1>
        <a:srgbClr val="0271BB"/>
      </a:accent1>
      <a:accent2>
        <a:srgbClr val="E2001A"/>
      </a:accent2>
      <a:accent3>
        <a:srgbClr val="3B515B"/>
      </a:accent3>
      <a:accent4>
        <a:srgbClr val="80B8DD"/>
      </a:accent4>
      <a:accent5>
        <a:srgbClr val="F07F8C"/>
      </a:accent5>
      <a:accent6>
        <a:srgbClr val="9DA8AD"/>
      </a:accent6>
      <a:hlink>
        <a:srgbClr val="3B515B"/>
      </a:hlink>
      <a:folHlink>
        <a:srgbClr val="FFFFFF"/>
      </a:folHlink>
    </a:clrScheme>
    <a:fontScheme name="TheSans UHH - UHH Corporate Design">
      <a:majorFont>
        <a:latin typeface="TheSans UHH Bold Caps"/>
        <a:ea typeface=""/>
        <a:cs typeface=""/>
      </a:majorFont>
      <a:minorFont>
        <a:latin typeface="TheSans UHH"/>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5" id="{E1CE8FE3-B5DC-4772-AE29-2C1F67A81546}" vid="{09B02F92-122A-4947-8E8E-EB9346448CD7}"/>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Vorlage-HUL-neuerBlauton-barrierefrei-06-10-2020</Template>
  <TotalTime>0</TotalTime>
  <Words>8312</Words>
  <Application>Microsoft Office PowerPoint</Application>
  <PresentationFormat>Breitbild</PresentationFormat>
  <Paragraphs>731</Paragraphs>
  <Slides>74</Slides>
  <Notes>73</Notes>
  <HiddenSlides>5</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74</vt:i4>
      </vt:variant>
    </vt:vector>
  </HeadingPairs>
  <TitlesOfParts>
    <vt:vector size="79" baseType="lpstr">
      <vt:lpstr>TheSans UHH</vt:lpstr>
      <vt:lpstr>Calibri</vt:lpstr>
      <vt:lpstr>TheSans UHH Bold Caps</vt:lpstr>
      <vt:lpstr>Arial</vt:lpstr>
      <vt:lpstr>Master</vt:lpstr>
      <vt:lpstr>Worum geht es?</vt:lpstr>
      <vt:lpstr>Hinweise zum Spiel</vt:lpstr>
      <vt:lpstr>Anleitung zum Spiel</vt:lpstr>
      <vt:lpstr>Beispiele für Spielvarianten &amp; Einsatzmöglichkeiten</vt:lpstr>
      <vt:lpstr>Kommunikationsregeln beim Spielen</vt:lpstr>
      <vt:lpstr>Insight AI</vt:lpstr>
      <vt:lpstr>Wheel of Fortune</vt:lpstr>
      <vt:lpstr>Wissen</vt:lpstr>
      <vt:lpstr>Wissen: Frage 01</vt:lpstr>
      <vt:lpstr>Wissen: Frage 02</vt:lpstr>
      <vt:lpstr>Wissen: Frage 03</vt:lpstr>
      <vt:lpstr>Wissen: Frage 04</vt:lpstr>
      <vt:lpstr>Wissen: Frage 05</vt:lpstr>
      <vt:lpstr>Wissen: Frage 06</vt:lpstr>
      <vt:lpstr>Wissen: Frage 07</vt:lpstr>
      <vt:lpstr>Wissen: Frage 08</vt:lpstr>
      <vt:lpstr>Wissen: Frage 09</vt:lpstr>
      <vt:lpstr>Wissen: Frage 10</vt:lpstr>
      <vt:lpstr>Wissen: Frage 11</vt:lpstr>
      <vt:lpstr>Wissen: Frage 12</vt:lpstr>
      <vt:lpstr>Wissen: Frage 13</vt:lpstr>
      <vt:lpstr>Wissen: Frage 14</vt:lpstr>
      <vt:lpstr>Wissen: Frage 15</vt:lpstr>
      <vt:lpstr>Wissen: Frage 16</vt:lpstr>
      <vt:lpstr>Wissen: Frage 17</vt:lpstr>
      <vt:lpstr>Wissen: Frage 18</vt:lpstr>
      <vt:lpstr>Wissen: Frage 19</vt:lpstr>
      <vt:lpstr>Wissen: Frage 20</vt:lpstr>
      <vt:lpstr>Wissen: Frage 21</vt:lpstr>
      <vt:lpstr>Ereignis</vt:lpstr>
      <vt:lpstr>Ereignis: Frage 01</vt:lpstr>
      <vt:lpstr>Ereignis: Frage 02</vt:lpstr>
      <vt:lpstr>Ereignis: Frage 03</vt:lpstr>
      <vt:lpstr>Ereignis: Frage 04</vt:lpstr>
      <vt:lpstr>Ereignis: Frage 05</vt:lpstr>
      <vt:lpstr>Ereignis: Frage 06</vt:lpstr>
      <vt:lpstr>Ereignis: Frage 07</vt:lpstr>
      <vt:lpstr>Ereignis: Frage 08</vt:lpstr>
      <vt:lpstr>Ereignis: Frage 09</vt:lpstr>
      <vt:lpstr>Ereignis: Frage 10</vt:lpstr>
      <vt:lpstr>Ereignis: Frage 11</vt:lpstr>
      <vt:lpstr>Ereignis: Frage 12</vt:lpstr>
      <vt:lpstr>Ereignis: Frage 13</vt:lpstr>
      <vt:lpstr>Ereignis: Frage 14</vt:lpstr>
      <vt:lpstr>Ereignis: Frage 15</vt:lpstr>
      <vt:lpstr>Ereignis: Frage 16</vt:lpstr>
      <vt:lpstr>Ereignis: Frage 17</vt:lpstr>
      <vt:lpstr>Ereignis: Frage 18</vt:lpstr>
      <vt:lpstr>Ereignis: Frage 19</vt:lpstr>
      <vt:lpstr>Ereignis: Frage 20</vt:lpstr>
      <vt:lpstr>Ereignis: Frage 21</vt:lpstr>
      <vt:lpstr>Meinung</vt:lpstr>
      <vt:lpstr>Meinung: Frage 01</vt:lpstr>
      <vt:lpstr>Meinung: Frage 02</vt:lpstr>
      <vt:lpstr>Meinung: Frage 03</vt:lpstr>
      <vt:lpstr>Meinung: Frage 04</vt:lpstr>
      <vt:lpstr>Meinung: Frage 05</vt:lpstr>
      <vt:lpstr>Meinung: Frage 06</vt:lpstr>
      <vt:lpstr>Meinung: Frage 07</vt:lpstr>
      <vt:lpstr>Meinung: Frage 08</vt:lpstr>
      <vt:lpstr>Meinung: Frage 09</vt:lpstr>
      <vt:lpstr>Meinung: Frage 10</vt:lpstr>
      <vt:lpstr>Meinung: Frage 11</vt:lpstr>
      <vt:lpstr>Meinung: Frage 12</vt:lpstr>
      <vt:lpstr>Meinung: Frage 13</vt:lpstr>
      <vt:lpstr>Meinung: Frage 14</vt:lpstr>
      <vt:lpstr>Meinung: Frage 15</vt:lpstr>
      <vt:lpstr>Meinung: Frage 16</vt:lpstr>
      <vt:lpstr>Meinung: Frage 17</vt:lpstr>
      <vt:lpstr>Meinung: Frage 18</vt:lpstr>
      <vt:lpstr>Meinung: Frage 19</vt:lpstr>
      <vt:lpstr>Meinung: Frage 20</vt:lpstr>
      <vt:lpstr>Meinung: Frage 21</vt:lpstr>
      <vt:lpstr>Abschlussfrage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Gunda Mohr</dc:creator>
  <cp:lastModifiedBy>Gunda Mohr</cp:lastModifiedBy>
  <cp:revision>481</cp:revision>
  <dcterms:created xsi:type="dcterms:W3CDTF">2023-12-05T13:21:30Z</dcterms:created>
  <dcterms:modified xsi:type="dcterms:W3CDTF">2025-02-12T13:49:14Z</dcterms:modified>
</cp:coreProperties>
</file>