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76"/>
  </p:notesMasterIdLst>
  <p:sldIdLst>
    <p:sldId id="340" r:id="rId2"/>
    <p:sldId id="336" r:id="rId3"/>
    <p:sldId id="337" r:id="rId4"/>
    <p:sldId id="338" r:id="rId5"/>
    <p:sldId id="339" r:id="rId6"/>
    <p:sldId id="256" r:id="rId7"/>
    <p:sldId id="273" r:id="rId8"/>
    <p:sldId id="274" r:id="rId9"/>
    <p:sldId id="268"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66" r:id="rId31"/>
    <p:sldId id="269" r:id="rId32"/>
    <p:sldId id="295" r:id="rId33"/>
    <p:sldId id="296" r:id="rId34"/>
    <p:sldId id="297" r:id="rId35"/>
    <p:sldId id="298" r:id="rId36"/>
    <p:sldId id="299" r:id="rId37"/>
    <p:sldId id="300" r:id="rId38"/>
    <p:sldId id="301" r:id="rId39"/>
    <p:sldId id="302" r:id="rId40"/>
    <p:sldId id="303" r:id="rId41"/>
    <p:sldId id="304" r:id="rId42"/>
    <p:sldId id="305" r:id="rId43"/>
    <p:sldId id="306" r:id="rId44"/>
    <p:sldId id="307" r:id="rId45"/>
    <p:sldId id="308" r:id="rId46"/>
    <p:sldId id="309" r:id="rId47"/>
    <p:sldId id="310" r:id="rId48"/>
    <p:sldId id="311" r:id="rId49"/>
    <p:sldId id="312" r:id="rId50"/>
    <p:sldId id="313" r:id="rId51"/>
    <p:sldId id="314" r:id="rId52"/>
    <p:sldId id="265" r:id="rId53"/>
    <p:sldId id="270" r:id="rId54"/>
    <p:sldId id="315" r:id="rId55"/>
    <p:sldId id="335" r:id="rId56"/>
    <p:sldId id="316" r:id="rId57"/>
    <p:sldId id="317"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267" r:id="rId75"/>
  </p:sldIdLst>
  <p:sldSz cx="12192000" cy="6858000"/>
  <p:notesSz cx="6858000" cy="9144000"/>
  <p:embeddedFontLst>
    <p:embeddedFont>
      <p:font typeface="Calibri" panose="020F0502020204030204" pitchFamily="34" charset="0"/>
      <p:regular r:id="rId77"/>
      <p:bold r:id="rId78"/>
      <p:italic r:id="rId79"/>
      <p:boldItalic r:id="rId80"/>
    </p:embeddedFont>
    <p:embeddedFont>
      <p:font typeface="TheSans UHH" panose="020B0502050302020203" pitchFamily="34" charset="0"/>
      <p:regular r:id="rId81"/>
      <p:bold r:id="rId82"/>
      <p:italic r:id="rId83"/>
      <p:boldItalic r:id="rId84"/>
    </p:embeddedFont>
    <p:embeddedFont>
      <p:font typeface="TheSans UHH Bold Caps" panose="020B0702050302020203" pitchFamily="34" charset="0"/>
      <p:regular r:id="rId85"/>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65" userDrawn="1">
          <p15:clr>
            <a:srgbClr val="A4A3A4"/>
          </p15:clr>
        </p15:guide>
        <p15:guide id="2" pos="5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71BB"/>
    <a:srgbClr val="E2001A"/>
    <a:srgbClr val="3B515B"/>
    <a:srgbClr val="80B8DB"/>
    <a:srgbClr val="B2BABD"/>
    <a:srgbClr val="009CD1"/>
    <a:srgbClr val="898989"/>
    <a:srgbClr val="88A5B2"/>
    <a:srgbClr val="FDFDFD"/>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62313" autoAdjust="0"/>
  </p:normalViewPr>
  <p:slideViewPr>
    <p:cSldViewPr snapToGrid="0">
      <p:cViewPr varScale="1">
        <p:scale>
          <a:sx n="74" d="100"/>
          <a:sy n="74" d="100"/>
        </p:scale>
        <p:origin x="1854" y="66"/>
      </p:cViewPr>
      <p:guideLst>
        <p:guide orient="horz" pos="4065"/>
        <p:guide pos="52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8.fntdata"/><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3.fntdata"/><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4.fntdata"/><Relationship Id="rId85"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7.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2.fntdata"/><Relationship Id="rId81" Type="http://schemas.openxmlformats.org/officeDocument/2006/relationships/font" Target="fonts/font5.fntdata"/><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font" Target="fonts/font6.fntdata"/><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E32961-87B6-4AAA-B47D-8280D611BDF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de-DE"/>
        </a:p>
      </dgm:t>
    </dgm:pt>
    <dgm:pt modelId="{C5A1D373-D4B6-4170-8345-AB9D10B76608}">
      <dgm:prSet/>
      <dgm:spPr/>
      <dgm:t>
        <a:bodyPr/>
        <a:lstStyle/>
        <a:p>
          <a:r>
            <a:rPr lang="de-DE" dirty="0"/>
            <a:t>Sei höflich und fair.</a:t>
          </a:r>
        </a:p>
      </dgm:t>
    </dgm:pt>
    <dgm:pt modelId="{8EBEB75C-16F5-47AC-94AA-8AB0203D8D06}" type="parTrans" cxnId="{4DFD30EA-E694-41CE-818A-8B5D04F5AA14}">
      <dgm:prSet/>
      <dgm:spPr/>
      <dgm:t>
        <a:bodyPr/>
        <a:lstStyle/>
        <a:p>
          <a:endParaRPr lang="de-DE"/>
        </a:p>
      </dgm:t>
    </dgm:pt>
    <dgm:pt modelId="{4E5EDDED-C456-429D-A61C-BB91C7172715}" type="sibTrans" cxnId="{4DFD30EA-E694-41CE-818A-8B5D04F5AA14}">
      <dgm:prSet/>
      <dgm:spPr/>
      <dgm:t>
        <a:bodyPr/>
        <a:lstStyle/>
        <a:p>
          <a:endParaRPr lang="de-DE"/>
        </a:p>
      </dgm:t>
    </dgm:pt>
    <dgm:pt modelId="{6F875427-8B4B-416B-A756-50E423B80242}">
      <dgm:prSet/>
      <dgm:spPr/>
      <dgm:t>
        <a:bodyPr/>
        <a:lstStyle/>
        <a:p>
          <a:r>
            <a:rPr lang="de-DE" dirty="0"/>
            <a:t>Spreche immer nur für dich </a:t>
          </a:r>
          <a:br>
            <a:rPr lang="de-DE" dirty="0"/>
          </a:br>
          <a:r>
            <a:rPr lang="de-DE" dirty="0"/>
            <a:t>(Ich-Botschaften).</a:t>
          </a:r>
        </a:p>
      </dgm:t>
    </dgm:pt>
    <dgm:pt modelId="{97247CFE-EF39-497A-B156-5C03F529D2C1}" type="parTrans" cxnId="{B9304939-41A6-4713-A637-843162C2AB65}">
      <dgm:prSet/>
      <dgm:spPr/>
      <dgm:t>
        <a:bodyPr/>
        <a:lstStyle/>
        <a:p>
          <a:endParaRPr lang="de-DE"/>
        </a:p>
      </dgm:t>
    </dgm:pt>
    <dgm:pt modelId="{9E84DC30-D229-474D-BB43-ECB5FB1423FC}" type="sibTrans" cxnId="{B9304939-41A6-4713-A637-843162C2AB65}">
      <dgm:prSet/>
      <dgm:spPr/>
      <dgm:t>
        <a:bodyPr/>
        <a:lstStyle/>
        <a:p>
          <a:endParaRPr lang="de-DE"/>
        </a:p>
      </dgm:t>
    </dgm:pt>
    <dgm:pt modelId="{E5346643-874F-4BB3-9AAD-8F1FF21E7973}">
      <dgm:prSet/>
      <dgm:spPr/>
      <dgm:t>
        <a:bodyPr/>
        <a:lstStyle/>
        <a:p>
          <a:r>
            <a:rPr lang="de-DE"/>
            <a:t>Lass die anderen ausreden.</a:t>
          </a:r>
        </a:p>
      </dgm:t>
    </dgm:pt>
    <dgm:pt modelId="{96E6D29F-6424-4A6A-AA76-D7EAD8A92E9B}" type="parTrans" cxnId="{590894B5-7220-420E-8C2F-DE95337319B9}">
      <dgm:prSet/>
      <dgm:spPr/>
      <dgm:t>
        <a:bodyPr/>
        <a:lstStyle/>
        <a:p>
          <a:endParaRPr lang="de-DE"/>
        </a:p>
      </dgm:t>
    </dgm:pt>
    <dgm:pt modelId="{6BE3BD16-7735-407E-A552-ED582CD7ACAF}" type="sibTrans" cxnId="{590894B5-7220-420E-8C2F-DE95337319B9}">
      <dgm:prSet/>
      <dgm:spPr/>
      <dgm:t>
        <a:bodyPr/>
        <a:lstStyle/>
        <a:p>
          <a:endParaRPr lang="de-DE"/>
        </a:p>
      </dgm:t>
    </dgm:pt>
    <dgm:pt modelId="{13F5F630-FA09-4C32-92F8-4DF3CF7824A0}">
      <dgm:prSet/>
      <dgm:spPr/>
      <dgm:t>
        <a:bodyPr/>
        <a:lstStyle/>
        <a:p>
          <a:r>
            <a:rPr lang="de-DE" dirty="0"/>
            <a:t>Fasse dich kurz.</a:t>
          </a:r>
        </a:p>
      </dgm:t>
    </dgm:pt>
    <dgm:pt modelId="{DA189EE1-114B-4E4C-A82A-734B80D52268}" type="parTrans" cxnId="{6DFFB5C8-0B45-456B-945D-6C3D691DB15C}">
      <dgm:prSet/>
      <dgm:spPr/>
      <dgm:t>
        <a:bodyPr/>
        <a:lstStyle/>
        <a:p>
          <a:endParaRPr lang="de-DE"/>
        </a:p>
      </dgm:t>
    </dgm:pt>
    <dgm:pt modelId="{48F61A0B-5F15-47B8-8AFB-F12688CD5862}" type="sibTrans" cxnId="{6DFFB5C8-0B45-456B-945D-6C3D691DB15C}">
      <dgm:prSet/>
      <dgm:spPr/>
      <dgm:t>
        <a:bodyPr/>
        <a:lstStyle/>
        <a:p>
          <a:endParaRPr lang="de-DE"/>
        </a:p>
      </dgm:t>
    </dgm:pt>
    <dgm:pt modelId="{21B017D1-B101-48BB-806B-19281C771E33}">
      <dgm:prSet/>
      <dgm:spPr/>
      <dgm:t>
        <a:bodyPr/>
        <a:lstStyle/>
        <a:p>
          <a:r>
            <a:rPr lang="de-DE" dirty="0"/>
            <a:t>Rede mit und nicht über die anderen anwesenden Personen.</a:t>
          </a:r>
        </a:p>
      </dgm:t>
    </dgm:pt>
    <dgm:pt modelId="{954869E9-3D37-48B6-82B8-6C3968168047}" type="parTrans" cxnId="{AFCCE349-6FA9-42BA-A91A-B5624F0D6763}">
      <dgm:prSet/>
      <dgm:spPr/>
      <dgm:t>
        <a:bodyPr/>
        <a:lstStyle/>
        <a:p>
          <a:endParaRPr lang="de-DE"/>
        </a:p>
      </dgm:t>
    </dgm:pt>
    <dgm:pt modelId="{E2581688-5549-4AF9-ADC1-74AA277EC799}" type="sibTrans" cxnId="{AFCCE349-6FA9-42BA-A91A-B5624F0D6763}">
      <dgm:prSet/>
      <dgm:spPr/>
      <dgm:t>
        <a:bodyPr/>
        <a:lstStyle/>
        <a:p>
          <a:endParaRPr lang="de-DE"/>
        </a:p>
      </dgm:t>
    </dgm:pt>
    <dgm:pt modelId="{759D291D-7AFB-491A-8DF9-DF2BBF5DF541}">
      <dgm:prSet/>
      <dgm:spPr/>
      <dgm:t>
        <a:bodyPr/>
        <a:lstStyle/>
        <a:p>
          <a:r>
            <a:rPr lang="de-DE" dirty="0"/>
            <a:t>Vermeide jegliche Art von Beleidigungen oder Unterstellungen.</a:t>
          </a:r>
        </a:p>
      </dgm:t>
    </dgm:pt>
    <dgm:pt modelId="{0E065384-F0E4-46C9-BFF6-A514FF74551F}" type="parTrans" cxnId="{553AEFF4-DCEE-40FF-8D90-851EC81BB6FE}">
      <dgm:prSet/>
      <dgm:spPr/>
      <dgm:t>
        <a:bodyPr/>
        <a:lstStyle/>
        <a:p>
          <a:endParaRPr lang="de-DE"/>
        </a:p>
      </dgm:t>
    </dgm:pt>
    <dgm:pt modelId="{5CAE2B3D-2645-472E-875F-46783880227C}" type="sibTrans" cxnId="{553AEFF4-DCEE-40FF-8D90-851EC81BB6FE}">
      <dgm:prSet/>
      <dgm:spPr/>
      <dgm:t>
        <a:bodyPr/>
        <a:lstStyle/>
        <a:p>
          <a:endParaRPr lang="de-DE"/>
        </a:p>
      </dgm:t>
    </dgm:pt>
    <dgm:pt modelId="{F655384C-628D-4CBC-BF6A-786B0A46E8B6}">
      <dgm:prSet/>
      <dgm:spPr/>
      <dgm:t>
        <a:bodyPr/>
        <a:lstStyle/>
        <a:p>
          <a:r>
            <a:rPr lang="de-DE"/>
            <a:t>Respektiere die Meinung der anderen.</a:t>
          </a:r>
        </a:p>
      </dgm:t>
    </dgm:pt>
    <dgm:pt modelId="{EF6E2C59-002C-4432-920A-DBD3466C9556}" type="parTrans" cxnId="{E483A77C-8EBE-4D4C-A680-19F0261BAD14}">
      <dgm:prSet/>
      <dgm:spPr/>
      <dgm:t>
        <a:bodyPr/>
        <a:lstStyle/>
        <a:p>
          <a:endParaRPr lang="de-DE"/>
        </a:p>
      </dgm:t>
    </dgm:pt>
    <dgm:pt modelId="{34CE4022-D6E6-430C-82B7-E9EEE4DAC4D5}" type="sibTrans" cxnId="{E483A77C-8EBE-4D4C-A680-19F0261BAD14}">
      <dgm:prSet/>
      <dgm:spPr/>
      <dgm:t>
        <a:bodyPr/>
        <a:lstStyle/>
        <a:p>
          <a:endParaRPr lang="de-DE"/>
        </a:p>
      </dgm:t>
    </dgm:pt>
    <dgm:pt modelId="{D749AE71-77A3-47DA-94B8-D3007D9A937C}">
      <dgm:prSet/>
      <dgm:spPr/>
      <dgm:t>
        <a:bodyPr/>
        <a:lstStyle/>
        <a:p>
          <a:r>
            <a:rPr lang="de-DE"/>
            <a:t>Begründe deine Meinung.</a:t>
          </a:r>
        </a:p>
      </dgm:t>
    </dgm:pt>
    <dgm:pt modelId="{8864E94A-C4B7-4DA1-8C28-15F72B0F0CE8}" type="parTrans" cxnId="{06A0BE2F-1149-43E7-8F22-2B16777B3C57}">
      <dgm:prSet/>
      <dgm:spPr/>
      <dgm:t>
        <a:bodyPr/>
        <a:lstStyle/>
        <a:p>
          <a:endParaRPr lang="de-DE"/>
        </a:p>
      </dgm:t>
    </dgm:pt>
    <dgm:pt modelId="{283B2B0E-B774-4747-9A23-C2DAFB3BFA11}" type="sibTrans" cxnId="{06A0BE2F-1149-43E7-8F22-2B16777B3C57}">
      <dgm:prSet/>
      <dgm:spPr/>
      <dgm:t>
        <a:bodyPr/>
        <a:lstStyle/>
        <a:p>
          <a:endParaRPr lang="de-DE"/>
        </a:p>
      </dgm:t>
    </dgm:pt>
    <dgm:pt modelId="{A12B78F8-E5A6-4924-8384-116DF55219CA}">
      <dgm:prSet/>
      <dgm:spPr/>
      <dgm:t>
        <a:bodyPr/>
        <a:lstStyle/>
        <a:p>
          <a:r>
            <a:rPr lang="de-DE" dirty="0"/>
            <a:t>Alle dürfen etwas, müssen aber nichts sagen.</a:t>
          </a:r>
        </a:p>
      </dgm:t>
    </dgm:pt>
    <dgm:pt modelId="{ACFB5346-A586-4DB9-B7B0-AF42BCC385A4}" type="parTrans" cxnId="{50C4C1E7-3B0F-41CD-9706-329999D8B5F0}">
      <dgm:prSet/>
      <dgm:spPr/>
      <dgm:t>
        <a:bodyPr/>
        <a:lstStyle/>
        <a:p>
          <a:endParaRPr lang="de-DE"/>
        </a:p>
      </dgm:t>
    </dgm:pt>
    <dgm:pt modelId="{5C908C71-E4BE-41CD-99DE-419CF779FF95}" type="sibTrans" cxnId="{50C4C1E7-3B0F-41CD-9706-329999D8B5F0}">
      <dgm:prSet/>
      <dgm:spPr/>
      <dgm:t>
        <a:bodyPr/>
        <a:lstStyle/>
        <a:p>
          <a:endParaRPr lang="de-DE"/>
        </a:p>
      </dgm:t>
    </dgm:pt>
    <dgm:pt modelId="{99FAC9DF-FA8A-4B48-A6ED-3C0BF5FCD390}">
      <dgm:prSet/>
      <dgm:spPr/>
      <dgm:t>
        <a:bodyPr/>
        <a:lstStyle/>
        <a:p>
          <a:r>
            <a:rPr lang="de-DE"/>
            <a:t>Hör aktiv zu, wenn die anderen reden.</a:t>
          </a:r>
          <a:endParaRPr lang="de-DE" dirty="0"/>
        </a:p>
      </dgm:t>
    </dgm:pt>
    <dgm:pt modelId="{DC6B90F4-CC17-49BD-A50B-69B9B66F205B}" type="parTrans" cxnId="{63B63DAC-E63A-4943-8EA6-DFD3446BE678}">
      <dgm:prSet/>
      <dgm:spPr/>
      <dgm:t>
        <a:bodyPr/>
        <a:lstStyle/>
        <a:p>
          <a:endParaRPr lang="de-DE"/>
        </a:p>
      </dgm:t>
    </dgm:pt>
    <dgm:pt modelId="{DFBABDF5-F945-42B1-BFCB-6CC166B9B8B7}" type="sibTrans" cxnId="{63B63DAC-E63A-4943-8EA6-DFD3446BE678}">
      <dgm:prSet/>
      <dgm:spPr/>
      <dgm:t>
        <a:bodyPr/>
        <a:lstStyle/>
        <a:p>
          <a:endParaRPr lang="de-DE"/>
        </a:p>
      </dgm:t>
    </dgm:pt>
    <dgm:pt modelId="{25200212-688A-4307-A290-24F3FECF9D9E}">
      <dgm:prSet/>
      <dgm:spPr/>
      <dgm:t>
        <a:bodyPr/>
        <a:lstStyle/>
        <a:p>
          <a:r>
            <a:rPr lang="de-DE" dirty="0"/>
            <a:t>Behandle die Beiträge der anderen vertraulich.</a:t>
          </a:r>
        </a:p>
      </dgm:t>
    </dgm:pt>
    <dgm:pt modelId="{F855E101-38BF-4536-9739-87269B3679CC}" type="parTrans" cxnId="{2BBC238B-E756-4547-985A-254E0B32735A}">
      <dgm:prSet/>
      <dgm:spPr/>
      <dgm:t>
        <a:bodyPr/>
        <a:lstStyle/>
        <a:p>
          <a:endParaRPr lang="de-DE"/>
        </a:p>
      </dgm:t>
    </dgm:pt>
    <dgm:pt modelId="{858FDE77-BD4A-424A-9FE1-889D197AB7DC}" type="sibTrans" cxnId="{2BBC238B-E756-4547-985A-254E0B32735A}">
      <dgm:prSet/>
      <dgm:spPr/>
      <dgm:t>
        <a:bodyPr/>
        <a:lstStyle/>
        <a:p>
          <a:endParaRPr lang="de-DE"/>
        </a:p>
      </dgm:t>
    </dgm:pt>
    <dgm:pt modelId="{FB8F8DE7-7970-4461-8485-1EBE698F43CC}" type="pres">
      <dgm:prSet presAssocID="{13E32961-87B6-4AAA-B47D-8280D611BDFE}" presName="diagram" presStyleCnt="0">
        <dgm:presLayoutVars>
          <dgm:dir/>
          <dgm:resizeHandles val="exact"/>
        </dgm:presLayoutVars>
      </dgm:prSet>
      <dgm:spPr/>
    </dgm:pt>
    <dgm:pt modelId="{3D737452-C09A-470C-BF5D-8AB6FE17E60F}" type="pres">
      <dgm:prSet presAssocID="{C5A1D373-D4B6-4170-8345-AB9D10B76608}" presName="node" presStyleLbl="node1" presStyleIdx="0" presStyleCnt="11">
        <dgm:presLayoutVars>
          <dgm:bulletEnabled val="1"/>
        </dgm:presLayoutVars>
      </dgm:prSet>
      <dgm:spPr/>
    </dgm:pt>
    <dgm:pt modelId="{6AFFF9D1-6D42-458E-AECC-D05CEA0578CE}" type="pres">
      <dgm:prSet presAssocID="{4E5EDDED-C456-429D-A61C-BB91C7172715}" presName="sibTrans" presStyleCnt="0"/>
      <dgm:spPr/>
    </dgm:pt>
    <dgm:pt modelId="{B5BF2D0F-808C-4402-B491-E1E7F6F8E8B4}" type="pres">
      <dgm:prSet presAssocID="{6F875427-8B4B-416B-A756-50E423B80242}" presName="node" presStyleLbl="node1" presStyleIdx="1" presStyleCnt="11">
        <dgm:presLayoutVars>
          <dgm:bulletEnabled val="1"/>
        </dgm:presLayoutVars>
      </dgm:prSet>
      <dgm:spPr/>
    </dgm:pt>
    <dgm:pt modelId="{CC7DCC51-5BC6-49F9-A71E-D3D3C9AF5D40}" type="pres">
      <dgm:prSet presAssocID="{9E84DC30-D229-474D-BB43-ECB5FB1423FC}" presName="sibTrans" presStyleCnt="0"/>
      <dgm:spPr/>
    </dgm:pt>
    <dgm:pt modelId="{A76C3706-3DAB-4133-A721-436CBD8805A1}" type="pres">
      <dgm:prSet presAssocID="{E5346643-874F-4BB3-9AAD-8F1FF21E7973}" presName="node" presStyleLbl="node1" presStyleIdx="2" presStyleCnt="11">
        <dgm:presLayoutVars>
          <dgm:bulletEnabled val="1"/>
        </dgm:presLayoutVars>
      </dgm:prSet>
      <dgm:spPr/>
    </dgm:pt>
    <dgm:pt modelId="{52CEF85D-3E9E-45A2-A2F0-8E5112B00977}" type="pres">
      <dgm:prSet presAssocID="{6BE3BD16-7735-407E-A552-ED582CD7ACAF}" presName="sibTrans" presStyleCnt="0"/>
      <dgm:spPr/>
    </dgm:pt>
    <dgm:pt modelId="{DAFD7AC9-B7D8-4236-9649-390BF650ADE7}" type="pres">
      <dgm:prSet presAssocID="{13F5F630-FA09-4C32-92F8-4DF3CF7824A0}" presName="node" presStyleLbl="node1" presStyleIdx="3" presStyleCnt="11">
        <dgm:presLayoutVars>
          <dgm:bulletEnabled val="1"/>
        </dgm:presLayoutVars>
      </dgm:prSet>
      <dgm:spPr/>
    </dgm:pt>
    <dgm:pt modelId="{209B654C-768E-4384-AD5B-FB9E62C4EFAD}" type="pres">
      <dgm:prSet presAssocID="{48F61A0B-5F15-47B8-8AFB-F12688CD5862}" presName="sibTrans" presStyleCnt="0"/>
      <dgm:spPr/>
    </dgm:pt>
    <dgm:pt modelId="{03375A7A-2B6D-415A-8A6C-5FBE808C927F}" type="pres">
      <dgm:prSet presAssocID="{21B017D1-B101-48BB-806B-19281C771E33}" presName="node" presStyleLbl="node1" presStyleIdx="4" presStyleCnt="11">
        <dgm:presLayoutVars>
          <dgm:bulletEnabled val="1"/>
        </dgm:presLayoutVars>
      </dgm:prSet>
      <dgm:spPr/>
    </dgm:pt>
    <dgm:pt modelId="{5280DBC0-DE38-4AAC-8E3B-0EEE949337B0}" type="pres">
      <dgm:prSet presAssocID="{E2581688-5549-4AF9-ADC1-74AA277EC799}" presName="sibTrans" presStyleCnt="0"/>
      <dgm:spPr/>
    </dgm:pt>
    <dgm:pt modelId="{7BDD7E61-8FE3-4C8B-80FF-F50C05316D26}" type="pres">
      <dgm:prSet presAssocID="{99FAC9DF-FA8A-4B48-A6ED-3C0BF5FCD390}" presName="node" presStyleLbl="node1" presStyleIdx="5" presStyleCnt="11">
        <dgm:presLayoutVars>
          <dgm:bulletEnabled val="1"/>
        </dgm:presLayoutVars>
      </dgm:prSet>
      <dgm:spPr/>
    </dgm:pt>
    <dgm:pt modelId="{5CD0F038-5ACB-49B8-A129-505B2A67EC22}" type="pres">
      <dgm:prSet presAssocID="{DFBABDF5-F945-42B1-BFCB-6CC166B9B8B7}" presName="sibTrans" presStyleCnt="0"/>
      <dgm:spPr/>
    </dgm:pt>
    <dgm:pt modelId="{3976EBD2-71CA-4EEE-B171-05D1703C6A2B}" type="pres">
      <dgm:prSet presAssocID="{759D291D-7AFB-491A-8DF9-DF2BBF5DF541}" presName="node" presStyleLbl="node1" presStyleIdx="6" presStyleCnt="11">
        <dgm:presLayoutVars>
          <dgm:bulletEnabled val="1"/>
        </dgm:presLayoutVars>
      </dgm:prSet>
      <dgm:spPr/>
    </dgm:pt>
    <dgm:pt modelId="{6367415A-A2FA-4A3E-8383-462720FDDBCC}" type="pres">
      <dgm:prSet presAssocID="{5CAE2B3D-2645-472E-875F-46783880227C}" presName="sibTrans" presStyleCnt="0"/>
      <dgm:spPr/>
    </dgm:pt>
    <dgm:pt modelId="{F8E17615-72AB-4409-A023-01070F5008EC}" type="pres">
      <dgm:prSet presAssocID="{F655384C-628D-4CBC-BF6A-786B0A46E8B6}" presName="node" presStyleLbl="node1" presStyleIdx="7" presStyleCnt="11">
        <dgm:presLayoutVars>
          <dgm:bulletEnabled val="1"/>
        </dgm:presLayoutVars>
      </dgm:prSet>
      <dgm:spPr/>
    </dgm:pt>
    <dgm:pt modelId="{389C4E77-42C1-4031-877C-4580DCED07C9}" type="pres">
      <dgm:prSet presAssocID="{34CE4022-D6E6-430C-82B7-E9EEE4DAC4D5}" presName="sibTrans" presStyleCnt="0"/>
      <dgm:spPr/>
    </dgm:pt>
    <dgm:pt modelId="{42710E25-E1CA-4CB9-9A6C-2A59B59E8327}" type="pres">
      <dgm:prSet presAssocID="{D749AE71-77A3-47DA-94B8-D3007D9A937C}" presName="node" presStyleLbl="node1" presStyleIdx="8" presStyleCnt="11">
        <dgm:presLayoutVars>
          <dgm:bulletEnabled val="1"/>
        </dgm:presLayoutVars>
      </dgm:prSet>
      <dgm:spPr/>
    </dgm:pt>
    <dgm:pt modelId="{B0E4E0F7-D4E6-4495-A9DB-BE908A5681B7}" type="pres">
      <dgm:prSet presAssocID="{283B2B0E-B774-4747-9A23-C2DAFB3BFA11}" presName="sibTrans" presStyleCnt="0"/>
      <dgm:spPr/>
    </dgm:pt>
    <dgm:pt modelId="{2F0A7E3F-B862-428C-B1F4-24678A02A12A}" type="pres">
      <dgm:prSet presAssocID="{A12B78F8-E5A6-4924-8384-116DF55219CA}" presName="node" presStyleLbl="node1" presStyleIdx="9" presStyleCnt="11">
        <dgm:presLayoutVars>
          <dgm:bulletEnabled val="1"/>
        </dgm:presLayoutVars>
      </dgm:prSet>
      <dgm:spPr/>
    </dgm:pt>
    <dgm:pt modelId="{D3166CE1-F2C8-4124-8BFA-7B69AB4AD919}" type="pres">
      <dgm:prSet presAssocID="{5C908C71-E4BE-41CD-99DE-419CF779FF95}" presName="sibTrans" presStyleCnt="0"/>
      <dgm:spPr/>
    </dgm:pt>
    <dgm:pt modelId="{D1A00F17-91E4-4D4C-90EE-4087E2370F1F}" type="pres">
      <dgm:prSet presAssocID="{25200212-688A-4307-A290-24F3FECF9D9E}" presName="node" presStyleLbl="node1" presStyleIdx="10" presStyleCnt="11">
        <dgm:presLayoutVars>
          <dgm:bulletEnabled val="1"/>
        </dgm:presLayoutVars>
      </dgm:prSet>
      <dgm:spPr/>
    </dgm:pt>
  </dgm:ptLst>
  <dgm:cxnLst>
    <dgm:cxn modelId="{E72EE80E-4825-4743-9F2B-B2C2339320C6}" type="presOf" srcId="{C5A1D373-D4B6-4170-8345-AB9D10B76608}" destId="{3D737452-C09A-470C-BF5D-8AB6FE17E60F}" srcOrd="0" destOrd="0" presId="urn:microsoft.com/office/officeart/2005/8/layout/default"/>
    <dgm:cxn modelId="{0C631A18-77AC-4017-A0DD-CAF759B92115}" type="presOf" srcId="{F655384C-628D-4CBC-BF6A-786B0A46E8B6}" destId="{F8E17615-72AB-4409-A023-01070F5008EC}" srcOrd="0" destOrd="0" presId="urn:microsoft.com/office/officeart/2005/8/layout/default"/>
    <dgm:cxn modelId="{6C8A5E25-09CA-4A3E-910B-B127DE91D2CA}" type="presOf" srcId="{A12B78F8-E5A6-4924-8384-116DF55219CA}" destId="{2F0A7E3F-B862-428C-B1F4-24678A02A12A}" srcOrd="0" destOrd="0" presId="urn:microsoft.com/office/officeart/2005/8/layout/default"/>
    <dgm:cxn modelId="{06A0BE2F-1149-43E7-8F22-2B16777B3C57}" srcId="{13E32961-87B6-4AAA-B47D-8280D611BDFE}" destId="{D749AE71-77A3-47DA-94B8-D3007D9A937C}" srcOrd="8" destOrd="0" parTransId="{8864E94A-C4B7-4DA1-8C28-15F72B0F0CE8}" sibTransId="{283B2B0E-B774-4747-9A23-C2DAFB3BFA11}"/>
    <dgm:cxn modelId="{B9304939-41A6-4713-A637-843162C2AB65}" srcId="{13E32961-87B6-4AAA-B47D-8280D611BDFE}" destId="{6F875427-8B4B-416B-A756-50E423B80242}" srcOrd="1" destOrd="0" parTransId="{97247CFE-EF39-497A-B156-5C03F529D2C1}" sibTransId="{9E84DC30-D229-474D-BB43-ECB5FB1423FC}"/>
    <dgm:cxn modelId="{AB7EF53A-3BB7-49EF-894C-45B41143B17C}" type="presOf" srcId="{759D291D-7AFB-491A-8DF9-DF2BBF5DF541}" destId="{3976EBD2-71CA-4EEE-B171-05D1703C6A2B}" srcOrd="0" destOrd="0" presId="urn:microsoft.com/office/officeart/2005/8/layout/default"/>
    <dgm:cxn modelId="{FF04AF67-3D76-4087-B892-D48C391E36F5}" type="presOf" srcId="{25200212-688A-4307-A290-24F3FECF9D9E}" destId="{D1A00F17-91E4-4D4C-90EE-4087E2370F1F}" srcOrd="0" destOrd="0" presId="urn:microsoft.com/office/officeart/2005/8/layout/default"/>
    <dgm:cxn modelId="{455EC947-E44C-45D9-9469-0AED1784A316}" type="presOf" srcId="{13E32961-87B6-4AAA-B47D-8280D611BDFE}" destId="{FB8F8DE7-7970-4461-8485-1EBE698F43CC}" srcOrd="0" destOrd="0" presId="urn:microsoft.com/office/officeart/2005/8/layout/default"/>
    <dgm:cxn modelId="{AFCCE349-6FA9-42BA-A91A-B5624F0D6763}" srcId="{13E32961-87B6-4AAA-B47D-8280D611BDFE}" destId="{21B017D1-B101-48BB-806B-19281C771E33}" srcOrd="4" destOrd="0" parTransId="{954869E9-3D37-48B6-82B8-6C3968168047}" sibTransId="{E2581688-5549-4AF9-ADC1-74AA277EC799}"/>
    <dgm:cxn modelId="{98FA307A-2920-431E-BB35-4B7F097E61A8}" type="presOf" srcId="{D749AE71-77A3-47DA-94B8-D3007D9A937C}" destId="{42710E25-E1CA-4CB9-9A6C-2A59B59E8327}" srcOrd="0" destOrd="0" presId="urn:microsoft.com/office/officeart/2005/8/layout/default"/>
    <dgm:cxn modelId="{8AB65F7B-0AEC-48EC-9D9C-59BFBFD1DBD3}" type="presOf" srcId="{6F875427-8B4B-416B-A756-50E423B80242}" destId="{B5BF2D0F-808C-4402-B491-E1E7F6F8E8B4}" srcOrd="0" destOrd="0" presId="urn:microsoft.com/office/officeart/2005/8/layout/default"/>
    <dgm:cxn modelId="{E483A77C-8EBE-4D4C-A680-19F0261BAD14}" srcId="{13E32961-87B6-4AAA-B47D-8280D611BDFE}" destId="{F655384C-628D-4CBC-BF6A-786B0A46E8B6}" srcOrd="7" destOrd="0" parTransId="{EF6E2C59-002C-4432-920A-DBD3466C9556}" sibTransId="{34CE4022-D6E6-430C-82B7-E9EEE4DAC4D5}"/>
    <dgm:cxn modelId="{2BBC238B-E756-4547-985A-254E0B32735A}" srcId="{13E32961-87B6-4AAA-B47D-8280D611BDFE}" destId="{25200212-688A-4307-A290-24F3FECF9D9E}" srcOrd="10" destOrd="0" parTransId="{F855E101-38BF-4536-9739-87269B3679CC}" sibTransId="{858FDE77-BD4A-424A-9FE1-889D197AB7DC}"/>
    <dgm:cxn modelId="{E561738B-E476-40DE-B6DB-D4417A978C34}" type="presOf" srcId="{E5346643-874F-4BB3-9AAD-8F1FF21E7973}" destId="{A76C3706-3DAB-4133-A721-436CBD8805A1}" srcOrd="0" destOrd="0" presId="urn:microsoft.com/office/officeart/2005/8/layout/default"/>
    <dgm:cxn modelId="{7DC4E98C-52B7-4261-B66A-E7CA6CB221B4}" type="presOf" srcId="{21B017D1-B101-48BB-806B-19281C771E33}" destId="{03375A7A-2B6D-415A-8A6C-5FBE808C927F}" srcOrd="0" destOrd="0" presId="urn:microsoft.com/office/officeart/2005/8/layout/default"/>
    <dgm:cxn modelId="{D603CD98-A232-446D-AD81-B1739D8E4263}" type="presOf" srcId="{99FAC9DF-FA8A-4B48-A6ED-3C0BF5FCD390}" destId="{7BDD7E61-8FE3-4C8B-80FF-F50C05316D26}" srcOrd="0" destOrd="0" presId="urn:microsoft.com/office/officeart/2005/8/layout/default"/>
    <dgm:cxn modelId="{63B63DAC-E63A-4943-8EA6-DFD3446BE678}" srcId="{13E32961-87B6-4AAA-B47D-8280D611BDFE}" destId="{99FAC9DF-FA8A-4B48-A6ED-3C0BF5FCD390}" srcOrd="5" destOrd="0" parTransId="{DC6B90F4-CC17-49BD-A50B-69B9B66F205B}" sibTransId="{DFBABDF5-F945-42B1-BFCB-6CC166B9B8B7}"/>
    <dgm:cxn modelId="{590894B5-7220-420E-8C2F-DE95337319B9}" srcId="{13E32961-87B6-4AAA-B47D-8280D611BDFE}" destId="{E5346643-874F-4BB3-9AAD-8F1FF21E7973}" srcOrd="2" destOrd="0" parTransId="{96E6D29F-6424-4A6A-AA76-D7EAD8A92E9B}" sibTransId="{6BE3BD16-7735-407E-A552-ED582CD7ACAF}"/>
    <dgm:cxn modelId="{6DFFB5C8-0B45-456B-945D-6C3D691DB15C}" srcId="{13E32961-87B6-4AAA-B47D-8280D611BDFE}" destId="{13F5F630-FA09-4C32-92F8-4DF3CF7824A0}" srcOrd="3" destOrd="0" parTransId="{DA189EE1-114B-4E4C-A82A-734B80D52268}" sibTransId="{48F61A0B-5F15-47B8-8AFB-F12688CD5862}"/>
    <dgm:cxn modelId="{50C4C1E7-3B0F-41CD-9706-329999D8B5F0}" srcId="{13E32961-87B6-4AAA-B47D-8280D611BDFE}" destId="{A12B78F8-E5A6-4924-8384-116DF55219CA}" srcOrd="9" destOrd="0" parTransId="{ACFB5346-A586-4DB9-B7B0-AF42BCC385A4}" sibTransId="{5C908C71-E4BE-41CD-99DE-419CF779FF95}"/>
    <dgm:cxn modelId="{4DFD30EA-E694-41CE-818A-8B5D04F5AA14}" srcId="{13E32961-87B6-4AAA-B47D-8280D611BDFE}" destId="{C5A1D373-D4B6-4170-8345-AB9D10B76608}" srcOrd="0" destOrd="0" parTransId="{8EBEB75C-16F5-47AC-94AA-8AB0203D8D06}" sibTransId="{4E5EDDED-C456-429D-A61C-BB91C7172715}"/>
    <dgm:cxn modelId="{EEE4D2EB-DCF0-43E9-9450-DFEA8C44F944}" type="presOf" srcId="{13F5F630-FA09-4C32-92F8-4DF3CF7824A0}" destId="{DAFD7AC9-B7D8-4236-9649-390BF650ADE7}" srcOrd="0" destOrd="0" presId="urn:microsoft.com/office/officeart/2005/8/layout/default"/>
    <dgm:cxn modelId="{553AEFF4-DCEE-40FF-8D90-851EC81BB6FE}" srcId="{13E32961-87B6-4AAA-B47D-8280D611BDFE}" destId="{759D291D-7AFB-491A-8DF9-DF2BBF5DF541}" srcOrd="6" destOrd="0" parTransId="{0E065384-F0E4-46C9-BFF6-A514FF74551F}" sibTransId="{5CAE2B3D-2645-472E-875F-46783880227C}"/>
    <dgm:cxn modelId="{AF4B54B0-2640-4B90-B350-66308C342784}" type="presParOf" srcId="{FB8F8DE7-7970-4461-8485-1EBE698F43CC}" destId="{3D737452-C09A-470C-BF5D-8AB6FE17E60F}" srcOrd="0" destOrd="0" presId="urn:microsoft.com/office/officeart/2005/8/layout/default"/>
    <dgm:cxn modelId="{800BB1C8-B99D-4A54-8FB4-9F5653190969}" type="presParOf" srcId="{FB8F8DE7-7970-4461-8485-1EBE698F43CC}" destId="{6AFFF9D1-6D42-458E-AECC-D05CEA0578CE}" srcOrd="1" destOrd="0" presId="urn:microsoft.com/office/officeart/2005/8/layout/default"/>
    <dgm:cxn modelId="{B9FE6B46-D937-4830-A0B6-91C1972CEF75}" type="presParOf" srcId="{FB8F8DE7-7970-4461-8485-1EBE698F43CC}" destId="{B5BF2D0F-808C-4402-B491-E1E7F6F8E8B4}" srcOrd="2" destOrd="0" presId="urn:microsoft.com/office/officeart/2005/8/layout/default"/>
    <dgm:cxn modelId="{CB90B20C-9A90-4DB6-89A7-9EF6DC49763E}" type="presParOf" srcId="{FB8F8DE7-7970-4461-8485-1EBE698F43CC}" destId="{CC7DCC51-5BC6-49F9-A71E-D3D3C9AF5D40}" srcOrd="3" destOrd="0" presId="urn:microsoft.com/office/officeart/2005/8/layout/default"/>
    <dgm:cxn modelId="{F543D40F-8373-43A8-BB24-93000A3A3426}" type="presParOf" srcId="{FB8F8DE7-7970-4461-8485-1EBE698F43CC}" destId="{A76C3706-3DAB-4133-A721-436CBD8805A1}" srcOrd="4" destOrd="0" presId="urn:microsoft.com/office/officeart/2005/8/layout/default"/>
    <dgm:cxn modelId="{92F1ABCD-242A-4D84-985B-25E621B470B9}" type="presParOf" srcId="{FB8F8DE7-7970-4461-8485-1EBE698F43CC}" destId="{52CEF85D-3E9E-45A2-A2F0-8E5112B00977}" srcOrd="5" destOrd="0" presId="urn:microsoft.com/office/officeart/2005/8/layout/default"/>
    <dgm:cxn modelId="{1A38BE98-28BA-422E-B3C4-248EA3455974}" type="presParOf" srcId="{FB8F8DE7-7970-4461-8485-1EBE698F43CC}" destId="{DAFD7AC9-B7D8-4236-9649-390BF650ADE7}" srcOrd="6" destOrd="0" presId="urn:microsoft.com/office/officeart/2005/8/layout/default"/>
    <dgm:cxn modelId="{520AF9F0-D04B-41CC-BC23-AF56E74723B8}" type="presParOf" srcId="{FB8F8DE7-7970-4461-8485-1EBE698F43CC}" destId="{209B654C-768E-4384-AD5B-FB9E62C4EFAD}" srcOrd="7" destOrd="0" presId="urn:microsoft.com/office/officeart/2005/8/layout/default"/>
    <dgm:cxn modelId="{D4498EF2-4AEF-4209-99F6-B1C9A4AAA345}" type="presParOf" srcId="{FB8F8DE7-7970-4461-8485-1EBE698F43CC}" destId="{03375A7A-2B6D-415A-8A6C-5FBE808C927F}" srcOrd="8" destOrd="0" presId="urn:microsoft.com/office/officeart/2005/8/layout/default"/>
    <dgm:cxn modelId="{D0B0F1AA-1DA3-43F7-873E-398155A0874C}" type="presParOf" srcId="{FB8F8DE7-7970-4461-8485-1EBE698F43CC}" destId="{5280DBC0-DE38-4AAC-8E3B-0EEE949337B0}" srcOrd="9" destOrd="0" presId="urn:microsoft.com/office/officeart/2005/8/layout/default"/>
    <dgm:cxn modelId="{E1FD925C-0589-40BA-BE52-66748987E25D}" type="presParOf" srcId="{FB8F8DE7-7970-4461-8485-1EBE698F43CC}" destId="{7BDD7E61-8FE3-4C8B-80FF-F50C05316D26}" srcOrd="10" destOrd="0" presId="urn:microsoft.com/office/officeart/2005/8/layout/default"/>
    <dgm:cxn modelId="{EF6167F8-6C6A-4E98-B77D-7F81CA2940AA}" type="presParOf" srcId="{FB8F8DE7-7970-4461-8485-1EBE698F43CC}" destId="{5CD0F038-5ACB-49B8-A129-505B2A67EC22}" srcOrd="11" destOrd="0" presId="urn:microsoft.com/office/officeart/2005/8/layout/default"/>
    <dgm:cxn modelId="{9661AF11-CD3A-49CE-820F-9544E88716B0}" type="presParOf" srcId="{FB8F8DE7-7970-4461-8485-1EBE698F43CC}" destId="{3976EBD2-71CA-4EEE-B171-05D1703C6A2B}" srcOrd="12" destOrd="0" presId="urn:microsoft.com/office/officeart/2005/8/layout/default"/>
    <dgm:cxn modelId="{0080C503-0278-41B9-AD32-E2E3D746FDED}" type="presParOf" srcId="{FB8F8DE7-7970-4461-8485-1EBE698F43CC}" destId="{6367415A-A2FA-4A3E-8383-462720FDDBCC}" srcOrd="13" destOrd="0" presId="urn:microsoft.com/office/officeart/2005/8/layout/default"/>
    <dgm:cxn modelId="{E4169BCF-A901-4815-9AFF-E2587CCC648D}" type="presParOf" srcId="{FB8F8DE7-7970-4461-8485-1EBE698F43CC}" destId="{F8E17615-72AB-4409-A023-01070F5008EC}" srcOrd="14" destOrd="0" presId="urn:microsoft.com/office/officeart/2005/8/layout/default"/>
    <dgm:cxn modelId="{942271F9-2A1C-46FD-87C5-3BD282EEE038}" type="presParOf" srcId="{FB8F8DE7-7970-4461-8485-1EBE698F43CC}" destId="{389C4E77-42C1-4031-877C-4580DCED07C9}" srcOrd="15" destOrd="0" presId="urn:microsoft.com/office/officeart/2005/8/layout/default"/>
    <dgm:cxn modelId="{7A9FDEE2-9DB0-4E5D-A989-AD4879F78956}" type="presParOf" srcId="{FB8F8DE7-7970-4461-8485-1EBE698F43CC}" destId="{42710E25-E1CA-4CB9-9A6C-2A59B59E8327}" srcOrd="16" destOrd="0" presId="urn:microsoft.com/office/officeart/2005/8/layout/default"/>
    <dgm:cxn modelId="{7ACECA6A-80FC-4C97-90F9-AA356BCE3B27}" type="presParOf" srcId="{FB8F8DE7-7970-4461-8485-1EBE698F43CC}" destId="{B0E4E0F7-D4E6-4495-A9DB-BE908A5681B7}" srcOrd="17" destOrd="0" presId="urn:microsoft.com/office/officeart/2005/8/layout/default"/>
    <dgm:cxn modelId="{A08E8EA8-37B5-401A-B406-C7B4B53993AA}" type="presParOf" srcId="{FB8F8DE7-7970-4461-8485-1EBE698F43CC}" destId="{2F0A7E3F-B862-428C-B1F4-24678A02A12A}" srcOrd="18" destOrd="0" presId="urn:microsoft.com/office/officeart/2005/8/layout/default"/>
    <dgm:cxn modelId="{E0E6CA0A-C832-40D4-A3A3-C4DC7EBE95B2}" type="presParOf" srcId="{FB8F8DE7-7970-4461-8485-1EBE698F43CC}" destId="{D3166CE1-F2C8-4124-8BFA-7B69AB4AD919}" srcOrd="19" destOrd="0" presId="urn:microsoft.com/office/officeart/2005/8/layout/default"/>
    <dgm:cxn modelId="{D0DCACC1-32AC-4208-B962-91F026D600EB}" type="presParOf" srcId="{FB8F8DE7-7970-4461-8485-1EBE698F43CC}" destId="{D1A00F17-91E4-4D4C-90EE-4087E2370F1F}"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737452-C09A-470C-BF5D-8AB6FE17E60F}">
      <dsp:nvSpPr>
        <dsp:cNvPr id="0" name=""/>
        <dsp:cNvSpPr/>
      </dsp:nvSpPr>
      <dsp:spPr>
        <a:xfrm>
          <a:off x="92931" y="288"/>
          <a:ext cx="2175380" cy="13052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Sei höflich und fair.</a:t>
          </a:r>
        </a:p>
      </dsp:txBody>
      <dsp:txXfrm>
        <a:off x="92931" y="288"/>
        <a:ext cx="2175380" cy="1305228"/>
      </dsp:txXfrm>
    </dsp:sp>
    <dsp:sp modelId="{B5BF2D0F-808C-4402-B491-E1E7F6F8E8B4}">
      <dsp:nvSpPr>
        <dsp:cNvPr id="0" name=""/>
        <dsp:cNvSpPr/>
      </dsp:nvSpPr>
      <dsp:spPr>
        <a:xfrm>
          <a:off x="2485850" y="288"/>
          <a:ext cx="2175380" cy="13052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Spreche immer nur für dich </a:t>
          </a:r>
          <a:br>
            <a:rPr lang="de-DE" sz="1900" kern="1200" dirty="0"/>
          </a:br>
          <a:r>
            <a:rPr lang="de-DE" sz="1900" kern="1200" dirty="0"/>
            <a:t>(Ich-Botschaften).</a:t>
          </a:r>
        </a:p>
      </dsp:txBody>
      <dsp:txXfrm>
        <a:off x="2485850" y="288"/>
        <a:ext cx="2175380" cy="1305228"/>
      </dsp:txXfrm>
    </dsp:sp>
    <dsp:sp modelId="{A76C3706-3DAB-4133-A721-436CBD8805A1}">
      <dsp:nvSpPr>
        <dsp:cNvPr id="0" name=""/>
        <dsp:cNvSpPr/>
      </dsp:nvSpPr>
      <dsp:spPr>
        <a:xfrm>
          <a:off x="4878769" y="288"/>
          <a:ext cx="2175380" cy="13052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a:t>Lass die anderen ausreden.</a:t>
          </a:r>
        </a:p>
      </dsp:txBody>
      <dsp:txXfrm>
        <a:off x="4878769" y="288"/>
        <a:ext cx="2175380" cy="1305228"/>
      </dsp:txXfrm>
    </dsp:sp>
    <dsp:sp modelId="{DAFD7AC9-B7D8-4236-9649-390BF650ADE7}">
      <dsp:nvSpPr>
        <dsp:cNvPr id="0" name=""/>
        <dsp:cNvSpPr/>
      </dsp:nvSpPr>
      <dsp:spPr>
        <a:xfrm>
          <a:off x="7271687" y="288"/>
          <a:ext cx="2175380" cy="13052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Fasse dich kurz.</a:t>
          </a:r>
        </a:p>
      </dsp:txBody>
      <dsp:txXfrm>
        <a:off x="7271687" y="288"/>
        <a:ext cx="2175380" cy="1305228"/>
      </dsp:txXfrm>
    </dsp:sp>
    <dsp:sp modelId="{03375A7A-2B6D-415A-8A6C-5FBE808C927F}">
      <dsp:nvSpPr>
        <dsp:cNvPr id="0" name=""/>
        <dsp:cNvSpPr/>
      </dsp:nvSpPr>
      <dsp:spPr>
        <a:xfrm>
          <a:off x="92931" y="1523054"/>
          <a:ext cx="2175380" cy="13052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Rede mit und nicht über die anderen anwesenden Personen.</a:t>
          </a:r>
        </a:p>
      </dsp:txBody>
      <dsp:txXfrm>
        <a:off x="92931" y="1523054"/>
        <a:ext cx="2175380" cy="1305228"/>
      </dsp:txXfrm>
    </dsp:sp>
    <dsp:sp modelId="{7BDD7E61-8FE3-4C8B-80FF-F50C05316D26}">
      <dsp:nvSpPr>
        <dsp:cNvPr id="0" name=""/>
        <dsp:cNvSpPr/>
      </dsp:nvSpPr>
      <dsp:spPr>
        <a:xfrm>
          <a:off x="2485850" y="1523054"/>
          <a:ext cx="2175380" cy="13052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a:t>Hör aktiv zu, wenn die anderen reden.</a:t>
          </a:r>
          <a:endParaRPr lang="de-DE" sz="1900" kern="1200" dirty="0"/>
        </a:p>
      </dsp:txBody>
      <dsp:txXfrm>
        <a:off x="2485850" y="1523054"/>
        <a:ext cx="2175380" cy="1305228"/>
      </dsp:txXfrm>
    </dsp:sp>
    <dsp:sp modelId="{3976EBD2-71CA-4EEE-B171-05D1703C6A2B}">
      <dsp:nvSpPr>
        <dsp:cNvPr id="0" name=""/>
        <dsp:cNvSpPr/>
      </dsp:nvSpPr>
      <dsp:spPr>
        <a:xfrm>
          <a:off x="4878769" y="1523054"/>
          <a:ext cx="2175380" cy="13052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Vermeide jegliche Art von Beleidigungen oder Unterstellungen.</a:t>
          </a:r>
        </a:p>
      </dsp:txBody>
      <dsp:txXfrm>
        <a:off x="4878769" y="1523054"/>
        <a:ext cx="2175380" cy="1305228"/>
      </dsp:txXfrm>
    </dsp:sp>
    <dsp:sp modelId="{F8E17615-72AB-4409-A023-01070F5008EC}">
      <dsp:nvSpPr>
        <dsp:cNvPr id="0" name=""/>
        <dsp:cNvSpPr/>
      </dsp:nvSpPr>
      <dsp:spPr>
        <a:xfrm>
          <a:off x="7271687" y="1523054"/>
          <a:ext cx="2175380" cy="13052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a:t>Respektiere die Meinung der anderen.</a:t>
          </a:r>
        </a:p>
      </dsp:txBody>
      <dsp:txXfrm>
        <a:off x="7271687" y="1523054"/>
        <a:ext cx="2175380" cy="1305228"/>
      </dsp:txXfrm>
    </dsp:sp>
    <dsp:sp modelId="{42710E25-E1CA-4CB9-9A6C-2A59B59E8327}">
      <dsp:nvSpPr>
        <dsp:cNvPr id="0" name=""/>
        <dsp:cNvSpPr/>
      </dsp:nvSpPr>
      <dsp:spPr>
        <a:xfrm>
          <a:off x="1289390" y="3045821"/>
          <a:ext cx="2175380" cy="13052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a:t>Begründe deine Meinung.</a:t>
          </a:r>
        </a:p>
      </dsp:txBody>
      <dsp:txXfrm>
        <a:off x="1289390" y="3045821"/>
        <a:ext cx="2175380" cy="1305228"/>
      </dsp:txXfrm>
    </dsp:sp>
    <dsp:sp modelId="{2F0A7E3F-B862-428C-B1F4-24678A02A12A}">
      <dsp:nvSpPr>
        <dsp:cNvPr id="0" name=""/>
        <dsp:cNvSpPr/>
      </dsp:nvSpPr>
      <dsp:spPr>
        <a:xfrm>
          <a:off x="3682309" y="3045821"/>
          <a:ext cx="2175380" cy="13052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Alle dürfen etwas, müssen aber nichts sagen.</a:t>
          </a:r>
        </a:p>
      </dsp:txBody>
      <dsp:txXfrm>
        <a:off x="3682309" y="3045821"/>
        <a:ext cx="2175380" cy="1305228"/>
      </dsp:txXfrm>
    </dsp:sp>
    <dsp:sp modelId="{D1A00F17-91E4-4D4C-90EE-4087E2370F1F}">
      <dsp:nvSpPr>
        <dsp:cNvPr id="0" name=""/>
        <dsp:cNvSpPr/>
      </dsp:nvSpPr>
      <dsp:spPr>
        <a:xfrm>
          <a:off x="6075228" y="3045821"/>
          <a:ext cx="2175380" cy="13052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Behandle die Beiträge der anderen vertraulich.</a:t>
          </a:r>
        </a:p>
      </dsp:txBody>
      <dsp:txXfrm>
        <a:off x="6075228" y="3045821"/>
        <a:ext cx="2175380" cy="130522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860B43-AE54-4B96-A1DE-9C6E5ECC3532}" type="datetimeFigureOut">
              <a:rPr lang="de-DE" smtClean="0"/>
              <a:t>11.06.2024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869CD2-2BC0-4302-BAEF-595FF099E0FE}" type="slidenum">
              <a:rPr lang="de-DE" smtClean="0"/>
              <a:t>‹Nr.›</a:t>
            </a:fld>
            <a:endParaRPr lang="de-DE"/>
          </a:p>
        </p:txBody>
      </p:sp>
    </p:spTree>
    <p:extLst>
      <p:ext uri="{BB962C8B-B14F-4D97-AF65-F5344CB8AC3E}">
        <p14:creationId xmlns:p14="http://schemas.microsoft.com/office/powerpoint/2010/main" val="2684720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1</a:t>
            </a:fld>
            <a:endParaRPr lang="de-DE"/>
          </a:p>
        </p:txBody>
      </p:sp>
    </p:spTree>
    <p:extLst>
      <p:ext uri="{BB962C8B-B14F-4D97-AF65-F5344CB8AC3E}">
        <p14:creationId xmlns:p14="http://schemas.microsoft.com/office/powerpoint/2010/main" val="1036385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2</a:t>
            </a:fld>
            <a:endParaRPr lang="de-DE"/>
          </a:p>
        </p:txBody>
      </p:sp>
    </p:spTree>
    <p:extLst>
      <p:ext uri="{BB962C8B-B14F-4D97-AF65-F5344CB8AC3E}">
        <p14:creationId xmlns:p14="http://schemas.microsoft.com/office/powerpoint/2010/main" val="3352635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3</a:t>
            </a:fld>
            <a:endParaRPr lang="de-DE"/>
          </a:p>
        </p:txBody>
      </p:sp>
    </p:spTree>
    <p:extLst>
      <p:ext uri="{BB962C8B-B14F-4D97-AF65-F5344CB8AC3E}">
        <p14:creationId xmlns:p14="http://schemas.microsoft.com/office/powerpoint/2010/main" val="584145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a:t>
            </a:fld>
            <a:endParaRPr lang="de-DE"/>
          </a:p>
        </p:txBody>
      </p:sp>
    </p:spTree>
    <p:extLst>
      <p:ext uri="{BB962C8B-B14F-4D97-AF65-F5344CB8AC3E}">
        <p14:creationId xmlns:p14="http://schemas.microsoft.com/office/powerpoint/2010/main" val="2766718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 Klick auf das Glücksrad bringt es zum Drehen. Ein weiterer Klick darauf stoppt es.</a:t>
            </a:r>
          </a:p>
          <a:p>
            <a:r>
              <a:rPr lang="de-DE" dirty="0"/>
              <a:t>Ein Klick auf die Glühlampe führt zu den Fragen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 den Fragen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 den Fragen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Tür führt zur Abschlussfrage.</a:t>
            </a:r>
          </a:p>
          <a:p>
            <a:endParaRPr lang="de-DE" dirty="0"/>
          </a:p>
          <a:p>
            <a:r>
              <a:rPr lang="de-DE" dirty="0"/>
              <a:t>A </a:t>
            </a:r>
            <a:r>
              <a:rPr lang="de-DE" dirty="0" err="1"/>
              <a:t>click</a:t>
            </a:r>
            <a:r>
              <a:rPr lang="de-DE" dirty="0"/>
              <a:t> on </a:t>
            </a:r>
            <a:r>
              <a:rPr lang="de-DE" dirty="0" err="1"/>
              <a:t>the</a:t>
            </a:r>
            <a:r>
              <a:rPr lang="de-DE" dirty="0"/>
              <a:t> </a:t>
            </a:r>
            <a:r>
              <a:rPr lang="de-DE" dirty="0" err="1"/>
              <a:t>fortune</a:t>
            </a:r>
            <a:r>
              <a:rPr lang="de-DE" dirty="0"/>
              <a:t> </a:t>
            </a:r>
            <a:r>
              <a:rPr lang="de-DE" dirty="0" err="1"/>
              <a:t>wheel</a:t>
            </a:r>
            <a:r>
              <a:rPr lang="de-DE" dirty="0"/>
              <a:t> will </a:t>
            </a:r>
            <a:r>
              <a:rPr lang="de-DE" dirty="0" err="1"/>
              <a:t>start</a:t>
            </a:r>
            <a:r>
              <a:rPr lang="de-DE" dirty="0"/>
              <a:t> </a:t>
            </a:r>
            <a:r>
              <a:rPr lang="de-DE" dirty="0" err="1"/>
              <a:t>it</a:t>
            </a:r>
            <a:r>
              <a:rPr lang="de-DE" dirty="0"/>
              <a:t> </a:t>
            </a:r>
            <a:r>
              <a:rPr lang="de-DE" dirty="0" err="1"/>
              <a:t>spinning</a:t>
            </a:r>
            <a:r>
              <a:rPr lang="de-DE" dirty="0"/>
              <a:t>. </a:t>
            </a:r>
            <a:r>
              <a:rPr lang="de-DE" dirty="0" err="1"/>
              <a:t>Another</a:t>
            </a:r>
            <a:r>
              <a:rPr lang="de-DE" dirty="0"/>
              <a:t> </a:t>
            </a:r>
            <a:r>
              <a:rPr lang="de-DE" dirty="0" err="1"/>
              <a:t>click</a:t>
            </a:r>
            <a:r>
              <a:rPr lang="de-DE" dirty="0"/>
              <a:t> on </a:t>
            </a:r>
            <a:r>
              <a:rPr lang="de-DE" dirty="0" err="1"/>
              <a:t>it</a:t>
            </a:r>
            <a:r>
              <a:rPr lang="de-DE" dirty="0"/>
              <a:t> will </a:t>
            </a:r>
            <a:r>
              <a:rPr lang="de-DE" dirty="0" err="1"/>
              <a:t>stop</a:t>
            </a:r>
            <a:r>
              <a:rPr lang="de-DE" dirty="0"/>
              <a:t> it. </a:t>
            </a:r>
          </a:p>
          <a:p>
            <a:r>
              <a:rPr lang="en-US" dirty="0"/>
              <a:t>Clicking on the light bulb takes you to the questions in the "Knowledge" category.</a:t>
            </a:r>
          </a:p>
          <a:p>
            <a:r>
              <a:rPr lang="en-US" dirty="0"/>
              <a:t>Clicking on the star takes you to the questions in the "Event" category.</a:t>
            </a:r>
          </a:p>
          <a:p>
            <a:r>
              <a:rPr lang="en-US" dirty="0"/>
              <a:t>Clicking on the lightning takes you to the questions in the "Opinion" category.</a:t>
            </a:r>
          </a:p>
          <a:p>
            <a:r>
              <a:rPr lang="en-US" dirty="0"/>
              <a:t>Clicking on the door leads to the final question.</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7</a:t>
            </a:fld>
            <a:endParaRPr lang="de-DE"/>
          </a:p>
        </p:txBody>
      </p:sp>
    </p:spTree>
    <p:extLst>
      <p:ext uri="{BB962C8B-B14F-4D97-AF65-F5344CB8AC3E}">
        <p14:creationId xmlns:p14="http://schemas.microsoft.com/office/powerpoint/2010/main" val="850997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 Klick auf eine Zahl öffnet die dazugehörige Frage. </a:t>
            </a:r>
          </a:p>
          <a:p>
            <a:r>
              <a:rPr lang="de-DE" dirty="0"/>
              <a:t>Mit einem Klick auf das Glücksrad gelangt man zurück zum Glücksrad.</a:t>
            </a:r>
          </a:p>
          <a:p>
            <a:endParaRPr lang="de-DE" dirty="0"/>
          </a:p>
          <a:p>
            <a:r>
              <a:rPr lang="en-US" dirty="0"/>
              <a:t>Click on a number to open the corresponding question. </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8</a:t>
            </a:fld>
            <a:endParaRPr lang="de-DE"/>
          </a:p>
        </p:txBody>
      </p:sp>
    </p:spTree>
    <p:extLst>
      <p:ext uri="{BB962C8B-B14F-4D97-AF65-F5344CB8AC3E}">
        <p14:creationId xmlns:p14="http://schemas.microsoft.com/office/powerpoint/2010/main" val="743635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9</a:t>
            </a:fld>
            <a:endParaRPr lang="de-DE"/>
          </a:p>
        </p:txBody>
      </p:sp>
    </p:spTree>
    <p:extLst>
      <p:ext uri="{BB962C8B-B14F-4D97-AF65-F5344CB8AC3E}">
        <p14:creationId xmlns:p14="http://schemas.microsoft.com/office/powerpoint/2010/main" val="612522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10</a:t>
            </a:fld>
            <a:endParaRPr lang="de-DE"/>
          </a:p>
        </p:txBody>
      </p:sp>
    </p:spTree>
    <p:extLst>
      <p:ext uri="{BB962C8B-B14F-4D97-AF65-F5344CB8AC3E}">
        <p14:creationId xmlns:p14="http://schemas.microsoft.com/office/powerpoint/2010/main" val="2379273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11</a:t>
            </a:fld>
            <a:endParaRPr lang="de-DE"/>
          </a:p>
        </p:txBody>
      </p:sp>
    </p:spTree>
    <p:extLst>
      <p:ext uri="{BB962C8B-B14F-4D97-AF65-F5344CB8AC3E}">
        <p14:creationId xmlns:p14="http://schemas.microsoft.com/office/powerpoint/2010/main" val="2188950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12</a:t>
            </a:fld>
            <a:endParaRPr lang="de-DE"/>
          </a:p>
        </p:txBody>
      </p:sp>
    </p:spTree>
    <p:extLst>
      <p:ext uri="{BB962C8B-B14F-4D97-AF65-F5344CB8AC3E}">
        <p14:creationId xmlns:p14="http://schemas.microsoft.com/office/powerpoint/2010/main" val="3220259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13</a:t>
            </a:fld>
            <a:endParaRPr lang="de-DE"/>
          </a:p>
        </p:txBody>
      </p:sp>
    </p:spTree>
    <p:extLst>
      <p:ext uri="{BB962C8B-B14F-4D97-AF65-F5344CB8AC3E}">
        <p14:creationId xmlns:p14="http://schemas.microsoft.com/office/powerpoint/2010/main" val="494603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14</a:t>
            </a:fld>
            <a:endParaRPr lang="de-DE"/>
          </a:p>
        </p:txBody>
      </p:sp>
    </p:spTree>
    <p:extLst>
      <p:ext uri="{BB962C8B-B14F-4D97-AF65-F5344CB8AC3E}">
        <p14:creationId xmlns:p14="http://schemas.microsoft.com/office/powerpoint/2010/main" val="449515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15</a:t>
            </a:fld>
            <a:endParaRPr lang="de-DE"/>
          </a:p>
        </p:txBody>
      </p:sp>
    </p:spTree>
    <p:extLst>
      <p:ext uri="{BB962C8B-B14F-4D97-AF65-F5344CB8AC3E}">
        <p14:creationId xmlns:p14="http://schemas.microsoft.com/office/powerpoint/2010/main" val="3465240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16</a:t>
            </a:fld>
            <a:endParaRPr lang="de-DE"/>
          </a:p>
        </p:txBody>
      </p:sp>
    </p:spTree>
    <p:extLst>
      <p:ext uri="{BB962C8B-B14F-4D97-AF65-F5344CB8AC3E}">
        <p14:creationId xmlns:p14="http://schemas.microsoft.com/office/powerpoint/2010/main" val="1611846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17</a:t>
            </a:fld>
            <a:endParaRPr lang="de-DE"/>
          </a:p>
        </p:txBody>
      </p:sp>
    </p:spTree>
    <p:extLst>
      <p:ext uri="{BB962C8B-B14F-4D97-AF65-F5344CB8AC3E}">
        <p14:creationId xmlns:p14="http://schemas.microsoft.com/office/powerpoint/2010/main" val="2849262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18</a:t>
            </a:fld>
            <a:endParaRPr lang="de-DE"/>
          </a:p>
        </p:txBody>
      </p:sp>
    </p:spTree>
    <p:extLst>
      <p:ext uri="{BB962C8B-B14F-4D97-AF65-F5344CB8AC3E}">
        <p14:creationId xmlns:p14="http://schemas.microsoft.com/office/powerpoint/2010/main" val="3523763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19</a:t>
            </a:fld>
            <a:endParaRPr lang="de-DE"/>
          </a:p>
        </p:txBody>
      </p:sp>
    </p:spTree>
    <p:extLst>
      <p:ext uri="{BB962C8B-B14F-4D97-AF65-F5344CB8AC3E}">
        <p14:creationId xmlns:p14="http://schemas.microsoft.com/office/powerpoint/2010/main" val="257055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20</a:t>
            </a:fld>
            <a:endParaRPr lang="de-DE"/>
          </a:p>
        </p:txBody>
      </p:sp>
    </p:spTree>
    <p:extLst>
      <p:ext uri="{BB962C8B-B14F-4D97-AF65-F5344CB8AC3E}">
        <p14:creationId xmlns:p14="http://schemas.microsoft.com/office/powerpoint/2010/main" val="872201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21</a:t>
            </a:fld>
            <a:endParaRPr lang="de-DE"/>
          </a:p>
        </p:txBody>
      </p:sp>
    </p:spTree>
    <p:extLst>
      <p:ext uri="{BB962C8B-B14F-4D97-AF65-F5344CB8AC3E}">
        <p14:creationId xmlns:p14="http://schemas.microsoft.com/office/powerpoint/2010/main" val="4163876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22</a:t>
            </a:fld>
            <a:endParaRPr lang="de-DE"/>
          </a:p>
        </p:txBody>
      </p:sp>
    </p:spTree>
    <p:extLst>
      <p:ext uri="{BB962C8B-B14F-4D97-AF65-F5344CB8AC3E}">
        <p14:creationId xmlns:p14="http://schemas.microsoft.com/office/powerpoint/2010/main" val="35822392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23</a:t>
            </a:fld>
            <a:endParaRPr lang="de-DE"/>
          </a:p>
        </p:txBody>
      </p:sp>
    </p:spTree>
    <p:extLst>
      <p:ext uri="{BB962C8B-B14F-4D97-AF65-F5344CB8AC3E}">
        <p14:creationId xmlns:p14="http://schemas.microsoft.com/office/powerpoint/2010/main" val="158333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24</a:t>
            </a:fld>
            <a:endParaRPr lang="de-DE"/>
          </a:p>
        </p:txBody>
      </p:sp>
    </p:spTree>
    <p:extLst>
      <p:ext uri="{BB962C8B-B14F-4D97-AF65-F5344CB8AC3E}">
        <p14:creationId xmlns:p14="http://schemas.microsoft.com/office/powerpoint/2010/main" val="4163621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25</a:t>
            </a:fld>
            <a:endParaRPr lang="de-DE"/>
          </a:p>
        </p:txBody>
      </p:sp>
    </p:spTree>
    <p:extLst>
      <p:ext uri="{BB962C8B-B14F-4D97-AF65-F5344CB8AC3E}">
        <p14:creationId xmlns:p14="http://schemas.microsoft.com/office/powerpoint/2010/main" val="10138655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26</a:t>
            </a:fld>
            <a:endParaRPr lang="de-DE"/>
          </a:p>
        </p:txBody>
      </p:sp>
    </p:spTree>
    <p:extLst>
      <p:ext uri="{BB962C8B-B14F-4D97-AF65-F5344CB8AC3E}">
        <p14:creationId xmlns:p14="http://schemas.microsoft.com/office/powerpoint/2010/main" val="18342622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27</a:t>
            </a:fld>
            <a:endParaRPr lang="de-DE"/>
          </a:p>
        </p:txBody>
      </p:sp>
    </p:spTree>
    <p:extLst>
      <p:ext uri="{BB962C8B-B14F-4D97-AF65-F5344CB8AC3E}">
        <p14:creationId xmlns:p14="http://schemas.microsoft.com/office/powerpoint/2010/main" val="313649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28</a:t>
            </a:fld>
            <a:endParaRPr lang="de-DE"/>
          </a:p>
        </p:txBody>
      </p:sp>
    </p:spTree>
    <p:extLst>
      <p:ext uri="{BB962C8B-B14F-4D97-AF65-F5344CB8AC3E}">
        <p14:creationId xmlns:p14="http://schemas.microsoft.com/office/powerpoint/2010/main" val="20297803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dem Eintragen der Lösung bitte den „Hier klicken“-Kasten über die Lösung schieben, so dass die Lösung beim Spielen erst nach dem Klicken auf den Kasten zu sehen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die Glühlampe führt zurück zur Fragenübersicht der Kategorie „Wissen“.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After entering the solution, please move the "Click here" box over the solution so that the solution is only visible after clicking on the box when playing.</a:t>
            </a:r>
            <a:endParaRPr lang="de-DE" dirty="0"/>
          </a:p>
          <a:p>
            <a:r>
              <a:rPr lang="en-US" dirty="0"/>
              <a:t>Clicking on the light bulb takes you back to the question overview in the "Knowledge"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29</a:t>
            </a:fld>
            <a:endParaRPr lang="de-DE"/>
          </a:p>
        </p:txBody>
      </p:sp>
    </p:spTree>
    <p:extLst>
      <p:ext uri="{BB962C8B-B14F-4D97-AF65-F5344CB8AC3E}">
        <p14:creationId xmlns:p14="http://schemas.microsoft.com/office/powerpoint/2010/main" val="40696824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 Klick auf eine Zahl öffnet die dazugehörige Frage. </a:t>
            </a:r>
          </a:p>
          <a:p>
            <a:r>
              <a:rPr lang="de-DE" dirty="0"/>
              <a:t>Mit einem Klick auf das Glücksrad gelangt man zurück zum Glücksrad.</a:t>
            </a:r>
          </a:p>
          <a:p>
            <a:endParaRPr lang="de-DE" dirty="0"/>
          </a:p>
          <a:p>
            <a:r>
              <a:rPr lang="en-US" dirty="0"/>
              <a:t>Click on a number to open the corresponding question. </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30</a:t>
            </a:fld>
            <a:endParaRPr lang="de-DE"/>
          </a:p>
        </p:txBody>
      </p:sp>
    </p:spTree>
    <p:extLst>
      <p:ext uri="{BB962C8B-B14F-4D97-AF65-F5344CB8AC3E}">
        <p14:creationId xmlns:p14="http://schemas.microsoft.com/office/powerpoint/2010/main" val="30515879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31</a:t>
            </a:fld>
            <a:endParaRPr lang="de-DE"/>
          </a:p>
        </p:txBody>
      </p:sp>
    </p:spTree>
    <p:extLst>
      <p:ext uri="{BB962C8B-B14F-4D97-AF65-F5344CB8AC3E}">
        <p14:creationId xmlns:p14="http://schemas.microsoft.com/office/powerpoint/2010/main" val="16716874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32</a:t>
            </a:fld>
            <a:endParaRPr lang="de-DE"/>
          </a:p>
        </p:txBody>
      </p:sp>
    </p:spTree>
    <p:extLst>
      <p:ext uri="{BB962C8B-B14F-4D97-AF65-F5344CB8AC3E}">
        <p14:creationId xmlns:p14="http://schemas.microsoft.com/office/powerpoint/2010/main" val="11325389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33</a:t>
            </a:fld>
            <a:endParaRPr lang="de-DE"/>
          </a:p>
        </p:txBody>
      </p:sp>
    </p:spTree>
    <p:extLst>
      <p:ext uri="{BB962C8B-B14F-4D97-AF65-F5344CB8AC3E}">
        <p14:creationId xmlns:p14="http://schemas.microsoft.com/office/powerpoint/2010/main" val="18577157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34</a:t>
            </a:fld>
            <a:endParaRPr lang="de-DE"/>
          </a:p>
        </p:txBody>
      </p:sp>
    </p:spTree>
    <p:extLst>
      <p:ext uri="{BB962C8B-B14F-4D97-AF65-F5344CB8AC3E}">
        <p14:creationId xmlns:p14="http://schemas.microsoft.com/office/powerpoint/2010/main" val="16981711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35</a:t>
            </a:fld>
            <a:endParaRPr lang="de-DE"/>
          </a:p>
        </p:txBody>
      </p:sp>
    </p:spTree>
    <p:extLst>
      <p:ext uri="{BB962C8B-B14F-4D97-AF65-F5344CB8AC3E}">
        <p14:creationId xmlns:p14="http://schemas.microsoft.com/office/powerpoint/2010/main" val="18776881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36</a:t>
            </a:fld>
            <a:endParaRPr lang="de-DE"/>
          </a:p>
        </p:txBody>
      </p:sp>
    </p:spTree>
    <p:extLst>
      <p:ext uri="{BB962C8B-B14F-4D97-AF65-F5344CB8AC3E}">
        <p14:creationId xmlns:p14="http://schemas.microsoft.com/office/powerpoint/2010/main" val="7082451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37</a:t>
            </a:fld>
            <a:endParaRPr lang="de-DE"/>
          </a:p>
        </p:txBody>
      </p:sp>
    </p:spTree>
    <p:extLst>
      <p:ext uri="{BB962C8B-B14F-4D97-AF65-F5344CB8AC3E}">
        <p14:creationId xmlns:p14="http://schemas.microsoft.com/office/powerpoint/2010/main" val="20786491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38</a:t>
            </a:fld>
            <a:endParaRPr lang="de-DE"/>
          </a:p>
        </p:txBody>
      </p:sp>
    </p:spTree>
    <p:extLst>
      <p:ext uri="{BB962C8B-B14F-4D97-AF65-F5344CB8AC3E}">
        <p14:creationId xmlns:p14="http://schemas.microsoft.com/office/powerpoint/2010/main" val="22418375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39</a:t>
            </a:fld>
            <a:endParaRPr lang="de-DE"/>
          </a:p>
        </p:txBody>
      </p:sp>
    </p:spTree>
    <p:extLst>
      <p:ext uri="{BB962C8B-B14F-4D97-AF65-F5344CB8AC3E}">
        <p14:creationId xmlns:p14="http://schemas.microsoft.com/office/powerpoint/2010/main" val="7435044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40</a:t>
            </a:fld>
            <a:endParaRPr lang="de-DE"/>
          </a:p>
        </p:txBody>
      </p:sp>
    </p:spTree>
    <p:extLst>
      <p:ext uri="{BB962C8B-B14F-4D97-AF65-F5344CB8AC3E}">
        <p14:creationId xmlns:p14="http://schemas.microsoft.com/office/powerpoint/2010/main" val="754163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41</a:t>
            </a:fld>
            <a:endParaRPr lang="de-DE"/>
          </a:p>
        </p:txBody>
      </p:sp>
    </p:spTree>
    <p:extLst>
      <p:ext uri="{BB962C8B-B14F-4D97-AF65-F5344CB8AC3E}">
        <p14:creationId xmlns:p14="http://schemas.microsoft.com/office/powerpoint/2010/main" val="8490698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42</a:t>
            </a:fld>
            <a:endParaRPr lang="de-DE"/>
          </a:p>
        </p:txBody>
      </p:sp>
    </p:spTree>
    <p:extLst>
      <p:ext uri="{BB962C8B-B14F-4D97-AF65-F5344CB8AC3E}">
        <p14:creationId xmlns:p14="http://schemas.microsoft.com/office/powerpoint/2010/main" val="37482258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43</a:t>
            </a:fld>
            <a:endParaRPr lang="de-DE"/>
          </a:p>
        </p:txBody>
      </p:sp>
    </p:spTree>
    <p:extLst>
      <p:ext uri="{BB962C8B-B14F-4D97-AF65-F5344CB8AC3E}">
        <p14:creationId xmlns:p14="http://schemas.microsoft.com/office/powerpoint/2010/main" val="37676888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44</a:t>
            </a:fld>
            <a:endParaRPr lang="de-DE"/>
          </a:p>
        </p:txBody>
      </p:sp>
    </p:spTree>
    <p:extLst>
      <p:ext uri="{BB962C8B-B14F-4D97-AF65-F5344CB8AC3E}">
        <p14:creationId xmlns:p14="http://schemas.microsoft.com/office/powerpoint/2010/main" val="36334658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45</a:t>
            </a:fld>
            <a:endParaRPr lang="de-DE"/>
          </a:p>
        </p:txBody>
      </p:sp>
    </p:spTree>
    <p:extLst>
      <p:ext uri="{BB962C8B-B14F-4D97-AF65-F5344CB8AC3E}">
        <p14:creationId xmlns:p14="http://schemas.microsoft.com/office/powerpoint/2010/main" val="20081591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46</a:t>
            </a:fld>
            <a:endParaRPr lang="de-DE"/>
          </a:p>
        </p:txBody>
      </p:sp>
    </p:spTree>
    <p:extLst>
      <p:ext uri="{BB962C8B-B14F-4D97-AF65-F5344CB8AC3E}">
        <p14:creationId xmlns:p14="http://schemas.microsoft.com/office/powerpoint/2010/main" val="24771933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47</a:t>
            </a:fld>
            <a:endParaRPr lang="de-DE"/>
          </a:p>
        </p:txBody>
      </p:sp>
    </p:spTree>
    <p:extLst>
      <p:ext uri="{BB962C8B-B14F-4D97-AF65-F5344CB8AC3E}">
        <p14:creationId xmlns:p14="http://schemas.microsoft.com/office/powerpoint/2010/main" val="14274066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48</a:t>
            </a:fld>
            <a:endParaRPr lang="de-DE"/>
          </a:p>
        </p:txBody>
      </p:sp>
    </p:spTree>
    <p:extLst>
      <p:ext uri="{BB962C8B-B14F-4D97-AF65-F5344CB8AC3E}">
        <p14:creationId xmlns:p14="http://schemas.microsoft.com/office/powerpoint/2010/main" val="32211309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49</a:t>
            </a:fld>
            <a:endParaRPr lang="de-DE"/>
          </a:p>
        </p:txBody>
      </p:sp>
    </p:spTree>
    <p:extLst>
      <p:ext uri="{BB962C8B-B14F-4D97-AF65-F5344CB8AC3E}">
        <p14:creationId xmlns:p14="http://schemas.microsoft.com/office/powerpoint/2010/main" val="31814957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50</a:t>
            </a:fld>
            <a:endParaRPr lang="de-DE"/>
          </a:p>
        </p:txBody>
      </p:sp>
    </p:spTree>
    <p:extLst>
      <p:ext uri="{BB962C8B-B14F-4D97-AF65-F5344CB8AC3E}">
        <p14:creationId xmlns:p14="http://schemas.microsoft.com/office/powerpoint/2010/main" val="12882446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Stern führt zurück zur Fragenübersicht der Kategorie „Ereignis“.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star takes you back to the question overview in the “event" category.</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51</a:t>
            </a:fld>
            <a:endParaRPr lang="de-DE"/>
          </a:p>
        </p:txBody>
      </p:sp>
    </p:spTree>
    <p:extLst>
      <p:ext uri="{BB962C8B-B14F-4D97-AF65-F5344CB8AC3E}">
        <p14:creationId xmlns:p14="http://schemas.microsoft.com/office/powerpoint/2010/main" val="12922619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 Klick auf eine Zahl öffnet die dazugehörige Frage. </a:t>
            </a:r>
          </a:p>
          <a:p>
            <a:r>
              <a:rPr lang="de-DE" dirty="0"/>
              <a:t>Mit einem Klick auf das Glücksrad gelangt man zurück zum Glücksrad.</a:t>
            </a:r>
          </a:p>
          <a:p>
            <a:endParaRPr lang="de-DE" dirty="0"/>
          </a:p>
          <a:p>
            <a:r>
              <a:rPr lang="en-US" dirty="0"/>
              <a:t>Click on a number to open the corresponding question. </a:t>
            </a:r>
          </a:p>
          <a:p>
            <a:r>
              <a:rPr lang="en-US" dirty="0"/>
              <a:t>Clicking on the wheel of fortune takes you back to the wheel of fortune.</a:t>
            </a:r>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52</a:t>
            </a:fld>
            <a:endParaRPr lang="de-DE"/>
          </a:p>
        </p:txBody>
      </p:sp>
    </p:spTree>
    <p:extLst>
      <p:ext uri="{BB962C8B-B14F-4D97-AF65-F5344CB8AC3E}">
        <p14:creationId xmlns:p14="http://schemas.microsoft.com/office/powerpoint/2010/main" val="25247728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53</a:t>
            </a:fld>
            <a:endParaRPr lang="de-DE"/>
          </a:p>
        </p:txBody>
      </p:sp>
    </p:spTree>
    <p:extLst>
      <p:ext uri="{BB962C8B-B14F-4D97-AF65-F5344CB8AC3E}">
        <p14:creationId xmlns:p14="http://schemas.microsoft.com/office/powerpoint/2010/main" val="31991897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54</a:t>
            </a:fld>
            <a:endParaRPr lang="de-DE"/>
          </a:p>
        </p:txBody>
      </p:sp>
    </p:spTree>
    <p:extLst>
      <p:ext uri="{BB962C8B-B14F-4D97-AF65-F5344CB8AC3E}">
        <p14:creationId xmlns:p14="http://schemas.microsoft.com/office/powerpoint/2010/main" val="34244719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55</a:t>
            </a:fld>
            <a:endParaRPr lang="de-DE"/>
          </a:p>
        </p:txBody>
      </p:sp>
    </p:spTree>
    <p:extLst>
      <p:ext uri="{BB962C8B-B14F-4D97-AF65-F5344CB8AC3E}">
        <p14:creationId xmlns:p14="http://schemas.microsoft.com/office/powerpoint/2010/main" val="38593992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56</a:t>
            </a:fld>
            <a:endParaRPr lang="de-DE"/>
          </a:p>
        </p:txBody>
      </p:sp>
    </p:spTree>
    <p:extLst>
      <p:ext uri="{BB962C8B-B14F-4D97-AF65-F5344CB8AC3E}">
        <p14:creationId xmlns:p14="http://schemas.microsoft.com/office/powerpoint/2010/main" val="9112352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57</a:t>
            </a:fld>
            <a:endParaRPr lang="de-DE"/>
          </a:p>
        </p:txBody>
      </p:sp>
    </p:spTree>
    <p:extLst>
      <p:ext uri="{BB962C8B-B14F-4D97-AF65-F5344CB8AC3E}">
        <p14:creationId xmlns:p14="http://schemas.microsoft.com/office/powerpoint/2010/main" val="22641029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58</a:t>
            </a:fld>
            <a:endParaRPr lang="de-DE"/>
          </a:p>
        </p:txBody>
      </p:sp>
    </p:spTree>
    <p:extLst>
      <p:ext uri="{BB962C8B-B14F-4D97-AF65-F5344CB8AC3E}">
        <p14:creationId xmlns:p14="http://schemas.microsoft.com/office/powerpoint/2010/main" val="38487538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59</a:t>
            </a:fld>
            <a:endParaRPr lang="de-DE"/>
          </a:p>
        </p:txBody>
      </p:sp>
    </p:spTree>
    <p:extLst>
      <p:ext uri="{BB962C8B-B14F-4D97-AF65-F5344CB8AC3E}">
        <p14:creationId xmlns:p14="http://schemas.microsoft.com/office/powerpoint/2010/main" val="30512454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60</a:t>
            </a:fld>
            <a:endParaRPr lang="de-DE"/>
          </a:p>
        </p:txBody>
      </p:sp>
    </p:spTree>
    <p:extLst>
      <p:ext uri="{BB962C8B-B14F-4D97-AF65-F5344CB8AC3E}">
        <p14:creationId xmlns:p14="http://schemas.microsoft.com/office/powerpoint/2010/main" val="117966562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61</a:t>
            </a:fld>
            <a:endParaRPr lang="de-DE"/>
          </a:p>
        </p:txBody>
      </p:sp>
    </p:spTree>
    <p:extLst>
      <p:ext uri="{BB962C8B-B14F-4D97-AF65-F5344CB8AC3E}">
        <p14:creationId xmlns:p14="http://schemas.microsoft.com/office/powerpoint/2010/main" val="19120417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62</a:t>
            </a:fld>
            <a:endParaRPr lang="de-DE"/>
          </a:p>
        </p:txBody>
      </p:sp>
    </p:spTree>
    <p:extLst>
      <p:ext uri="{BB962C8B-B14F-4D97-AF65-F5344CB8AC3E}">
        <p14:creationId xmlns:p14="http://schemas.microsoft.com/office/powerpoint/2010/main" val="16865563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63</a:t>
            </a:fld>
            <a:endParaRPr lang="de-DE"/>
          </a:p>
        </p:txBody>
      </p:sp>
    </p:spTree>
    <p:extLst>
      <p:ext uri="{BB962C8B-B14F-4D97-AF65-F5344CB8AC3E}">
        <p14:creationId xmlns:p14="http://schemas.microsoft.com/office/powerpoint/2010/main" val="30237001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64</a:t>
            </a:fld>
            <a:endParaRPr lang="de-DE"/>
          </a:p>
        </p:txBody>
      </p:sp>
    </p:spTree>
    <p:extLst>
      <p:ext uri="{BB962C8B-B14F-4D97-AF65-F5344CB8AC3E}">
        <p14:creationId xmlns:p14="http://schemas.microsoft.com/office/powerpoint/2010/main" val="39334157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65</a:t>
            </a:fld>
            <a:endParaRPr lang="de-DE"/>
          </a:p>
        </p:txBody>
      </p:sp>
    </p:spTree>
    <p:extLst>
      <p:ext uri="{BB962C8B-B14F-4D97-AF65-F5344CB8AC3E}">
        <p14:creationId xmlns:p14="http://schemas.microsoft.com/office/powerpoint/2010/main" val="1030208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66</a:t>
            </a:fld>
            <a:endParaRPr lang="de-DE"/>
          </a:p>
        </p:txBody>
      </p:sp>
    </p:spTree>
    <p:extLst>
      <p:ext uri="{BB962C8B-B14F-4D97-AF65-F5344CB8AC3E}">
        <p14:creationId xmlns:p14="http://schemas.microsoft.com/office/powerpoint/2010/main" val="6362555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67</a:t>
            </a:fld>
            <a:endParaRPr lang="de-DE"/>
          </a:p>
        </p:txBody>
      </p:sp>
    </p:spTree>
    <p:extLst>
      <p:ext uri="{BB962C8B-B14F-4D97-AF65-F5344CB8AC3E}">
        <p14:creationId xmlns:p14="http://schemas.microsoft.com/office/powerpoint/2010/main" val="22331646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68</a:t>
            </a:fld>
            <a:endParaRPr lang="de-DE"/>
          </a:p>
        </p:txBody>
      </p:sp>
    </p:spTree>
    <p:extLst>
      <p:ext uri="{BB962C8B-B14F-4D97-AF65-F5344CB8AC3E}">
        <p14:creationId xmlns:p14="http://schemas.microsoft.com/office/powerpoint/2010/main" val="24053927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69</a:t>
            </a:fld>
            <a:endParaRPr lang="de-DE"/>
          </a:p>
        </p:txBody>
      </p:sp>
    </p:spTree>
    <p:extLst>
      <p:ext uri="{BB962C8B-B14F-4D97-AF65-F5344CB8AC3E}">
        <p14:creationId xmlns:p14="http://schemas.microsoft.com/office/powerpoint/2010/main" val="27108126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70</a:t>
            </a:fld>
            <a:endParaRPr lang="de-DE"/>
          </a:p>
        </p:txBody>
      </p:sp>
    </p:spTree>
    <p:extLst>
      <p:ext uri="{BB962C8B-B14F-4D97-AF65-F5344CB8AC3E}">
        <p14:creationId xmlns:p14="http://schemas.microsoft.com/office/powerpoint/2010/main" val="42270317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71</a:t>
            </a:fld>
            <a:endParaRPr lang="de-DE"/>
          </a:p>
        </p:txBody>
      </p:sp>
    </p:spTree>
    <p:extLst>
      <p:ext uri="{BB962C8B-B14F-4D97-AF65-F5344CB8AC3E}">
        <p14:creationId xmlns:p14="http://schemas.microsoft.com/office/powerpoint/2010/main" val="196067470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72</a:t>
            </a:fld>
            <a:endParaRPr lang="de-DE"/>
          </a:p>
        </p:txBody>
      </p:sp>
    </p:spTree>
    <p:extLst>
      <p:ext uri="{BB962C8B-B14F-4D97-AF65-F5344CB8AC3E}">
        <p14:creationId xmlns:p14="http://schemas.microsoft.com/office/powerpoint/2010/main" val="4895334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den Blitz führt zurück zur Fragenübersicht der Kategorie „Meinung“.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r>
              <a:rPr lang="en-US" dirty="0"/>
              <a:t>Clicking on the lightning takes you back to the question overview in the “opinion" category.</a:t>
            </a:r>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73</a:t>
            </a:fld>
            <a:endParaRPr lang="de-DE"/>
          </a:p>
        </p:txBody>
      </p:sp>
    </p:spTree>
    <p:extLst>
      <p:ext uri="{BB962C8B-B14F-4D97-AF65-F5344CB8AC3E}">
        <p14:creationId xmlns:p14="http://schemas.microsoft.com/office/powerpoint/2010/main" val="4036358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Bitte wählen Sie eine der „anschließend“ Optionen aus und fügen Sie in der Folie ein: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tauscht euch bitte zu zweit über eure Erkenntnisse aus.]</a:t>
            </a:r>
            <a:br>
              <a:rPr lang="de-DE" dirty="0"/>
            </a:br>
            <a:r>
              <a:rPr lang="de-DE" dirty="0"/>
              <a:t>[… tauscht euch bitte in der Kleingruppe über eure Erkenntnisse aus.]</a:t>
            </a:r>
            <a:br>
              <a:rPr lang="de-DE" dirty="0"/>
            </a:br>
            <a:r>
              <a:rPr lang="de-DE" dirty="0"/>
              <a:t>[… wenn du magst, teile deine Erkenntnisse mündlich mit den anderen im Plenum.]</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 Klick auf das Glücksrad führt zurück zum Glücksrad.</a:t>
            </a:r>
          </a:p>
          <a:p>
            <a:endParaRPr lang="de-DE" dirty="0"/>
          </a:p>
          <a:p>
            <a:endParaRPr lang="de-DE" dirty="0"/>
          </a:p>
          <a:p>
            <a:r>
              <a:rPr lang="en-US" dirty="0"/>
              <a:t>Please select one of the "afterwards" options and delete the remaining options.</a:t>
            </a:r>
            <a:endParaRPr lang="de-DE" dirty="0"/>
          </a:p>
          <a:p>
            <a:r>
              <a:rPr lang="en-US" dirty="0"/>
              <a:t>Clicking on the wheel of fortune takes you back to the wheel of fortune.</a:t>
            </a:r>
            <a:endParaRPr lang="de-DE" dirty="0"/>
          </a:p>
          <a:p>
            <a:endParaRPr lang="de-DE" dirty="0"/>
          </a:p>
        </p:txBody>
      </p:sp>
      <p:sp>
        <p:nvSpPr>
          <p:cNvPr id="4" name="Foliennummernplatzhalter 3"/>
          <p:cNvSpPr>
            <a:spLocks noGrp="1"/>
          </p:cNvSpPr>
          <p:nvPr>
            <p:ph type="sldNum" sz="quarter" idx="5"/>
          </p:nvPr>
        </p:nvSpPr>
        <p:spPr/>
        <p:txBody>
          <a:bodyPr/>
          <a:lstStyle/>
          <a:p>
            <a:fld id="{02869CD2-2BC0-4302-BAEF-595FF099E0FE}" type="slidenum">
              <a:rPr lang="de-DE" smtClean="0"/>
              <a:t>74</a:t>
            </a:fld>
            <a:endParaRPr lang="de-DE"/>
          </a:p>
        </p:txBody>
      </p:sp>
    </p:spTree>
    <p:extLst>
      <p:ext uri="{BB962C8B-B14F-4D97-AF65-F5344CB8AC3E}">
        <p14:creationId xmlns:p14="http://schemas.microsoft.com/office/powerpoint/2010/main" val="1947962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f the game">
    <p:bg>
      <p:bgPr>
        <a:gradFill flip="none" rotWithShape="1">
          <a:gsLst>
            <a:gs pos="0">
              <a:srgbClr val="E2001A"/>
            </a:gs>
            <a:gs pos="100000">
              <a:srgbClr val="0271BB"/>
            </a:gs>
          </a:gsLst>
          <a:lin ang="18900000" scaled="1"/>
          <a:tileRect/>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ED9857-D1EB-F536-3C4D-699084067B2D}"/>
              </a:ext>
            </a:extLst>
          </p:cNvPr>
          <p:cNvSpPr>
            <a:spLocks noGrp="1"/>
          </p:cNvSpPr>
          <p:nvPr>
            <p:ph type="title" hasCustomPrompt="1"/>
          </p:nvPr>
        </p:nvSpPr>
        <p:spPr>
          <a:xfrm>
            <a:off x="838200" y="3041129"/>
            <a:ext cx="10515600" cy="1325563"/>
          </a:xfrm>
        </p:spPr>
        <p:txBody>
          <a:bodyPr>
            <a:noAutofit/>
          </a:bodyPr>
          <a:lstStyle>
            <a:lvl1pPr algn="ctr">
              <a:defRPr sz="6000">
                <a:solidFill>
                  <a:schemeClr val="bg1"/>
                </a:solidFill>
              </a:defRPr>
            </a:lvl1pPr>
          </a:lstStyle>
          <a:p>
            <a:r>
              <a:rPr lang="de-DE" dirty="0"/>
              <a:t>Name des Spiels / </a:t>
            </a:r>
            <a:br>
              <a:rPr lang="de-DE" dirty="0"/>
            </a:br>
            <a:r>
              <a:rPr lang="de-DE" dirty="0"/>
              <a:t>Title of Game</a:t>
            </a:r>
          </a:p>
        </p:txBody>
      </p:sp>
      <p:sp>
        <p:nvSpPr>
          <p:cNvPr id="6" name="Untertitel 2">
            <a:extLst>
              <a:ext uri="{FF2B5EF4-FFF2-40B4-BE49-F238E27FC236}">
                <a16:creationId xmlns:a16="http://schemas.microsoft.com/office/drawing/2014/main" id="{3D42B5C7-301B-8D14-BA6E-A548CF309D9E}"/>
              </a:ext>
            </a:extLst>
          </p:cNvPr>
          <p:cNvSpPr>
            <a:spLocks noGrp="1"/>
          </p:cNvSpPr>
          <p:nvPr>
            <p:ph type="subTitle" idx="1" hasCustomPrompt="1"/>
          </p:nvPr>
        </p:nvSpPr>
        <p:spPr>
          <a:xfrm>
            <a:off x="852574" y="4643889"/>
            <a:ext cx="10499637" cy="870081"/>
          </a:xfrm>
        </p:spPr>
        <p:txBody>
          <a:bodyPr lIns="0">
            <a:noAutofit/>
          </a:bodyPr>
          <a:lstStyle>
            <a:lvl1pPr marL="0" indent="0" algn="ctr">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Untertitel / </a:t>
            </a:r>
            <a:r>
              <a:rPr lang="de-DE" dirty="0" err="1"/>
              <a:t>Tagline</a:t>
            </a:r>
            <a:endParaRPr lang="de-DE" dirty="0"/>
          </a:p>
        </p:txBody>
      </p:sp>
    </p:spTree>
    <p:extLst>
      <p:ext uri="{BB962C8B-B14F-4D97-AF65-F5344CB8AC3E}">
        <p14:creationId xmlns:p14="http://schemas.microsoft.com/office/powerpoint/2010/main" val="2060725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eel of fortune">
    <p:bg>
      <p:bgPr>
        <a:solidFill>
          <a:srgbClr val="80B8DB"/>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367D7B-6662-E179-7C33-BADF758BD426}"/>
              </a:ext>
            </a:extLst>
          </p:cNvPr>
          <p:cNvSpPr>
            <a:spLocks noGrp="1"/>
          </p:cNvSpPr>
          <p:nvPr>
            <p:ph type="title"/>
          </p:nvPr>
        </p:nvSpPr>
        <p:spPr/>
        <p:txBody>
          <a:bodyPr/>
          <a:lstStyle>
            <a:lvl1pPr>
              <a:defRPr>
                <a:solidFill>
                  <a:srgbClr val="80B8DB"/>
                </a:solidFill>
              </a:defRPr>
            </a:lvl1pPr>
          </a:lstStyle>
          <a:p>
            <a:r>
              <a:rPr lang="de-DE"/>
              <a:t>Mastertitelformat bearbeiten</a:t>
            </a:r>
          </a:p>
        </p:txBody>
      </p:sp>
    </p:spTree>
    <p:extLst>
      <p:ext uri="{BB962C8B-B14F-4D97-AF65-F5344CB8AC3E}">
        <p14:creationId xmlns:p14="http://schemas.microsoft.com/office/powerpoint/2010/main" val="266385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oose a question - Knowledge">
    <p:bg>
      <p:bgPr>
        <a:solidFill>
          <a:srgbClr val="0271BB"/>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772651" cy="1157142"/>
          </a:xfrm>
        </p:spPr>
        <p:txBody>
          <a:bodyPr lIns="0">
            <a:normAutofit/>
          </a:bodyPr>
          <a:lstStyle>
            <a:lvl1pPr>
              <a:defRPr sz="4800">
                <a:solidFill>
                  <a:schemeClr val="bg1"/>
                </a:solidFill>
              </a:defRPr>
            </a:lvl1pPr>
          </a:lstStyle>
          <a:p>
            <a:r>
              <a:rPr lang="de-DE"/>
              <a:t>Mastertitelformat bearbeiten</a:t>
            </a:r>
            <a:endParaRPr lang="de-DE" dirty="0"/>
          </a:p>
        </p:txBody>
      </p:sp>
    </p:spTree>
    <p:extLst>
      <p:ext uri="{BB962C8B-B14F-4D97-AF65-F5344CB8AC3E}">
        <p14:creationId xmlns:p14="http://schemas.microsoft.com/office/powerpoint/2010/main" val="1108161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oose a question - Event">
    <p:bg>
      <p:bgPr>
        <a:solidFill>
          <a:srgbClr val="B2BABD"/>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772651" cy="1157142"/>
          </a:xfrm>
        </p:spPr>
        <p:txBody>
          <a:bodyPr lIns="0">
            <a:normAutofit/>
          </a:bodyPr>
          <a:lstStyle>
            <a:lvl1pPr>
              <a:defRPr sz="4800">
                <a:solidFill>
                  <a:srgbClr val="3B515B"/>
                </a:solidFill>
              </a:defRPr>
            </a:lvl1pPr>
          </a:lstStyle>
          <a:p>
            <a:r>
              <a:rPr lang="de-DE" dirty="0"/>
              <a:t>Mastertitelformat bearbeiten</a:t>
            </a:r>
          </a:p>
        </p:txBody>
      </p:sp>
    </p:spTree>
    <p:extLst>
      <p:ext uri="{BB962C8B-B14F-4D97-AF65-F5344CB8AC3E}">
        <p14:creationId xmlns:p14="http://schemas.microsoft.com/office/powerpoint/2010/main" val="1552277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oose a question - Opinion">
    <p:bg>
      <p:bgPr>
        <a:solidFill>
          <a:srgbClr val="3B515B"/>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772651" cy="1157142"/>
          </a:xfrm>
        </p:spPr>
        <p:txBody>
          <a:bodyPr lIns="0">
            <a:normAutofit/>
          </a:bodyPr>
          <a:lstStyle>
            <a:lvl1pPr>
              <a:defRPr sz="4800">
                <a:solidFill>
                  <a:schemeClr val="bg1"/>
                </a:solidFill>
              </a:defRPr>
            </a:lvl1pPr>
          </a:lstStyle>
          <a:p>
            <a:r>
              <a:rPr lang="de-DE"/>
              <a:t>Mastertitelformat bearbeiten</a:t>
            </a:r>
            <a:endParaRPr lang="de-DE" dirty="0"/>
          </a:p>
        </p:txBody>
      </p:sp>
    </p:spTree>
    <p:extLst>
      <p:ext uri="{BB962C8B-B14F-4D97-AF65-F5344CB8AC3E}">
        <p14:creationId xmlns:p14="http://schemas.microsoft.com/office/powerpoint/2010/main" val="3707666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nowledge Question">
    <p:bg>
      <p:bgPr>
        <a:solidFill>
          <a:schemeClr val="bg1"/>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rgbClr val="0271BB"/>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540000" cy="1157142"/>
          </a:xfrm>
        </p:spPr>
        <p:txBody>
          <a:bodyPr lIns="0">
            <a:normAutofit/>
          </a:bodyPr>
          <a:lstStyle>
            <a:lvl1pPr>
              <a:defRPr sz="4800">
                <a:solidFill>
                  <a:srgbClr val="3B515B"/>
                </a:solidFill>
              </a:defRPr>
            </a:lvl1pPr>
          </a:lstStyle>
          <a:p>
            <a:r>
              <a:rPr lang="de-DE"/>
              <a:t>Mastertitelformat bearbeiten</a:t>
            </a:r>
            <a:endParaRPr lang="de-DE" dirty="0"/>
          </a:p>
        </p:txBody>
      </p:sp>
      <p:sp>
        <p:nvSpPr>
          <p:cNvPr id="5" name="Inhaltsplatzhalter 2" descr="Linker Textblock">
            <a:extLst>
              <a:ext uri="{FF2B5EF4-FFF2-40B4-BE49-F238E27FC236}">
                <a16:creationId xmlns:a16="http://schemas.microsoft.com/office/drawing/2014/main" id="{05A9BE0D-E8D3-DCF2-8F5A-101D855903D9}"/>
              </a:ext>
            </a:extLst>
          </p:cNvPr>
          <p:cNvSpPr>
            <a:spLocks noGrp="1"/>
          </p:cNvSpPr>
          <p:nvPr>
            <p:ph sz="half" idx="1" hasCustomPrompt="1"/>
          </p:nvPr>
        </p:nvSpPr>
        <p:spPr>
          <a:xfrm>
            <a:off x="838200" y="1977011"/>
            <a:ext cx="9540000" cy="2790060"/>
          </a:xfrm>
        </p:spPr>
        <p:txBody>
          <a:bodyPr tIns="0" rIns="0" bIns="0"/>
          <a:lstStyle>
            <a:lvl1pPr marL="0" indent="0">
              <a:spcBef>
                <a:spcPts val="600"/>
              </a:spcBef>
              <a:buNone/>
              <a:defRPr sz="2200">
                <a:solidFill>
                  <a:srgbClr val="3B515B"/>
                </a:solidFill>
              </a:defRPr>
            </a:lvl1pPr>
            <a:lvl2pPr marL="914400" indent="-457200">
              <a:spcBef>
                <a:spcPts val="600"/>
              </a:spcBef>
              <a:buFont typeface="+mj-lt"/>
              <a:buAutoNum type="alphaLcParenR"/>
              <a:defRPr sz="2200">
                <a:solidFill>
                  <a:srgbClr val="3B515B"/>
                </a:solidFill>
              </a:defRPr>
            </a:lvl2pPr>
          </a:lstStyle>
          <a:p>
            <a:pPr lvl="0"/>
            <a:r>
              <a:rPr lang="de-DE" dirty="0"/>
              <a:t>Frage einfügen</a:t>
            </a:r>
          </a:p>
          <a:p>
            <a:pPr lvl="1"/>
            <a:r>
              <a:rPr lang="de-DE" dirty="0"/>
              <a:t>Antwortoptionen einfügen</a:t>
            </a:r>
          </a:p>
        </p:txBody>
      </p:sp>
      <p:sp>
        <p:nvSpPr>
          <p:cNvPr id="4" name="Inhaltsplatzhalter 3" descr="Rechter Textblock">
            <a:extLst>
              <a:ext uri="{FF2B5EF4-FFF2-40B4-BE49-F238E27FC236}">
                <a16:creationId xmlns:a16="http://schemas.microsoft.com/office/drawing/2014/main" id="{513EC1B1-C180-CE4B-2FEB-9FB4E9A9F2BC}"/>
              </a:ext>
            </a:extLst>
          </p:cNvPr>
          <p:cNvSpPr>
            <a:spLocks noGrp="1"/>
          </p:cNvSpPr>
          <p:nvPr>
            <p:ph sz="half" idx="2" hasCustomPrompt="1"/>
          </p:nvPr>
        </p:nvSpPr>
        <p:spPr>
          <a:xfrm>
            <a:off x="838200" y="5113706"/>
            <a:ext cx="9540000" cy="1063256"/>
          </a:xfrm>
        </p:spPr>
        <p:txBody>
          <a:bodyPr tIns="0" rIns="0" bIns="0">
            <a:normAutofit/>
          </a:bodyPr>
          <a:lstStyle>
            <a:lvl1pPr marL="0" indent="0">
              <a:buNone/>
              <a:defRPr sz="2200">
                <a:solidFill>
                  <a:srgbClr val="3B515B"/>
                </a:solidFill>
              </a:defRPr>
            </a:lvl1pPr>
          </a:lstStyle>
          <a:p>
            <a:pPr lvl="0"/>
            <a:r>
              <a:rPr lang="de-DE" dirty="0"/>
              <a:t>Lösung</a:t>
            </a:r>
          </a:p>
        </p:txBody>
      </p:sp>
    </p:spTree>
    <p:extLst>
      <p:ext uri="{BB962C8B-B14F-4D97-AF65-F5344CB8AC3E}">
        <p14:creationId xmlns:p14="http://schemas.microsoft.com/office/powerpoint/2010/main" val="383320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vent Question">
    <p:bg>
      <p:bgPr>
        <a:solidFill>
          <a:schemeClr val="bg1"/>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rgbClr val="B2BABD"/>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540000" cy="1157142"/>
          </a:xfrm>
        </p:spPr>
        <p:txBody>
          <a:bodyPr lIns="0">
            <a:normAutofit/>
          </a:bodyPr>
          <a:lstStyle>
            <a:lvl1pPr>
              <a:defRPr sz="4800">
                <a:solidFill>
                  <a:srgbClr val="3B515B"/>
                </a:solidFill>
              </a:defRPr>
            </a:lvl1pPr>
          </a:lstStyle>
          <a:p>
            <a:r>
              <a:rPr lang="de-DE" dirty="0"/>
              <a:t>Mastertitelformat bearbeiten</a:t>
            </a:r>
          </a:p>
        </p:txBody>
      </p:sp>
      <p:sp>
        <p:nvSpPr>
          <p:cNvPr id="10" name="Inhaltsplatzhalter 2">
            <a:extLst>
              <a:ext uri="{FF2B5EF4-FFF2-40B4-BE49-F238E27FC236}">
                <a16:creationId xmlns:a16="http://schemas.microsoft.com/office/drawing/2014/main" id="{C724CD33-4C98-2A31-1486-C72776D85A5C}"/>
              </a:ext>
            </a:extLst>
          </p:cNvPr>
          <p:cNvSpPr>
            <a:spLocks noGrp="1"/>
          </p:cNvSpPr>
          <p:nvPr>
            <p:ph idx="1" hasCustomPrompt="1"/>
          </p:nvPr>
        </p:nvSpPr>
        <p:spPr>
          <a:xfrm>
            <a:off x="838199" y="2007648"/>
            <a:ext cx="9540000" cy="4351338"/>
          </a:xfrm>
        </p:spPr>
        <p:txBody>
          <a:bodyPr>
            <a:normAutofit/>
          </a:bodyPr>
          <a:lstStyle>
            <a:lvl1pPr marL="0" indent="0">
              <a:buNone/>
              <a:defRPr sz="2400">
                <a:solidFill>
                  <a:srgbClr val="3B515B"/>
                </a:solidFill>
              </a:defRPr>
            </a:lvl1pPr>
            <a:lvl2pPr>
              <a:defRPr sz="2400">
                <a:solidFill>
                  <a:srgbClr val="3B515B"/>
                </a:solidFill>
              </a:defRPr>
            </a:lvl2pPr>
            <a:lvl3pPr>
              <a:defRPr sz="2400">
                <a:solidFill>
                  <a:srgbClr val="3B515B"/>
                </a:solidFill>
              </a:defRPr>
            </a:lvl3pPr>
            <a:lvl4pPr>
              <a:defRPr sz="2400">
                <a:solidFill>
                  <a:srgbClr val="3B515B"/>
                </a:solidFill>
              </a:defRPr>
            </a:lvl4pPr>
            <a:lvl5pPr>
              <a:defRPr sz="2400">
                <a:solidFill>
                  <a:srgbClr val="3B515B"/>
                </a:solidFill>
              </a:defRPr>
            </a:lvl5pPr>
          </a:lstStyle>
          <a:p>
            <a:pPr lvl="0"/>
            <a:r>
              <a:rPr lang="de-DE" dirty="0"/>
              <a:t>Frage einfügen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611333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inion Question">
    <p:bg>
      <p:bgPr>
        <a:solidFill>
          <a:schemeClr val="bg1"/>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rgbClr val="3B515B"/>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540000" cy="1157142"/>
          </a:xfrm>
        </p:spPr>
        <p:txBody>
          <a:bodyPr lIns="0">
            <a:normAutofit/>
          </a:bodyPr>
          <a:lstStyle>
            <a:lvl1pPr>
              <a:defRPr sz="4800">
                <a:solidFill>
                  <a:srgbClr val="3B515B"/>
                </a:solidFill>
              </a:defRPr>
            </a:lvl1pPr>
          </a:lstStyle>
          <a:p>
            <a:r>
              <a:rPr lang="de-DE" dirty="0"/>
              <a:t>Mastertitelformat bearbeiten</a:t>
            </a:r>
          </a:p>
        </p:txBody>
      </p:sp>
      <p:sp>
        <p:nvSpPr>
          <p:cNvPr id="10" name="Inhaltsplatzhalter 2">
            <a:extLst>
              <a:ext uri="{FF2B5EF4-FFF2-40B4-BE49-F238E27FC236}">
                <a16:creationId xmlns:a16="http://schemas.microsoft.com/office/drawing/2014/main" id="{C724CD33-4C98-2A31-1486-C72776D85A5C}"/>
              </a:ext>
            </a:extLst>
          </p:cNvPr>
          <p:cNvSpPr>
            <a:spLocks noGrp="1"/>
          </p:cNvSpPr>
          <p:nvPr>
            <p:ph idx="1" hasCustomPrompt="1"/>
          </p:nvPr>
        </p:nvSpPr>
        <p:spPr>
          <a:xfrm>
            <a:off x="838199" y="2007648"/>
            <a:ext cx="9540000" cy="4351338"/>
          </a:xfrm>
        </p:spPr>
        <p:txBody>
          <a:bodyPr>
            <a:normAutofit/>
          </a:bodyPr>
          <a:lstStyle>
            <a:lvl1pPr marL="0" indent="0">
              <a:buNone/>
              <a:defRPr sz="2400">
                <a:solidFill>
                  <a:srgbClr val="3B515B"/>
                </a:solidFill>
              </a:defRPr>
            </a:lvl1pPr>
            <a:lvl2pPr>
              <a:defRPr sz="2400">
                <a:solidFill>
                  <a:srgbClr val="3B515B"/>
                </a:solidFill>
              </a:defRPr>
            </a:lvl2pPr>
            <a:lvl3pPr>
              <a:defRPr sz="2400">
                <a:solidFill>
                  <a:srgbClr val="3B515B"/>
                </a:solidFill>
              </a:defRPr>
            </a:lvl3pPr>
            <a:lvl4pPr>
              <a:defRPr sz="2400">
                <a:solidFill>
                  <a:srgbClr val="3B515B"/>
                </a:solidFill>
              </a:defRPr>
            </a:lvl4pPr>
            <a:lvl5pPr>
              <a:defRPr sz="2400">
                <a:solidFill>
                  <a:srgbClr val="3B515B"/>
                </a:solidFill>
              </a:defRPr>
            </a:lvl5pPr>
          </a:lstStyle>
          <a:p>
            <a:pPr lvl="0"/>
            <a:r>
              <a:rPr lang="de-DE" dirty="0"/>
              <a:t>Frage einfügen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060501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st question">
    <p:bg>
      <p:bgPr>
        <a:solidFill>
          <a:schemeClr val="bg1"/>
        </a:solidFill>
        <a:effectLst/>
      </p:bgPr>
    </p:bg>
    <p:spTree>
      <p:nvGrpSpPr>
        <p:cNvPr id="1" name=""/>
        <p:cNvGrpSpPr/>
        <p:nvPr/>
      </p:nvGrpSpPr>
      <p:grpSpPr>
        <a:xfrm>
          <a:off x="0" y="0"/>
          <a:ext cx="0" cy="0"/>
          <a:chOff x="0" y="0"/>
          <a:chExt cx="0" cy="0"/>
        </a:xfrm>
      </p:grpSpPr>
      <p:cxnSp>
        <p:nvCxnSpPr>
          <p:cNvPr id="8" name="Gerader Verbinder 7">
            <a:extLst>
              <a:ext uri="{C183D7F6-B498-43B3-948B-1728B52AA6E4}">
                <adec:decorative xmlns:adec="http://schemas.microsoft.com/office/drawing/2017/decorative" val="1"/>
              </a:ext>
            </a:extLst>
          </p:cNvPr>
          <p:cNvCxnSpPr/>
          <p:nvPr userDrawn="1"/>
        </p:nvCxnSpPr>
        <p:spPr>
          <a:xfrm>
            <a:off x="0" y="1480008"/>
            <a:ext cx="11353800" cy="0"/>
          </a:xfrm>
          <a:prstGeom prst="line">
            <a:avLst/>
          </a:prstGeom>
          <a:ln w="76200">
            <a:solidFill>
              <a:srgbClr val="E2001A"/>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838199" y="292231"/>
            <a:ext cx="9540000" cy="1157142"/>
          </a:xfrm>
        </p:spPr>
        <p:txBody>
          <a:bodyPr lIns="0">
            <a:normAutofit/>
          </a:bodyPr>
          <a:lstStyle>
            <a:lvl1pPr>
              <a:defRPr sz="4800">
                <a:solidFill>
                  <a:srgbClr val="3B515B"/>
                </a:solidFill>
              </a:defRPr>
            </a:lvl1pPr>
          </a:lstStyle>
          <a:p>
            <a:r>
              <a:rPr lang="de-DE"/>
              <a:t>Mastertitelformat bearbeiten</a:t>
            </a:r>
            <a:endParaRPr lang="de-DE" dirty="0"/>
          </a:p>
        </p:txBody>
      </p:sp>
      <p:sp>
        <p:nvSpPr>
          <p:cNvPr id="10" name="Inhaltsplatzhalter 2">
            <a:extLst>
              <a:ext uri="{FF2B5EF4-FFF2-40B4-BE49-F238E27FC236}">
                <a16:creationId xmlns:a16="http://schemas.microsoft.com/office/drawing/2014/main" id="{C724CD33-4C98-2A31-1486-C72776D85A5C}"/>
              </a:ext>
            </a:extLst>
          </p:cNvPr>
          <p:cNvSpPr>
            <a:spLocks noGrp="1"/>
          </p:cNvSpPr>
          <p:nvPr>
            <p:ph idx="1" hasCustomPrompt="1"/>
          </p:nvPr>
        </p:nvSpPr>
        <p:spPr>
          <a:xfrm>
            <a:off x="838198" y="2007648"/>
            <a:ext cx="9540000" cy="4351338"/>
          </a:xfrm>
        </p:spPr>
        <p:txBody>
          <a:bodyPr>
            <a:normAutofit/>
          </a:bodyPr>
          <a:lstStyle>
            <a:lvl1pPr marL="0" indent="0">
              <a:buNone/>
              <a:defRPr sz="2400">
                <a:solidFill>
                  <a:srgbClr val="3B515B"/>
                </a:solidFill>
              </a:defRPr>
            </a:lvl1pPr>
            <a:lvl2pPr>
              <a:defRPr sz="2400">
                <a:solidFill>
                  <a:srgbClr val="3B515B"/>
                </a:solidFill>
              </a:defRPr>
            </a:lvl2pPr>
            <a:lvl3pPr>
              <a:defRPr sz="2400">
                <a:solidFill>
                  <a:srgbClr val="3B515B"/>
                </a:solidFill>
              </a:defRPr>
            </a:lvl3pPr>
            <a:lvl4pPr>
              <a:defRPr sz="2400">
                <a:solidFill>
                  <a:srgbClr val="3B515B"/>
                </a:solidFill>
              </a:defRPr>
            </a:lvl4pPr>
            <a:lvl5pPr>
              <a:defRPr sz="2400">
                <a:solidFill>
                  <a:srgbClr val="3B515B"/>
                </a:solidFill>
              </a:defRPr>
            </a:lvl5pPr>
          </a:lstStyle>
          <a:p>
            <a:pPr lvl="0"/>
            <a:r>
              <a:rPr lang="de-DE" dirty="0"/>
              <a:t>Frage einfügen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294871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0" tIns="45720" rIns="91440" bIns="45720" rtlCol="0" anchor="ctr">
            <a:normAutofit/>
          </a:bodyPr>
          <a:lstStyle/>
          <a:p>
            <a:r>
              <a:rPr lang="de-DE" dirty="0"/>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0" tIns="45720" rIns="91440" bIns="45720" rtlCol="0" anchor="ctr"/>
          <a:lstStyle>
            <a:lvl1pPr algn="l">
              <a:defRPr sz="1200">
                <a:solidFill>
                  <a:schemeClr val="tx1">
                    <a:tint val="75000"/>
                  </a:schemeClr>
                </a:solidFill>
              </a:defRPr>
            </a:lvl1pPr>
          </a:lstStyle>
          <a:p>
            <a:r>
              <a:rPr lang="de-DE" dirty="0"/>
              <a:t>Datum</a:t>
            </a:r>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a:t>Referent*in: Name</a:t>
            </a:r>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0" bIns="45720" rtlCol="0" anchor="ctr"/>
          <a:lstStyle>
            <a:lvl1pPr algn="r">
              <a:defRPr sz="1200">
                <a:solidFill>
                  <a:schemeClr val="tx1">
                    <a:tint val="75000"/>
                  </a:schemeClr>
                </a:solidFill>
              </a:defRPr>
            </a:lvl1pPr>
          </a:lstStyle>
          <a:p>
            <a:fld id="{B5DB2FA2-B835-4987-BEDA-0EB7137A8746}" type="slidenum">
              <a:rPr lang="de-DE" smtClean="0"/>
              <a:t>‹Nr.›</a:t>
            </a:fld>
            <a:endParaRPr lang="de-DE" dirty="0"/>
          </a:p>
        </p:txBody>
      </p:sp>
    </p:spTree>
    <p:extLst>
      <p:ext uri="{BB962C8B-B14F-4D97-AF65-F5344CB8AC3E}">
        <p14:creationId xmlns:p14="http://schemas.microsoft.com/office/powerpoint/2010/main" val="331930058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86" r:id="rId3"/>
    <p:sldLayoutId id="2147483700" r:id="rId4"/>
    <p:sldLayoutId id="2147483701" r:id="rId5"/>
    <p:sldLayoutId id="2147483703" r:id="rId6"/>
    <p:sldLayoutId id="2147483704" r:id="rId7"/>
    <p:sldLayoutId id="2147483705" r:id="rId8"/>
    <p:sldLayoutId id="2147483702" r:id="rId9"/>
  </p:sldLayoutIdLst>
  <p:hf hdr="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userDrawn="1">
          <p15:clr>
            <a:srgbClr val="F26B43"/>
          </p15:clr>
        </p15:guide>
        <p15:guide id="2" pos="715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https://www.hul.uni-hamburg.de/ueber-uns.html"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hyperlink" Target="mailto:susanne.wesner@uni-hamburg.de" TargetMode="External"/><Relationship Id="rId4" Type="http://schemas.openxmlformats.org/officeDocument/2006/relationships/hyperlink" Target="mailto:gunda.mohr@uni-hamburg.de"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slide" Target="slide30.xml"/><Relationship Id="rId12"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4.png"/><Relationship Id="rId5" Type="http://schemas.openxmlformats.org/officeDocument/2006/relationships/slide" Target="slide52.xml"/><Relationship Id="rId15" Type="http://schemas.openxmlformats.org/officeDocument/2006/relationships/image" Target="../media/image5.png"/><Relationship Id="rId10"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slide" Target="slide8.xml"/><Relationship Id="rId14" Type="http://schemas.openxmlformats.org/officeDocument/2006/relationships/slide" Target="slide74.xml"/></Relationships>
</file>

<file path=ppt/slides/_rels/slide8.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18" Type="http://schemas.openxmlformats.org/officeDocument/2006/relationships/slide" Target="slide24.xml"/><Relationship Id="rId26" Type="http://schemas.openxmlformats.org/officeDocument/2006/relationships/image" Target="../media/image6.png"/><Relationship Id="rId3" Type="http://schemas.openxmlformats.org/officeDocument/2006/relationships/slide" Target="slide9.xml"/><Relationship Id="rId21" Type="http://schemas.openxmlformats.org/officeDocument/2006/relationships/slide" Target="slide27.xml"/><Relationship Id="rId7" Type="http://schemas.openxmlformats.org/officeDocument/2006/relationships/slide" Target="slide13.xml"/><Relationship Id="rId12" Type="http://schemas.openxmlformats.org/officeDocument/2006/relationships/slide" Target="slide18.xml"/><Relationship Id="rId17" Type="http://schemas.openxmlformats.org/officeDocument/2006/relationships/slide" Target="slide23.xml"/><Relationship Id="rId25" Type="http://schemas.openxmlformats.org/officeDocument/2006/relationships/slide" Target="slide7.xml"/><Relationship Id="rId2" Type="http://schemas.openxmlformats.org/officeDocument/2006/relationships/notesSlide" Target="../notesSlides/notesSlide6.xml"/><Relationship Id="rId16" Type="http://schemas.openxmlformats.org/officeDocument/2006/relationships/slide" Target="slide22.xml"/><Relationship Id="rId20" Type="http://schemas.openxmlformats.org/officeDocument/2006/relationships/slide" Target="slide26.xml"/><Relationship Id="rId1" Type="http://schemas.openxmlformats.org/officeDocument/2006/relationships/slideLayout" Target="../slideLayouts/slideLayout3.xml"/><Relationship Id="rId6" Type="http://schemas.openxmlformats.org/officeDocument/2006/relationships/slide" Target="slide12.xml"/><Relationship Id="rId11" Type="http://schemas.openxmlformats.org/officeDocument/2006/relationships/slide" Target="slide17.xml"/><Relationship Id="rId24" Type="http://schemas.openxmlformats.org/officeDocument/2006/relationships/image" Target="../media/image6.png"/><Relationship Id="rId5" Type="http://schemas.openxmlformats.org/officeDocument/2006/relationships/slide" Target="slide11.xml"/><Relationship Id="rId15" Type="http://schemas.openxmlformats.org/officeDocument/2006/relationships/slide" Target="slide21.xml"/><Relationship Id="rId23" Type="http://schemas.openxmlformats.org/officeDocument/2006/relationships/slide" Target="slide29.xml"/><Relationship Id="rId28" Type="http://schemas.openxmlformats.org/officeDocument/2006/relationships/image" Target="../media/image8.svg"/><Relationship Id="rId10" Type="http://schemas.openxmlformats.org/officeDocument/2006/relationships/slide" Target="slide16.xml"/><Relationship Id="rId19" Type="http://schemas.openxmlformats.org/officeDocument/2006/relationships/slide" Target="slide25.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 Id="rId22" Type="http://schemas.openxmlformats.org/officeDocument/2006/relationships/slide" Target="slide28.xml"/><Relationship Id="rId27"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www.ewdv-diversity.de/diversity/diversity-was-ist-das/" TargetMode="External"/><Relationship Id="rId7" Type="http://schemas.openxmlformats.org/officeDocument/2006/relationships/slide" Target="slide8.xml"/><Relationship Id="rId2" Type="http://schemas.openxmlformats.org/officeDocument/2006/relationships/notesSlide" Target="../notesSlides/notesSlide7.xml"/><Relationship Id="rId1" Type="http://schemas.openxmlformats.org/officeDocument/2006/relationships/slideLayout" Target="../slideLayouts/slideLayout6.xml"/><Relationship Id="rId11" Type="http://schemas.openxmlformats.org/officeDocument/2006/relationships/image" Target="../media/image6.png"/><Relationship Id="rId10" Type="http://schemas.openxmlformats.org/officeDocument/2006/relationships/slide" Target="slide7.xml"/><Relationship Id="rId4" Type="http://schemas.openxmlformats.org/officeDocument/2006/relationships/image" Target="../media/image2.png"/><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bpb.de/themen/inklusion-teilhabe/behinderungen/521497/teilhabe-und-inklusion/" TargetMode="External"/><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slide" Target="slide8.xml"/><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slide" Target="slide7.xml"/></Relationships>
</file>

<file path=ppt/slides/_rels/slide11.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hyperlink" Target="https://www.antidiskriminierungsstelle.de/DE/ueber-diskriminierung/lebensbereiche/bildungsbereiche/bildungsbereich-node.html" TargetMode="External"/><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4" Type="http://schemas.openxmlformats.org/officeDocument/2006/relationships/image" Target="../media/image2.png"/><Relationship Id="rId9"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hyperlink" Target="http://www.genderkompetenz.info/gendermainstreaming/strategie/gleichstellungspolitik/chancengleichheit/index.html" TargetMode="External"/><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4" Type="http://schemas.openxmlformats.org/officeDocument/2006/relationships/image" Target="../media/image2.png"/><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2.png"/><Relationship Id="rId12"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 Id="rId11" Type="http://schemas.openxmlformats.org/officeDocument/2006/relationships/slide" Target="slide7.xml"/><Relationship Id="rId10" Type="http://schemas.openxmlformats.org/officeDocument/2006/relationships/image" Target="../media/image6.png"/><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slide" Target="slide8.xml"/><Relationship Id="rId10" Type="http://schemas.openxmlformats.org/officeDocument/2006/relationships/image" Target="../media/image6.png"/><Relationship Id="rId9" Type="http://schemas.openxmlformats.org/officeDocument/2006/relationships/slide" Target="slide7.xml"/></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www.genderdiversitylehre.fu-ber-lin.de/inhalte/forschung/Inhaltselemente/Inhalte/intersek.html" TargetMode="External"/><Relationship Id="rId7" Type="http://schemas.openxmlformats.org/officeDocument/2006/relationships/slide" Target="slide8.xml"/><Relationship Id="rId2" Type="http://schemas.openxmlformats.org/officeDocument/2006/relationships/notesSlide" Target="../notesSlides/notesSlide14.xml"/><Relationship Id="rId1" Type="http://schemas.openxmlformats.org/officeDocument/2006/relationships/slideLayout" Target="../slideLayouts/slideLayout6.xml"/><Relationship Id="rId11" Type="http://schemas.openxmlformats.org/officeDocument/2006/relationships/image" Target="../media/image6.png"/><Relationship Id="rId10" Type="http://schemas.openxmlformats.org/officeDocument/2006/relationships/slide" Target="slide7.xml"/><Relationship Id="rId4" Type="http://schemas.openxmlformats.org/officeDocument/2006/relationships/image" Target="../media/image2.png"/><Relationship Id="rId9"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18.xml.rels><?xml version="1.0" encoding="UTF-8" standalone="yes"?>
<Relationships xmlns="http://schemas.openxmlformats.org/package/2006/relationships"><Relationship Id="rId13" Type="http://schemas.openxmlformats.org/officeDocument/2006/relationships/image" Target="../media/image6.png"/><Relationship Id="rId3" Type="http://schemas.openxmlformats.org/officeDocument/2006/relationships/image" Target="../media/image2.png"/><Relationship Id="rId12" Type="http://schemas.openxmlformats.org/officeDocument/2006/relationships/slide" Target="slide7.xml"/><Relationship Id="rId2" Type="http://schemas.openxmlformats.org/officeDocument/2006/relationships/notesSlide" Target="../notesSlides/notesSlide16.xml"/><Relationship Id="rId1" Type="http://schemas.openxmlformats.org/officeDocument/2006/relationships/slideLayout" Target="../slideLayouts/slideLayout6.xml"/><Relationship Id="rId11" Type="http://schemas.openxmlformats.org/officeDocument/2006/relationships/image" Target="../media/image6.png"/><Relationship Id="rId10" Type="http://schemas.openxmlformats.org/officeDocument/2006/relationships/image" Target="../media/image2.png"/><Relationship Id="rId9" Type="http://schemas.openxmlformats.org/officeDocument/2006/relationships/slide" Target="slide8.xml"/></Relationships>
</file>

<file path=ppt/slides/_rels/slide19.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hyperlink" Target="https://www.anti-bias.eu/wissen/definitionen/unconsciousbias-definition/" TargetMode="External"/><Relationship Id="rId7"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4" Type="http://schemas.openxmlformats.org/officeDocument/2006/relationships/image" Target="../media/image2.png"/><Relationship Id="rId9"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21.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22.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23.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hyperlink" Target="https://www.antidiskriminierungsstelle.de/DE/ueber-diskriminierung/diskriminierungsmerkmale/sexuelle-identitaet/sexuelle-identitaet-node.html" TargetMode="External"/><Relationship Id="rId7"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4" Type="http://schemas.openxmlformats.org/officeDocument/2006/relationships/image" Target="../media/image2.png"/><Relationship Id="rId9" Type="http://schemas.openxmlformats.org/officeDocument/2006/relationships/image" Target="../media/image6.png"/></Relationships>
</file>

<file path=ppt/slides/_rels/slide26.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2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slide" Target="slide8.xml"/><Relationship Id="rId10" Type="http://schemas.openxmlformats.org/officeDocument/2006/relationships/image" Target="../media/image6.png"/><Relationship Id="rId9" Type="http://schemas.openxmlformats.org/officeDocument/2006/relationships/slide" Target="slide7.xml"/></Relationships>
</file>

<file path=ppt/slides/_rels/slide28.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29.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slide" Target="slide8.xml"/><Relationship Id="rId5" Type="http://schemas.openxmlformats.org/officeDocument/2006/relationships/image" Target="../media/image2.png"/><Relationship Id="rId9" Type="http://schemas.openxmlformats.org/officeDocument/2006/relationships/image" Target="../media/image6.png"/></Relationships>
</file>

<file path=ppt/slides/_rels/slide30.xml.rels><?xml version="1.0" encoding="UTF-8" standalone="yes"?>
<Relationships xmlns="http://schemas.openxmlformats.org/package/2006/relationships"><Relationship Id="rId8" Type="http://schemas.openxmlformats.org/officeDocument/2006/relationships/slide" Target="slide36.xml"/><Relationship Id="rId13" Type="http://schemas.openxmlformats.org/officeDocument/2006/relationships/slide" Target="slide41.xml"/><Relationship Id="rId18" Type="http://schemas.openxmlformats.org/officeDocument/2006/relationships/slide" Target="slide46.xml"/><Relationship Id="rId26" Type="http://schemas.openxmlformats.org/officeDocument/2006/relationships/image" Target="../media/image6.png"/><Relationship Id="rId3" Type="http://schemas.openxmlformats.org/officeDocument/2006/relationships/slide" Target="slide31.xml"/><Relationship Id="rId21" Type="http://schemas.openxmlformats.org/officeDocument/2006/relationships/slide" Target="slide49.xml"/><Relationship Id="rId7" Type="http://schemas.openxmlformats.org/officeDocument/2006/relationships/slide" Target="slide35.xml"/><Relationship Id="rId12" Type="http://schemas.openxmlformats.org/officeDocument/2006/relationships/slide" Target="slide40.xml"/><Relationship Id="rId17" Type="http://schemas.openxmlformats.org/officeDocument/2006/relationships/slide" Target="slide45.xml"/><Relationship Id="rId25" Type="http://schemas.openxmlformats.org/officeDocument/2006/relationships/slide" Target="slide7.xml"/><Relationship Id="rId2" Type="http://schemas.openxmlformats.org/officeDocument/2006/relationships/notesSlide" Target="../notesSlides/notesSlide28.xml"/><Relationship Id="rId16" Type="http://schemas.openxmlformats.org/officeDocument/2006/relationships/slide" Target="slide44.xml"/><Relationship Id="rId20" Type="http://schemas.openxmlformats.org/officeDocument/2006/relationships/slide" Target="slide48.xml"/><Relationship Id="rId1" Type="http://schemas.openxmlformats.org/officeDocument/2006/relationships/slideLayout" Target="../slideLayouts/slideLayout4.xml"/><Relationship Id="rId6" Type="http://schemas.openxmlformats.org/officeDocument/2006/relationships/slide" Target="slide34.xml"/><Relationship Id="rId11" Type="http://schemas.openxmlformats.org/officeDocument/2006/relationships/slide" Target="slide39.xml"/><Relationship Id="rId24" Type="http://schemas.openxmlformats.org/officeDocument/2006/relationships/image" Target="../media/image6.png"/><Relationship Id="rId5" Type="http://schemas.openxmlformats.org/officeDocument/2006/relationships/slide" Target="slide33.xml"/><Relationship Id="rId15" Type="http://schemas.openxmlformats.org/officeDocument/2006/relationships/slide" Target="slide43.xml"/><Relationship Id="rId23" Type="http://schemas.openxmlformats.org/officeDocument/2006/relationships/slide" Target="slide51.xml"/><Relationship Id="rId28" Type="http://schemas.openxmlformats.org/officeDocument/2006/relationships/image" Target="../media/image10.svg"/><Relationship Id="rId10" Type="http://schemas.openxmlformats.org/officeDocument/2006/relationships/slide" Target="slide38.xml"/><Relationship Id="rId19" Type="http://schemas.openxmlformats.org/officeDocument/2006/relationships/slide" Target="slide47.xml"/><Relationship Id="rId4" Type="http://schemas.openxmlformats.org/officeDocument/2006/relationships/slide" Target="slide32.xml"/><Relationship Id="rId9" Type="http://schemas.openxmlformats.org/officeDocument/2006/relationships/slide" Target="slide37.xml"/><Relationship Id="rId14" Type="http://schemas.openxmlformats.org/officeDocument/2006/relationships/slide" Target="slide42.xml"/><Relationship Id="rId22" Type="http://schemas.openxmlformats.org/officeDocument/2006/relationships/slide" Target="slide50.xml"/><Relationship Id="rId27" Type="http://schemas.openxmlformats.org/officeDocument/2006/relationships/image" Target="../media/image9.png"/></Relationships>
</file>

<file path=ppt/slides/_rels/slide3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3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4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5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5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slide" Target="slide30.xml"/></Relationships>
</file>

<file path=ppt/slides/_rels/slide52.xml.rels><?xml version="1.0" encoding="UTF-8" standalone="yes"?>
<Relationships xmlns="http://schemas.openxmlformats.org/package/2006/relationships"><Relationship Id="rId8" Type="http://schemas.openxmlformats.org/officeDocument/2006/relationships/slide" Target="slide58.xml"/><Relationship Id="rId13" Type="http://schemas.openxmlformats.org/officeDocument/2006/relationships/slide" Target="slide63.xml"/><Relationship Id="rId18" Type="http://schemas.openxmlformats.org/officeDocument/2006/relationships/slide" Target="slide68.xml"/><Relationship Id="rId26" Type="http://schemas.openxmlformats.org/officeDocument/2006/relationships/image" Target="../media/image6.png"/><Relationship Id="rId3" Type="http://schemas.openxmlformats.org/officeDocument/2006/relationships/slide" Target="slide53.xml"/><Relationship Id="rId21" Type="http://schemas.openxmlformats.org/officeDocument/2006/relationships/slide" Target="slide71.xml"/><Relationship Id="rId7" Type="http://schemas.openxmlformats.org/officeDocument/2006/relationships/slide" Target="slide57.xml"/><Relationship Id="rId12" Type="http://schemas.openxmlformats.org/officeDocument/2006/relationships/slide" Target="slide62.xml"/><Relationship Id="rId17" Type="http://schemas.openxmlformats.org/officeDocument/2006/relationships/slide" Target="slide67.xml"/><Relationship Id="rId25" Type="http://schemas.openxmlformats.org/officeDocument/2006/relationships/slide" Target="slide7.xml"/><Relationship Id="rId2" Type="http://schemas.openxmlformats.org/officeDocument/2006/relationships/notesSlide" Target="../notesSlides/notesSlide50.xml"/><Relationship Id="rId16" Type="http://schemas.openxmlformats.org/officeDocument/2006/relationships/slide" Target="slide66.xml"/><Relationship Id="rId20" Type="http://schemas.openxmlformats.org/officeDocument/2006/relationships/slide" Target="slide70.xml"/><Relationship Id="rId1" Type="http://schemas.openxmlformats.org/officeDocument/2006/relationships/slideLayout" Target="../slideLayouts/slideLayout5.xml"/><Relationship Id="rId6" Type="http://schemas.openxmlformats.org/officeDocument/2006/relationships/slide" Target="slide56.xml"/><Relationship Id="rId11" Type="http://schemas.openxmlformats.org/officeDocument/2006/relationships/slide" Target="slide61.xml"/><Relationship Id="rId24" Type="http://schemas.openxmlformats.org/officeDocument/2006/relationships/image" Target="../media/image6.png"/><Relationship Id="rId5" Type="http://schemas.openxmlformats.org/officeDocument/2006/relationships/slide" Target="slide55.xml"/><Relationship Id="rId15" Type="http://schemas.openxmlformats.org/officeDocument/2006/relationships/slide" Target="slide65.xml"/><Relationship Id="rId23" Type="http://schemas.openxmlformats.org/officeDocument/2006/relationships/slide" Target="slide73.xml"/><Relationship Id="rId28" Type="http://schemas.openxmlformats.org/officeDocument/2006/relationships/image" Target="../media/image12.svg"/><Relationship Id="rId10" Type="http://schemas.openxmlformats.org/officeDocument/2006/relationships/slide" Target="slide60.xml"/><Relationship Id="rId19" Type="http://schemas.openxmlformats.org/officeDocument/2006/relationships/slide" Target="slide69.xml"/><Relationship Id="rId4" Type="http://schemas.openxmlformats.org/officeDocument/2006/relationships/slide" Target="slide54.xml"/><Relationship Id="rId9" Type="http://schemas.openxmlformats.org/officeDocument/2006/relationships/slide" Target="slide59.xml"/><Relationship Id="rId14" Type="http://schemas.openxmlformats.org/officeDocument/2006/relationships/slide" Target="slide64.xml"/><Relationship Id="rId22" Type="http://schemas.openxmlformats.org/officeDocument/2006/relationships/slide" Target="slide72.xml"/><Relationship Id="rId27" Type="http://schemas.openxmlformats.org/officeDocument/2006/relationships/image" Target="../media/image11.png"/></Relationships>
</file>

<file path=ppt/slides/_rels/slide5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1.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5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2.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5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3.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5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4.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5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5.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5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6.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5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7.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8.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59.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0.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1.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2.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3.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4.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5.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6.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6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7.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7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8.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7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69.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7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70.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7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71.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52.xml"/></Relationships>
</file>

<file path=ppt/slides/_rels/slide74.xml.rels><?xml version="1.0" encoding="UTF-8" standalone="yes"?>
<Relationships xmlns="http://schemas.openxmlformats.org/package/2006/relationships"><Relationship Id="rId13" Type="http://schemas.openxmlformats.org/officeDocument/2006/relationships/image" Target="../media/image13.png"/><Relationship Id="rId3" Type="http://schemas.openxmlformats.org/officeDocument/2006/relationships/hyperlink" Target="https://www.hul.uni-hamburg.de/qualifizierung/hul-selma.html" TargetMode="External"/><Relationship Id="rId12"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9.xml"/><Relationship Id="rId11" Type="http://schemas.openxmlformats.org/officeDocument/2006/relationships/slide" Target="slide7.xml"/><Relationship Id="rId4" Type="http://schemas.openxmlformats.org/officeDocument/2006/relationships/image" Target="../media/image6.png"/><Relationship Id="rId1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86BC810-F5A7-DA1F-3770-0B761A90DD72}"/>
              </a:ext>
            </a:extLst>
          </p:cNvPr>
          <p:cNvSpPr>
            <a:spLocks noGrp="1"/>
          </p:cNvSpPr>
          <p:nvPr>
            <p:ph type="title"/>
          </p:nvPr>
        </p:nvSpPr>
        <p:spPr/>
        <p:txBody>
          <a:bodyPr/>
          <a:lstStyle/>
          <a:p>
            <a:r>
              <a:rPr lang="de-DE" dirty="0"/>
              <a:t>Worum geht es?</a:t>
            </a:r>
          </a:p>
        </p:txBody>
      </p:sp>
      <p:sp>
        <p:nvSpPr>
          <p:cNvPr id="5" name="Inhaltsplatzhalter 4">
            <a:extLst>
              <a:ext uri="{FF2B5EF4-FFF2-40B4-BE49-F238E27FC236}">
                <a16:creationId xmlns:a16="http://schemas.microsoft.com/office/drawing/2014/main" id="{46B95EE7-3309-15AE-F38C-599A80B9B755}"/>
              </a:ext>
            </a:extLst>
          </p:cNvPr>
          <p:cNvSpPr>
            <a:spLocks noGrp="1"/>
          </p:cNvSpPr>
          <p:nvPr>
            <p:ph idx="1"/>
          </p:nvPr>
        </p:nvSpPr>
        <p:spPr>
          <a:xfrm>
            <a:off x="838197" y="2029950"/>
            <a:ext cx="10497209" cy="4351338"/>
          </a:xfrm>
        </p:spPr>
        <p:txBody>
          <a:bodyPr>
            <a:noAutofit/>
          </a:bodyPr>
          <a:lstStyle/>
          <a:p>
            <a:r>
              <a:rPr lang="de-DE" sz="1800" dirty="0"/>
              <a:t>Das „</a:t>
            </a:r>
            <a:r>
              <a:rPr lang="de-DE" sz="1800" b="1" dirty="0" err="1"/>
              <a:t>Diversity</a:t>
            </a:r>
            <a:r>
              <a:rPr lang="de-DE" sz="1800" b="1" dirty="0"/>
              <a:t>-Spiel digital“ </a:t>
            </a:r>
            <a:r>
              <a:rPr lang="de-DE" sz="1800" dirty="0"/>
              <a:t>will Studierende an Hochschulen auf spielerische Art für das Thema Diversität interessieren, sie sensibilisieren und in einen gemeinsamen Austausch darüber bringen. </a:t>
            </a:r>
          </a:p>
          <a:p>
            <a:r>
              <a:rPr lang="de-DE" sz="1800" dirty="0"/>
              <a:t>Durch gezielte Fragen und den Dialog untereinander werden sich die Studierenden während des Spiels ihrer eigenen Wahrnehmungen und Handlungsweisen bewusster und lernen zudem andere Perspektiven kennen. </a:t>
            </a:r>
          </a:p>
          <a:p>
            <a:endParaRPr lang="de-DE" sz="1800" dirty="0"/>
          </a:p>
          <a:p>
            <a:r>
              <a:rPr lang="de-DE" sz="1800" dirty="0"/>
              <a:t>Ziel sollte sein, allen Studierenden in einem diskriminierungsfreien, offenen und wertschätzenden Umfeld die bestmöglichen Studienbedingungen zu bieten. Damit dies gelingen kann, ist es wichtig, auch Studierende frühzeitig für Diversität zu sensibilisieren. Genau da setzt das </a:t>
            </a:r>
            <a:r>
              <a:rPr lang="de-DE" sz="1800" b="1" dirty="0" err="1"/>
              <a:t>Diversity</a:t>
            </a:r>
            <a:r>
              <a:rPr lang="de-DE" sz="1800" b="1" dirty="0"/>
              <a:t>-Spiel digital </a:t>
            </a:r>
            <a:r>
              <a:rPr lang="de-DE" sz="1800" dirty="0"/>
              <a:t>an. </a:t>
            </a:r>
          </a:p>
          <a:p>
            <a:r>
              <a:rPr lang="de-DE" sz="1800" dirty="0"/>
              <a:t>Das Spiel kann überall da eingesetzt werden, wo Studierende sich zu Diversität austauschen wollen – ob zur Vorbereitung von Tutor:innen, für Teilnehmende der Orientierungseinheiten, im Seminarkontext, bei Aktionstagen – alles ist denkbar und möglich.</a:t>
            </a:r>
          </a:p>
          <a:p>
            <a:endParaRPr lang="de-DE" sz="1800" dirty="0"/>
          </a:p>
          <a:p>
            <a:endParaRPr lang="de-DE" sz="1800" dirty="0"/>
          </a:p>
        </p:txBody>
      </p:sp>
    </p:spTree>
    <p:extLst>
      <p:ext uri="{BB962C8B-B14F-4D97-AF65-F5344CB8AC3E}">
        <p14:creationId xmlns:p14="http://schemas.microsoft.com/office/powerpoint/2010/main" val="3970217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E348DB-C714-FFB1-9BB9-2664A432C622}"/>
              </a:ext>
            </a:extLst>
          </p:cNvPr>
          <p:cNvSpPr>
            <a:spLocks noGrp="1"/>
          </p:cNvSpPr>
          <p:nvPr>
            <p:ph type="title"/>
          </p:nvPr>
        </p:nvSpPr>
        <p:spPr/>
        <p:txBody>
          <a:bodyPr/>
          <a:lstStyle/>
          <a:p>
            <a:r>
              <a:rPr lang="de-DE" dirty="0"/>
              <a:t>Hinweise zum Spiel</a:t>
            </a:r>
          </a:p>
        </p:txBody>
      </p:sp>
      <p:sp>
        <p:nvSpPr>
          <p:cNvPr id="3" name="Inhaltsplatzhalter 2">
            <a:extLst>
              <a:ext uri="{FF2B5EF4-FFF2-40B4-BE49-F238E27FC236}">
                <a16:creationId xmlns:a16="http://schemas.microsoft.com/office/drawing/2014/main" id="{65129B8D-8FC1-43C6-E332-D0F9E8ED8768}"/>
              </a:ext>
            </a:extLst>
          </p:cNvPr>
          <p:cNvSpPr>
            <a:spLocks noGrp="1"/>
          </p:cNvSpPr>
          <p:nvPr>
            <p:ph idx="1"/>
          </p:nvPr>
        </p:nvSpPr>
        <p:spPr>
          <a:xfrm>
            <a:off x="838197" y="2007648"/>
            <a:ext cx="10502465" cy="4351338"/>
          </a:xfrm>
        </p:spPr>
        <p:txBody>
          <a:bodyPr>
            <a:noAutofit/>
          </a:bodyPr>
          <a:lstStyle/>
          <a:p>
            <a:pPr>
              <a:spcBef>
                <a:spcPts val="600"/>
              </a:spcBef>
            </a:pPr>
            <a:r>
              <a:rPr lang="de-DE" sz="1200" dirty="0"/>
              <a:t>Die ursprüngliche Spielidee entstammt dem Spiel „Diversity – Gemeinsam Vielfalt gestalten“, welches von DB Schenker (Schweden), der Deutschen Bahn AG und der Charta der Vielfalt e. V. entwickelt wurde und für die Sensibilisierung von Beschäftigten in Unternehmen gedacht ist.</a:t>
            </a:r>
          </a:p>
          <a:p>
            <a:pPr>
              <a:spcBef>
                <a:spcPts val="600"/>
              </a:spcBef>
            </a:pPr>
            <a:r>
              <a:rPr lang="de-DE" sz="1200" dirty="0"/>
              <a:t>Im Rahmen des BMBF-finanzierten Universitätskollegs der Universität Hamburg wurde darauf aufbauend „Mensch tausch dich aus“ als Brettspiel entwickelt, das einen ähnlichen Spielablauf hat, aber gezielt Diversität an Hochschulen im Allgemeinen und an der Universität Hamburg im Speziellen thematisiert.</a:t>
            </a:r>
          </a:p>
          <a:p>
            <a:pPr>
              <a:spcBef>
                <a:spcPts val="600"/>
              </a:spcBef>
            </a:pPr>
            <a:r>
              <a:rPr lang="de-DE" sz="1200" dirty="0"/>
              <a:t>Um das Spiel-Prinzip auch auf andere Themenfelder übertragbar zu machen und das Aktualisieren zu erleichtern, wurde das Spiel am Hamburger Zentrum für Universitäres Lehren und Lernen (HUL) der Universität Hamburg (UHH) auf PowerPoint übertragen. Hierdurch werden auch die didaktischen Einsatzmöglich-</a:t>
            </a:r>
            <a:r>
              <a:rPr lang="de-DE" sz="1200" dirty="0" err="1"/>
              <a:t>keiten</a:t>
            </a:r>
            <a:r>
              <a:rPr lang="de-DE" sz="1200" dirty="0"/>
              <a:t> noch einmal erweitert (z.B. können so auch Studierende selbst Fragen erstellen).</a:t>
            </a:r>
          </a:p>
          <a:p>
            <a:pPr>
              <a:spcBef>
                <a:spcPts val="600"/>
              </a:spcBef>
            </a:pPr>
            <a:r>
              <a:rPr lang="de-DE" sz="1200" dirty="0">
                <a:solidFill>
                  <a:srgbClr val="0271BB"/>
                </a:solidFill>
              </a:rPr>
              <a:t>Sie können diese PowerPoint-Datei gern kopieren und </a:t>
            </a:r>
            <a:r>
              <a:rPr lang="de-DE" sz="1200" b="1" dirty="0">
                <a:solidFill>
                  <a:srgbClr val="0271BB"/>
                </a:solidFill>
              </a:rPr>
              <a:t>an Ihre eigenen Bedürfnisse und Themen anpassen</a:t>
            </a:r>
            <a:r>
              <a:rPr lang="de-DE" sz="1200" dirty="0">
                <a:solidFill>
                  <a:srgbClr val="0271BB"/>
                </a:solidFill>
              </a:rPr>
              <a:t>. Bei der Erstellung der Vorlage haben wir so weit wie möglich die Corporate-Design-Vorgaben der UHH beachtet. Sollten Sie die entsprechenden Schriftarten nicht auf Ihrem Endgerät installiert haben, können Sie die Schriftart in PowerPoint im Reiter Entwurf bei „Varianten“ im Dropdown-Menü im Menüpunkt Schriftarten ganz unten bei „Schriftart anpassen“ an auf Ihrem Gerät verfügbare Schriftarten für alle Folien einfach anpassen.</a:t>
            </a:r>
          </a:p>
          <a:p>
            <a:pPr>
              <a:spcBef>
                <a:spcPts val="600"/>
              </a:spcBef>
            </a:pPr>
            <a:r>
              <a:rPr lang="de-DE" sz="1200" dirty="0"/>
              <a:t>Weitere Informationen zum HUL und den Angeboten des HUL finden Sie hier: </a:t>
            </a:r>
            <a:r>
              <a:rPr lang="de-DE" sz="1200" dirty="0">
                <a:solidFill>
                  <a:srgbClr val="0271BB"/>
                </a:solidFill>
                <a:hlinkClick r:id="rId3">
                  <a:extLst>
                    <a:ext uri="{A12FA001-AC4F-418D-AE19-62706E023703}">
                      <ahyp:hlinkClr xmlns:ahyp="http://schemas.microsoft.com/office/drawing/2018/hyperlinkcolor" val="tx"/>
                    </a:ext>
                  </a:extLst>
                </a:hlinkClick>
              </a:rPr>
              <a:t>https://www.hul.uni-hamburg.de/ueber-uns.html</a:t>
            </a:r>
            <a:r>
              <a:rPr lang="de-DE" sz="1200" dirty="0">
                <a:solidFill>
                  <a:srgbClr val="0271BB"/>
                </a:solidFill>
              </a:rPr>
              <a:t> </a:t>
            </a:r>
          </a:p>
          <a:p>
            <a:pPr>
              <a:spcBef>
                <a:spcPts val="600"/>
              </a:spcBef>
            </a:pPr>
            <a:endParaRPr lang="de-DE" sz="1200" b="1" dirty="0"/>
          </a:p>
          <a:p>
            <a:pPr>
              <a:spcBef>
                <a:spcPts val="600"/>
              </a:spcBef>
            </a:pPr>
            <a:r>
              <a:rPr lang="de-DE" sz="1200" b="1" dirty="0"/>
              <a:t>Bei Fragen zum Spiel wenden Sie sich bitte an: </a:t>
            </a:r>
          </a:p>
          <a:p>
            <a:pPr>
              <a:spcBef>
                <a:spcPts val="600"/>
              </a:spcBef>
            </a:pPr>
            <a:r>
              <a:rPr lang="de-DE" sz="1200" b="1" dirty="0">
                <a:solidFill>
                  <a:srgbClr val="0271BB"/>
                </a:solidFill>
              </a:rPr>
              <a:t>PPT-Adaption</a:t>
            </a:r>
            <a:br>
              <a:rPr lang="de-DE" sz="1200" dirty="0"/>
            </a:br>
            <a:r>
              <a:rPr lang="de-DE" sz="1200" dirty="0"/>
              <a:t>Gunda Mohr </a:t>
            </a:r>
            <a:br>
              <a:rPr lang="de-DE" sz="1200" dirty="0"/>
            </a:br>
            <a:r>
              <a:rPr lang="de-DE" sz="1200" dirty="0">
                <a:solidFill>
                  <a:srgbClr val="0271BB"/>
                </a:solidFill>
                <a:hlinkClick r:id="rId4">
                  <a:extLst>
                    <a:ext uri="{A12FA001-AC4F-418D-AE19-62706E023703}">
                      <ahyp:hlinkClr xmlns:ahyp="http://schemas.microsoft.com/office/drawing/2018/hyperlinkcolor" val="tx"/>
                    </a:ext>
                  </a:extLst>
                </a:hlinkClick>
              </a:rPr>
              <a:t>gunda.mohr@uni-hamburg.de</a:t>
            </a:r>
            <a:endParaRPr lang="de-DE" sz="1200" dirty="0"/>
          </a:p>
          <a:p>
            <a:pPr>
              <a:spcBef>
                <a:spcPts val="600"/>
              </a:spcBef>
            </a:pPr>
            <a:r>
              <a:rPr lang="de-DE" sz="1200" b="1" dirty="0" err="1">
                <a:solidFill>
                  <a:srgbClr val="0271BB"/>
                </a:solidFill>
              </a:rPr>
              <a:t>Diversity</a:t>
            </a:r>
            <a:r>
              <a:rPr lang="de-DE" sz="1200" b="1" dirty="0">
                <a:solidFill>
                  <a:srgbClr val="0271BB"/>
                </a:solidFill>
              </a:rPr>
              <a:t>-Spiel digital</a:t>
            </a:r>
            <a:br>
              <a:rPr lang="de-DE" sz="1200" dirty="0"/>
            </a:br>
            <a:r>
              <a:rPr lang="de-DE" sz="1200" dirty="0"/>
              <a:t>Susanne Wesner </a:t>
            </a:r>
            <a:br>
              <a:rPr lang="de-DE" sz="1200" dirty="0"/>
            </a:br>
            <a:r>
              <a:rPr lang="de-DE" sz="1200" dirty="0">
                <a:solidFill>
                  <a:srgbClr val="0271BB"/>
                </a:solidFill>
                <a:hlinkClick r:id="rId5">
                  <a:extLst>
                    <a:ext uri="{A12FA001-AC4F-418D-AE19-62706E023703}">
                      <ahyp:hlinkClr xmlns:ahyp="http://schemas.microsoft.com/office/drawing/2018/hyperlinkcolor" val="tx"/>
                    </a:ext>
                  </a:extLst>
                </a:hlinkClick>
              </a:rPr>
              <a:t>susanne.wesner@uni-hamburg.de</a:t>
            </a:r>
            <a:endParaRPr lang="de-DE" sz="1200" dirty="0">
              <a:solidFill>
                <a:srgbClr val="0271BB"/>
              </a:solidFill>
            </a:endParaRPr>
          </a:p>
        </p:txBody>
      </p:sp>
      <p:sp>
        <p:nvSpPr>
          <p:cNvPr id="4" name="Rechteck 3">
            <a:extLst>
              <a:ext uri="{FF2B5EF4-FFF2-40B4-BE49-F238E27FC236}">
                <a16:creationId xmlns:a16="http://schemas.microsoft.com/office/drawing/2014/main" id="{CDBC458A-4670-CF8E-1E51-B75E9B9B7134}"/>
              </a:ext>
            </a:extLst>
          </p:cNvPr>
          <p:cNvSpPr/>
          <p:nvPr/>
        </p:nvSpPr>
        <p:spPr>
          <a:xfrm rot="581893">
            <a:off x="8529144" y="499240"/>
            <a:ext cx="3205656" cy="6148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Diese Folie bitte nicht löschen. Danke.</a:t>
            </a:r>
          </a:p>
        </p:txBody>
      </p:sp>
    </p:spTree>
    <p:extLst>
      <p:ext uri="{BB962C8B-B14F-4D97-AF65-F5344CB8AC3E}">
        <p14:creationId xmlns:p14="http://schemas.microsoft.com/office/powerpoint/2010/main" val="1201063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99F6661-793E-A45E-7835-50E2D1C5B3E0}"/>
              </a:ext>
            </a:extLst>
          </p:cNvPr>
          <p:cNvSpPr>
            <a:spLocks noGrp="1"/>
          </p:cNvSpPr>
          <p:nvPr>
            <p:ph type="title"/>
          </p:nvPr>
        </p:nvSpPr>
        <p:spPr/>
        <p:txBody>
          <a:bodyPr/>
          <a:lstStyle/>
          <a:p>
            <a:r>
              <a:rPr lang="de-DE" dirty="0"/>
              <a:t>Anleitung zum Spiel</a:t>
            </a:r>
          </a:p>
        </p:txBody>
      </p:sp>
      <p:sp>
        <p:nvSpPr>
          <p:cNvPr id="5" name="Inhaltsplatzhalter 4">
            <a:extLst>
              <a:ext uri="{FF2B5EF4-FFF2-40B4-BE49-F238E27FC236}">
                <a16:creationId xmlns:a16="http://schemas.microsoft.com/office/drawing/2014/main" id="{C9C65DBB-B315-4583-66E6-6A993AEDD514}"/>
              </a:ext>
            </a:extLst>
          </p:cNvPr>
          <p:cNvSpPr>
            <a:spLocks noGrp="1"/>
          </p:cNvSpPr>
          <p:nvPr>
            <p:ph idx="1"/>
          </p:nvPr>
        </p:nvSpPr>
        <p:spPr>
          <a:xfrm>
            <a:off x="838198" y="2007648"/>
            <a:ext cx="10502464" cy="4351338"/>
          </a:xfrm>
        </p:spPr>
        <p:txBody>
          <a:bodyPr>
            <a:noAutofit/>
          </a:bodyPr>
          <a:lstStyle/>
          <a:p>
            <a:pPr>
              <a:spcBef>
                <a:spcPts val="600"/>
              </a:spcBef>
            </a:pPr>
            <a:r>
              <a:rPr lang="de-DE" sz="1200" b="1" dirty="0"/>
              <a:t>Ziel des Spiels: </a:t>
            </a:r>
            <a:r>
              <a:rPr lang="de-DE" sz="1200" dirty="0"/>
              <a:t>Das Spiel soll Austausch und Reflexion über ein Thema in einer wertschätzenden Atmosphäre anregen. Es gibt keine </a:t>
            </a:r>
            <a:r>
              <a:rPr lang="de-DE" sz="1200" dirty="0" err="1"/>
              <a:t>Gewinner:innen</a:t>
            </a:r>
            <a:r>
              <a:rPr lang="de-DE" sz="1200" dirty="0"/>
              <a:t> im „klassischen“ Sinn. Am Ende haben alle gewonnen, denn alle haben neue Impulse zum Thema bekommen. </a:t>
            </a:r>
          </a:p>
          <a:p>
            <a:pPr>
              <a:spcBef>
                <a:spcPts val="600"/>
              </a:spcBef>
            </a:pPr>
            <a:r>
              <a:rPr lang="de-DE" sz="1200" b="1" dirty="0"/>
              <a:t>Vorgehen: </a:t>
            </a:r>
            <a:r>
              <a:rPr lang="de-DE" sz="1200" dirty="0"/>
              <a:t>Es kann sinnvoll sein, vorab mit den Teilnehmenden Kommunikationsregeln (siehe Folie 5) zu besprechen. Zu Beginn des Spiels können Sie mit Hilfe des Glückrads bestimmen, aus welcher Kategorie die erste Frage kommt. Der erste Klick auf das Glücksrad startet es. Wenn Ihre Teilnehmenden „Stopp“ sagen, stoppen Sie das Glücksrad durch einen zweiten Klick. Der rote Zeiger zeigt auf die Farbe der gewählten Kategorie. Mit einem Klick auf das farblich passende Icon unter dem Glücksrad gelangen Sie zur Übersichtsseite der gewählten Kategorie. Hier können Sie Ihre Teilnehmenden wählen lassen, welche Frage (Zahl) sie bearbeiten möchten. Per Klick auf die Zahl gelangen Sie zur dazugehörigen Frage. Nach der Beantwortung der Frage gelangen Sie per Klick auf das Glücksrad-Icon unten rechts wieder zur Auswahlseite mit dem Glücksrad und können dort die nächste Frage bestimmen. Alternativ gelangen Sie mit dem Kategorie-Icon oben rechts zur Übersichtsseite der Kategorie. </a:t>
            </a:r>
          </a:p>
          <a:p>
            <a:pPr>
              <a:spcBef>
                <a:spcPts val="600"/>
              </a:spcBef>
            </a:pPr>
            <a:r>
              <a:rPr lang="de-DE" sz="1200" b="1" dirty="0"/>
              <a:t>Anmerkungen zu den Fragenkategorien: </a:t>
            </a:r>
          </a:p>
          <a:p>
            <a:pPr>
              <a:spcBef>
                <a:spcPts val="300"/>
              </a:spcBef>
            </a:pPr>
            <a:r>
              <a:rPr lang="de-DE" sz="1200" b="1" dirty="0">
                <a:solidFill>
                  <a:srgbClr val="0271BB"/>
                </a:solidFill>
              </a:rPr>
              <a:t>Wissen</a:t>
            </a:r>
            <a:r>
              <a:rPr lang="de-DE" sz="1200" dirty="0"/>
              <a:t> (blaues Icon mit Glühlampe) – Bei dieser Kategorie gibt es eine oder mehrere richtige Antworten. Die Lösung erhalten Sie jeweils durch ein Klicken auf den „Lösungskasten“.</a:t>
            </a:r>
          </a:p>
          <a:p>
            <a:pPr>
              <a:spcBef>
                <a:spcPts val="300"/>
              </a:spcBef>
            </a:pPr>
            <a:r>
              <a:rPr lang="de-DE" sz="1200" b="1" dirty="0">
                <a:solidFill>
                  <a:srgbClr val="0271BB"/>
                </a:solidFill>
              </a:rPr>
              <a:t>Ereignis</a:t>
            </a:r>
            <a:r>
              <a:rPr lang="de-DE" sz="1200" dirty="0"/>
              <a:t> (hellgraues Icon mit Stern) – Die aufgeführten möglichen Reaktionen stellen Beispiele und nicht Empfehlungen dar. Die im Alltag geeignete Lösung kann je nach Rahmenbedingungen und eigener Persönlichkeit unterschiedlich sein. In dieser Kategorie kann immer auch eine alternative eigene Reaktion als Antwort gewählt und beschrieben werden. Nach der Abstimmung gibt es Raum für die Begründung der eigenen Antworten.</a:t>
            </a:r>
          </a:p>
          <a:p>
            <a:pPr>
              <a:spcBef>
                <a:spcPts val="300"/>
              </a:spcBef>
            </a:pPr>
            <a:r>
              <a:rPr lang="de-DE" sz="1200" b="1" dirty="0">
                <a:solidFill>
                  <a:srgbClr val="0271BB"/>
                </a:solidFill>
              </a:rPr>
              <a:t>Meinung</a:t>
            </a:r>
            <a:r>
              <a:rPr lang="de-DE" sz="1200" dirty="0"/>
              <a:t> (dunkelgraues Icon mit Blitz) – In dieser Kategorie gibt es keine Antwortvorgaben. Stattdessen geht es um den Austausch von Meinungen, Erfahrungen und Hypothesen.</a:t>
            </a:r>
          </a:p>
          <a:p>
            <a:pPr>
              <a:spcBef>
                <a:spcPts val="300"/>
              </a:spcBef>
            </a:pPr>
            <a:r>
              <a:rPr lang="de-DE" sz="1200" b="1" dirty="0">
                <a:solidFill>
                  <a:srgbClr val="0271BB"/>
                </a:solidFill>
              </a:rPr>
              <a:t>Abschlussfrage</a:t>
            </a:r>
            <a:r>
              <a:rPr lang="de-DE" sz="1200" dirty="0"/>
              <a:t> (rotes Icon mit Tür) – Mit Hilfe der Abschlussfrage können Sie am Ende noch eine abschließende Reflexion anregen, die den Teilnehmenden bewusst macht, was sie durch das Spiel gelernt haben. Vor dem Spielstart sollten Sie diese Frage an Ihre Veranstaltung anpassen.</a:t>
            </a:r>
          </a:p>
          <a:p>
            <a:pPr>
              <a:spcBef>
                <a:spcPts val="600"/>
              </a:spcBef>
            </a:pPr>
            <a:r>
              <a:rPr lang="de-DE" sz="1200" b="1" dirty="0"/>
              <a:t>Spieldauer und Ende des Spiels: </a:t>
            </a:r>
            <a:r>
              <a:rPr lang="de-DE" sz="1200" dirty="0"/>
              <a:t>Sie können das Spiel so lange spielen, wie Sie möchten. Wir empfehlen, sich mindestens 30 Minuten Zeit zu nehmen und das Spiel mit der Abschlussfrage zu beenden. Gern können Sie vorab gemeinsam eine Spieldauer definieren oder z.B. bestimmen, dass unter den zufällig gewählten Fragen mindestens zwei Fragen aus jeder Kategorie gewesen sein müssen.</a:t>
            </a:r>
          </a:p>
        </p:txBody>
      </p:sp>
    </p:spTree>
    <p:extLst>
      <p:ext uri="{BB962C8B-B14F-4D97-AF65-F5344CB8AC3E}">
        <p14:creationId xmlns:p14="http://schemas.microsoft.com/office/powerpoint/2010/main" val="1739430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0B06A-847F-7E9A-459E-9DF7ED15ACA7}"/>
              </a:ext>
            </a:extLst>
          </p:cNvPr>
          <p:cNvSpPr>
            <a:spLocks noGrp="1"/>
          </p:cNvSpPr>
          <p:nvPr>
            <p:ph type="title"/>
          </p:nvPr>
        </p:nvSpPr>
        <p:spPr>
          <a:xfrm>
            <a:off x="838198" y="292231"/>
            <a:ext cx="10502463" cy="1157142"/>
          </a:xfrm>
        </p:spPr>
        <p:txBody>
          <a:bodyPr>
            <a:normAutofit fontScale="90000"/>
          </a:bodyPr>
          <a:lstStyle/>
          <a:p>
            <a:pPr>
              <a:lnSpc>
                <a:spcPct val="90000"/>
              </a:lnSpc>
            </a:pPr>
            <a:r>
              <a:rPr lang="de-DE" dirty="0"/>
              <a:t>Beispiele für Spielvarianten &amp; Einsatzmöglichkeiten</a:t>
            </a:r>
          </a:p>
        </p:txBody>
      </p:sp>
      <p:sp>
        <p:nvSpPr>
          <p:cNvPr id="3" name="Inhaltsplatzhalter 2">
            <a:extLst>
              <a:ext uri="{FF2B5EF4-FFF2-40B4-BE49-F238E27FC236}">
                <a16:creationId xmlns:a16="http://schemas.microsoft.com/office/drawing/2014/main" id="{BDBA9B46-DB22-E9F3-5316-F0CD3D155E63}"/>
              </a:ext>
            </a:extLst>
          </p:cNvPr>
          <p:cNvSpPr>
            <a:spLocks noGrp="1"/>
          </p:cNvSpPr>
          <p:nvPr>
            <p:ph idx="1"/>
          </p:nvPr>
        </p:nvSpPr>
        <p:spPr>
          <a:xfrm>
            <a:off x="838198" y="2007648"/>
            <a:ext cx="10502464" cy="4351338"/>
          </a:xfrm>
        </p:spPr>
        <p:txBody>
          <a:bodyPr>
            <a:normAutofit fontScale="92500" lnSpcReduction="10000"/>
          </a:bodyPr>
          <a:lstStyle/>
          <a:p>
            <a:pPr>
              <a:spcBef>
                <a:spcPts val="600"/>
              </a:spcBef>
            </a:pPr>
            <a:r>
              <a:rPr lang="de-DE" sz="1300" b="1" dirty="0"/>
              <a:t>Nutzung im Plenum (vor Ort)</a:t>
            </a:r>
            <a:br>
              <a:rPr lang="de-DE" sz="1300" b="1" dirty="0"/>
            </a:br>
            <a:r>
              <a:rPr lang="de-DE" sz="1300" dirty="0"/>
              <a:t>Im Plenum können Sie die Rückmeldungen zu den Fragen entweder über Hand heben (Wer ist für a, wer für b, …), farbige Abstimmungskarten mit Buchstaben oder anonym über ein Classroom-Response-System wie das Life-Feedback von Particify einholen. Den Austausch und die Diskussion können Sie entweder gemeinsam im Plenum mit einzelnen Meldungen oder in „Murmelgruppen“ mit den </a:t>
            </a:r>
            <a:r>
              <a:rPr lang="de-DE" sz="1300" dirty="0" err="1"/>
              <a:t>Sitznachbar:innen</a:t>
            </a:r>
            <a:r>
              <a:rPr lang="de-DE" sz="1300" dirty="0"/>
              <a:t> gestalten. Natürlich können Sie hier bei Bedarf auch abwechseln oder beides kombinieren, also erst die Murmelgruppen und dann eine Diskussion im Plenum.</a:t>
            </a:r>
          </a:p>
          <a:p>
            <a:pPr>
              <a:spcBef>
                <a:spcPts val="600"/>
              </a:spcBef>
            </a:pPr>
            <a:r>
              <a:rPr lang="de-DE" sz="1300" b="1" dirty="0"/>
              <a:t>Nutzung im Plenum (digital)</a:t>
            </a:r>
            <a:br>
              <a:rPr lang="de-DE" sz="1300" b="1" dirty="0"/>
            </a:br>
            <a:r>
              <a:rPr lang="de-DE" sz="1300" dirty="0"/>
              <a:t>Bei einem Online-Meeting können Sie für die Rückmeldungen die Abstimmungsfunktion des Online-Meeting-Tools (z.B. ZOOM oder BigBlueButton) nutzen. Wünschen Sie eine weniger anonyme Abstimmung, können Sie Ihre Teilnehmenden bitten, Buchstabenkarten zu basteln und diese jeweils neben dem eigenen Gesicht in die Webcam zu halten. Austausch und Diskussion können entweder direkt im Plenum oder in Breakoutsessions erfolgen.</a:t>
            </a:r>
          </a:p>
          <a:p>
            <a:pPr>
              <a:spcBef>
                <a:spcPts val="600"/>
              </a:spcBef>
            </a:pPr>
            <a:r>
              <a:rPr lang="de-DE" sz="1300" b="1" dirty="0"/>
              <a:t>Nutzung in Kleingruppen (vor Ort)</a:t>
            </a:r>
            <a:br>
              <a:rPr lang="de-DE" sz="1300" b="1" dirty="0"/>
            </a:br>
            <a:r>
              <a:rPr lang="de-DE" sz="1300" dirty="0"/>
              <a:t>Bei Kleingruppen vor Ort nutzt jede Kleingruppe eine Kopie des PowerPoint und bedient diese selbst. Die Abstimmung kann mit Hilfe von selbst gebastelten Buchstabenkarten erfolgen. Bei Austausch und Diskussion achtet die Kleingruppe selbst darauf, dass alle in der Gruppe, wenn sie es möchten, zu Wort kommen.</a:t>
            </a:r>
          </a:p>
          <a:p>
            <a:pPr>
              <a:spcBef>
                <a:spcPts val="600"/>
              </a:spcBef>
            </a:pPr>
            <a:r>
              <a:rPr lang="de-DE" sz="1300" b="1" dirty="0"/>
              <a:t>Nutzung in Kleingruppen (digital)</a:t>
            </a:r>
            <a:br>
              <a:rPr lang="de-DE" sz="1300" b="1" dirty="0"/>
            </a:br>
            <a:r>
              <a:rPr lang="de-DE" sz="1300" dirty="0"/>
              <a:t>Bei Kleingruppenarbeit mit Hilfe von Breakoutsessions in Online-Meetings stellen Sie vorab allen Teilnehmenden im Chat die PowerPoint-Datei des Spiels zur Verfügung. In der Breakoutsession gibt eine Person ihren Bildschirm frei und bedient die Präsentation. Bei der Abstimmung schreiben alle ihre Antwort in den Chat und schicken diese auf Kommando zeitgleich ab. Anschließend tauschen sich die Mitglieder der Kleingruppe mündlich aus.</a:t>
            </a:r>
          </a:p>
          <a:p>
            <a:pPr>
              <a:spcBef>
                <a:spcPts val="600"/>
              </a:spcBef>
            </a:pPr>
            <a:r>
              <a:rPr lang="de-DE" sz="1300" b="1" dirty="0"/>
              <a:t>Als Aufgabe</a:t>
            </a:r>
            <a:br>
              <a:rPr lang="de-DE" sz="1300" b="1" dirty="0"/>
            </a:br>
            <a:r>
              <a:rPr lang="de-DE" sz="1300" dirty="0"/>
              <a:t>Statt die Fragen für das Spiel selbst zu entwerfen, können Sie Ihre Teilnehmenden bitten, Fragen für das Spiel zu entwickeln. Dies kann entweder in Einzelarbeit oder in Kleingruppen synchron oder asynchron durchgeführt werden.</a:t>
            </a:r>
          </a:p>
          <a:p>
            <a:pPr>
              <a:spcBef>
                <a:spcPts val="600"/>
              </a:spcBef>
            </a:pPr>
            <a:r>
              <a:rPr lang="de-DE" sz="1300" b="1" dirty="0">
                <a:solidFill>
                  <a:srgbClr val="0271BB"/>
                </a:solidFill>
              </a:rPr>
              <a:t>Wichtige Anmerkung </a:t>
            </a:r>
            <a:br>
              <a:rPr lang="de-DE" sz="1300" b="1" dirty="0">
                <a:solidFill>
                  <a:srgbClr val="0271BB"/>
                </a:solidFill>
              </a:rPr>
            </a:br>
            <a:r>
              <a:rPr lang="de-DE" sz="1300" dirty="0">
                <a:solidFill>
                  <a:srgbClr val="0271BB"/>
                </a:solidFill>
              </a:rPr>
              <a:t>Die Datei „merkt“ sich nach dem Schließen nicht mehr, welche Fragen schon genutzt wurden. Sollten Sie das Spiel über mehrere Sitzungen nutzen wollen, empfehlen wir Ihnen daher, sich zu notieren, welche Fragen schon verwendet wurden. </a:t>
            </a:r>
          </a:p>
        </p:txBody>
      </p:sp>
    </p:spTree>
    <p:extLst>
      <p:ext uri="{BB962C8B-B14F-4D97-AF65-F5344CB8AC3E}">
        <p14:creationId xmlns:p14="http://schemas.microsoft.com/office/powerpoint/2010/main" val="4014790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0C46DF-2B4B-440C-A655-0CB641EE6B18}"/>
              </a:ext>
            </a:extLst>
          </p:cNvPr>
          <p:cNvSpPr>
            <a:spLocks noGrp="1"/>
          </p:cNvSpPr>
          <p:nvPr>
            <p:ph type="title"/>
          </p:nvPr>
        </p:nvSpPr>
        <p:spPr/>
        <p:txBody>
          <a:bodyPr>
            <a:normAutofit fontScale="90000"/>
          </a:bodyPr>
          <a:lstStyle/>
          <a:p>
            <a:r>
              <a:rPr lang="de-DE" dirty="0"/>
              <a:t>Kommunikationsregeln beim Spielen</a:t>
            </a:r>
          </a:p>
        </p:txBody>
      </p:sp>
      <p:graphicFrame>
        <p:nvGraphicFramePr>
          <p:cNvPr id="4" name="Inhaltsplatzhalter 3">
            <a:extLst>
              <a:ext uri="{FF2B5EF4-FFF2-40B4-BE49-F238E27FC236}">
                <a16:creationId xmlns:a16="http://schemas.microsoft.com/office/drawing/2014/main" id="{C2D59ADF-CF5D-633B-7604-9610540D72A6}"/>
              </a:ext>
            </a:extLst>
          </p:cNvPr>
          <p:cNvGraphicFramePr>
            <a:graphicFrameLocks noGrp="1"/>
          </p:cNvGraphicFramePr>
          <p:nvPr>
            <p:ph idx="1"/>
            <p:extLst>
              <p:ext uri="{D42A27DB-BD31-4B8C-83A1-F6EECF244321}">
                <p14:modId xmlns:p14="http://schemas.microsoft.com/office/powerpoint/2010/main" val="1518617901"/>
              </p:ext>
            </p:extLst>
          </p:nvPr>
        </p:nvGraphicFramePr>
        <p:xfrm>
          <a:off x="838198" y="2007648"/>
          <a:ext cx="95400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0729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C08852-FD97-1FAD-4304-345E9A6D773B}"/>
              </a:ext>
            </a:extLst>
          </p:cNvPr>
          <p:cNvSpPr>
            <a:spLocks noGrp="1"/>
          </p:cNvSpPr>
          <p:nvPr>
            <p:ph type="title"/>
          </p:nvPr>
        </p:nvSpPr>
        <p:spPr/>
        <p:txBody>
          <a:bodyPr/>
          <a:lstStyle/>
          <a:p>
            <a:r>
              <a:rPr lang="de-DE" dirty="0"/>
              <a:t>Das </a:t>
            </a:r>
            <a:r>
              <a:rPr lang="de-DE" dirty="0" err="1"/>
              <a:t>Diversity</a:t>
            </a:r>
            <a:r>
              <a:rPr lang="de-DE" dirty="0"/>
              <a:t>-Spiel digital</a:t>
            </a:r>
          </a:p>
        </p:txBody>
      </p:sp>
      <p:sp>
        <p:nvSpPr>
          <p:cNvPr id="3" name="Untertitel 2">
            <a:extLst>
              <a:ext uri="{FF2B5EF4-FFF2-40B4-BE49-F238E27FC236}">
                <a16:creationId xmlns:a16="http://schemas.microsoft.com/office/drawing/2014/main" id="{09963724-C210-05A0-A1BD-FAAC111428F0}"/>
              </a:ext>
            </a:extLst>
          </p:cNvPr>
          <p:cNvSpPr>
            <a:spLocks noGrp="1"/>
          </p:cNvSpPr>
          <p:nvPr>
            <p:ph type="subTitle" idx="1"/>
          </p:nvPr>
        </p:nvSpPr>
        <p:spPr/>
        <p:txBody>
          <a:bodyPr/>
          <a:lstStyle/>
          <a:p>
            <a:r>
              <a:rPr lang="de-DE" dirty="0"/>
              <a:t>Ein Spiel rund um Diversität an Hochschulen</a:t>
            </a:r>
          </a:p>
        </p:txBody>
      </p:sp>
    </p:spTree>
    <p:extLst>
      <p:ext uri="{BB962C8B-B14F-4D97-AF65-F5344CB8AC3E}">
        <p14:creationId xmlns:p14="http://schemas.microsoft.com/office/powerpoint/2010/main" val="17337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253DB-2C22-C034-4652-B032900A93AF}"/>
              </a:ext>
            </a:extLst>
          </p:cNvPr>
          <p:cNvSpPr>
            <a:spLocks noGrp="1"/>
          </p:cNvSpPr>
          <p:nvPr>
            <p:ph type="title"/>
          </p:nvPr>
        </p:nvSpPr>
        <p:spPr/>
        <p:txBody>
          <a:bodyPr/>
          <a:lstStyle/>
          <a:p>
            <a:r>
              <a:rPr lang="de-DE" dirty="0"/>
              <a:t>Wheel of Fortune</a:t>
            </a:r>
          </a:p>
        </p:txBody>
      </p:sp>
      <p:pic>
        <p:nvPicPr>
          <p:cNvPr id="3" name="Grafik 2" descr="Abbildung eines Glücksrads.">
            <a:extLst>
              <a:ext uri="{FF2B5EF4-FFF2-40B4-BE49-F238E27FC236}">
                <a16:creationId xmlns:a16="http://schemas.microsoft.com/office/drawing/2014/main" id="{0B907850-6BA4-4608-00FC-C2471EC8C923}"/>
              </a:ext>
            </a:extLst>
          </p:cNvPr>
          <p:cNvPicPr>
            <a:picLocks noChangeAspect="1"/>
          </p:cNvPicPr>
          <p:nvPr/>
        </p:nvPicPr>
        <p:blipFill>
          <a:blip r:embed="rId3"/>
          <a:stretch>
            <a:fillRect/>
          </a:stretch>
        </p:blipFill>
        <p:spPr>
          <a:xfrm>
            <a:off x="4178556" y="658893"/>
            <a:ext cx="3834889" cy="3825290"/>
          </a:xfrm>
          <a:prstGeom prst="rect">
            <a:avLst/>
          </a:prstGeom>
        </p:spPr>
      </p:pic>
      <p:sp>
        <p:nvSpPr>
          <p:cNvPr id="4" name="Flussdiagramm: Verbinder zu einer anderen Seite 3" descr="Zeiger auf die gezogene Kategorie des Glücksrads">
            <a:extLst>
              <a:ext uri="{FF2B5EF4-FFF2-40B4-BE49-F238E27FC236}">
                <a16:creationId xmlns:a16="http://schemas.microsoft.com/office/drawing/2014/main" id="{F6E37C99-7929-7315-F5F6-7508F632B628}"/>
              </a:ext>
            </a:extLst>
          </p:cNvPr>
          <p:cNvSpPr/>
          <p:nvPr/>
        </p:nvSpPr>
        <p:spPr>
          <a:xfrm>
            <a:off x="5954413" y="415134"/>
            <a:ext cx="283175" cy="487519"/>
          </a:xfrm>
          <a:prstGeom prst="flowChartOffpageConnector">
            <a:avLst/>
          </a:prstGeom>
          <a:solidFill>
            <a:srgbClr val="E2001A"/>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slz="http://schemas.microsoft.com/office/powerpoint/2016/slidezoom">
        <mc:Choice Requires="pslz">
          <p:graphicFrame>
            <p:nvGraphicFramePr>
              <p:cNvPr id="22" name="Folienzoom 21" descr="Link zur Fragenauswahl in der Kategorie &quot;Wissen&quot;">
                <a:extLst>
                  <a:ext uri="{FF2B5EF4-FFF2-40B4-BE49-F238E27FC236}">
                    <a16:creationId xmlns:a16="http://schemas.microsoft.com/office/drawing/2014/main" id="{8D3FEC25-1935-37CD-9C0C-43777425DDD6}"/>
                  </a:ext>
                </a:extLst>
              </p:cNvPr>
              <p:cNvGraphicFramePr>
                <a:graphicFrameLocks noChangeAspect="1"/>
              </p:cNvGraphicFramePr>
              <p:nvPr>
                <p:extLst>
                  <p:ext uri="{D42A27DB-BD31-4B8C-83A1-F6EECF244321}">
                    <p14:modId xmlns:p14="http://schemas.microsoft.com/office/powerpoint/2010/main" val="2776406917"/>
                  </p:ext>
                </p:extLst>
              </p:nvPr>
            </p:nvGraphicFramePr>
            <p:xfrm>
              <a:off x="1932199" y="5131011"/>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22" name="Folienzoom 21" descr="Link zur Fragenauswahl in der Kategorie &quot;Wissen&quot;">
                <a:hlinkClick r:id="rId9" action="ppaction://hlinksldjump"/>
                <a:extLst>
                  <a:ext uri="{FF2B5EF4-FFF2-40B4-BE49-F238E27FC236}">
                    <a16:creationId xmlns:a16="http://schemas.microsoft.com/office/drawing/2014/main" id="{8D3FEC25-1935-37CD-9C0C-43777425DDD6}"/>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932199" y="5131011"/>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24" name="Folienzoom 23" descr="Link zur Fragenauswahl in der Kategorie &quot;Ereignis&quot;">
                <a:extLst>
                  <a:ext uri="{FF2B5EF4-FFF2-40B4-BE49-F238E27FC236}">
                    <a16:creationId xmlns:a16="http://schemas.microsoft.com/office/drawing/2014/main" id="{74CFB301-59A2-52F1-A474-229F006ED36F}"/>
                  </a:ext>
                </a:extLst>
              </p:cNvPr>
              <p:cNvGraphicFramePr>
                <a:graphicFrameLocks noChangeAspect="1"/>
              </p:cNvGraphicFramePr>
              <p:nvPr>
                <p:extLst>
                  <p:ext uri="{D42A27DB-BD31-4B8C-83A1-F6EECF244321}">
                    <p14:modId xmlns:p14="http://schemas.microsoft.com/office/powerpoint/2010/main" val="2160004875"/>
                  </p:ext>
                </p:extLst>
              </p:nvPr>
            </p:nvGraphicFramePr>
            <p:xfrm>
              <a:off x="4270217" y="5131011"/>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10"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24" name="Folienzoom 23" descr="Link zur Fragenauswahl in der Kategorie &quot;Ereignis&quot;">
                <a:hlinkClick r:id="rId7" action="ppaction://hlinksldjump"/>
                <a:extLst>
                  <a:ext uri="{FF2B5EF4-FFF2-40B4-BE49-F238E27FC236}">
                    <a16:creationId xmlns:a16="http://schemas.microsoft.com/office/drawing/2014/main" id="{74CFB301-59A2-52F1-A474-229F006ED36F}"/>
                  </a:ext>
                </a:extLst>
              </p:cNvPr>
              <p:cNvPicPr>
                <a:picLocks noGrp="1" noRot="1" noChangeAspect="1" noMove="1" noResize="1" noEditPoints="1" noAdjustHandles="1" noChangeArrowheads="1" noChangeShapeType="1"/>
              </p:cNvPicPr>
              <p:nvPr/>
            </p:nvPicPr>
            <p:blipFill>
              <a:blip r:embed="rId6" cstate="print">
                <a:extLst>
                  <a:ext uri="{28A0092B-C50C-407E-A947-70E740481C1C}">
                    <a14:useLocalDpi xmlns:a14="http://schemas.microsoft.com/office/drawing/2010/main" val="0"/>
                  </a:ext>
                </a:extLst>
              </a:blip>
              <a:stretch>
                <a:fillRect/>
              </a:stretch>
            </p:blipFill>
            <p:spPr>
              <a:xfrm>
                <a:off x="4270217" y="5131011"/>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26" name="Folienzoom 25" descr="Link zur Fragenauswahl in der Kategorie &quot;Meinung&quot;">
                <a:extLst>
                  <a:ext uri="{FF2B5EF4-FFF2-40B4-BE49-F238E27FC236}">
                    <a16:creationId xmlns:a16="http://schemas.microsoft.com/office/drawing/2014/main" id="{6FDBBCA9-62DA-0726-2ECA-B4EF667D870E}"/>
                  </a:ext>
                </a:extLst>
              </p:cNvPr>
              <p:cNvGraphicFramePr>
                <a:graphicFrameLocks noChangeAspect="1"/>
              </p:cNvGraphicFramePr>
              <p:nvPr>
                <p:extLst>
                  <p:ext uri="{D42A27DB-BD31-4B8C-83A1-F6EECF244321}">
                    <p14:modId xmlns:p14="http://schemas.microsoft.com/office/powerpoint/2010/main" val="1802091281"/>
                  </p:ext>
                </p:extLst>
              </p:nvPr>
            </p:nvGraphicFramePr>
            <p:xfrm>
              <a:off x="6607331" y="5131011"/>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11"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26" name="Folienzoom 25" descr="Link zur Fragenauswahl in der Kategorie &quot;Meinung&quot;">
                <a:hlinkClick r:id="rId5" action="ppaction://hlinksldjump"/>
                <a:extLst>
                  <a:ext uri="{FF2B5EF4-FFF2-40B4-BE49-F238E27FC236}">
                    <a16:creationId xmlns:a16="http://schemas.microsoft.com/office/drawing/2014/main" id="{6FDBBCA9-62DA-0726-2ECA-B4EF667D870E}"/>
                  </a:ext>
                </a:extLst>
              </p:cNvPr>
              <p:cNvPicPr>
                <a:picLocks noGrp="1" noRot="1" noChangeAspect="1" noMove="1" noResize="1" noEditPoints="1" noAdjustHandles="1" noChangeArrowheads="1" noChangeShapeType="1"/>
              </p:cNvPicPr>
              <p:nvPr/>
            </p:nvPicPr>
            <p:blipFill>
              <a:blip r:embed="rId12" cstate="print">
                <a:extLst>
                  <a:ext uri="{28A0092B-C50C-407E-A947-70E740481C1C}">
                    <a14:useLocalDpi xmlns:a14="http://schemas.microsoft.com/office/drawing/2010/main" val="0"/>
                  </a:ext>
                </a:extLst>
              </a:blip>
              <a:stretch>
                <a:fillRect/>
              </a:stretch>
            </p:blipFill>
            <p:spPr>
              <a:xfrm>
                <a:off x="6607331" y="5131011"/>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28" name="Folienzoom 27" descr="Link zur Abschlussfrage">
                <a:extLst>
                  <a:ext uri="{FF2B5EF4-FFF2-40B4-BE49-F238E27FC236}">
                    <a16:creationId xmlns:a16="http://schemas.microsoft.com/office/drawing/2014/main" id="{C31AB5A6-0664-6CF8-FA9C-4C95EEE3A17C}"/>
                  </a:ext>
                </a:extLst>
              </p:cNvPr>
              <p:cNvGraphicFramePr>
                <a:graphicFrameLocks noChangeAspect="1"/>
              </p:cNvGraphicFramePr>
              <p:nvPr>
                <p:extLst>
                  <p:ext uri="{D42A27DB-BD31-4B8C-83A1-F6EECF244321}">
                    <p14:modId xmlns:p14="http://schemas.microsoft.com/office/powerpoint/2010/main" val="728059883"/>
                  </p:ext>
                </p:extLst>
              </p:nvPr>
            </p:nvGraphicFramePr>
            <p:xfrm>
              <a:off x="8945348" y="5131011"/>
              <a:ext cx="1314000" cy="1314000"/>
            </p:xfrm>
            <a:graphic>
              <a:graphicData uri="http://schemas.microsoft.com/office/powerpoint/2016/slidezoom">
                <pslz:sldZm>
                  <pslz:sldZmObj sldId="267" cId="4058683970">
                    <pslz:zmPr id="{C59D117A-398B-4099-A2E1-0657B5423DBD}" returnToParent="0" imageType="cover" transitionDur="1000">
                      <p166:blipFill xmlns:p166="http://schemas.microsoft.com/office/powerpoint/2016/6/main">
                        <a:blip r:embed="rId1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28" name="Folienzoom 27" descr="Link zur Abschlussfrage">
                <a:hlinkClick r:id="rId14" action="ppaction://hlinksldjump"/>
                <a:extLst>
                  <a:ext uri="{FF2B5EF4-FFF2-40B4-BE49-F238E27FC236}">
                    <a16:creationId xmlns:a16="http://schemas.microsoft.com/office/drawing/2014/main" id="{C31AB5A6-0664-6CF8-FA9C-4C95EEE3A17C}"/>
                  </a:ext>
                </a:extLst>
              </p:cNvPr>
              <p:cNvPicPr>
                <a:picLocks noGrp="1" noRot="1" noChangeAspect="1" noMove="1" noResize="1" noEditPoints="1" noAdjustHandles="1" noChangeArrowheads="1" noChangeShapeType="1"/>
              </p:cNvPicPr>
              <p:nvPr/>
            </p:nvPicPr>
            <p:blipFill>
              <a:blip r:embed="rId15" cstate="print">
                <a:extLst>
                  <a:ext uri="{28A0092B-C50C-407E-A947-70E740481C1C}">
                    <a14:useLocalDpi xmlns:a14="http://schemas.microsoft.com/office/drawing/2010/main" val="0"/>
                  </a:ext>
                </a:extLst>
              </a:blip>
              <a:stretch>
                <a:fillRect/>
              </a:stretch>
            </p:blipFill>
            <p:spPr>
              <a:xfrm>
                <a:off x="8945348" y="5131011"/>
                <a:ext cx="1314000" cy="1314000"/>
              </a:xfrm>
              <a:prstGeom prst="rect">
                <a:avLst/>
              </a:prstGeom>
              <a:ln w="3175">
                <a:noFill/>
              </a:ln>
            </p:spPr>
          </p:pic>
        </mc:Fallback>
      </mc:AlternateContent>
    </p:spTree>
    <p:extLst>
      <p:ext uri="{BB962C8B-B14F-4D97-AF65-F5344CB8AC3E}">
        <p14:creationId xmlns:p14="http://schemas.microsoft.com/office/powerpoint/2010/main" val="31598677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21600000">
                                      <p:cBhvr>
                                        <p:cTn id="6" dur="1000" fill="hold"/>
                                        <p:tgtEl>
                                          <p:spTgt spid="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82B84E-910A-68A4-B0E9-CF2D8B819AA3}"/>
              </a:ext>
            </a:extLst>
          </p:cNvPr>
          <p:cNvSpPr>
            <a:spLocks noGrp="1"/>
          </p:cNvSpPr>
          <p:nvPr>
            <p:ph type="title"/>
          </p:nvPr>
        </p:nvSpPr>
        <p:spPr/>
        <p:txBody>
          <a:bodyPr/>
          <a:lstStyle/>
          <a:p>
            <a:r>
              <a:rPr lang="de-DE" dirty="0"/>
              <a:t>Wissen</a:t>
            </a:r>
          </a:p>
        </p:txBody>
      </p:sp>
      <p:sp>
        <p:nvSpPr>
          <p:cNvPr id="9" name="Ellipse 8">
            <a:extLst>
              <a:ext uri="{FF2B5EF4-FFF2-40B4-BE49-F238E27FC236}">
                <a16:creationId xmlns:a16="http://schemas.microsoft.com/office/drawing/2014/main" id="{A8B60B40-120E-AC2C-5281-C56FDA5AE6D1}"/>
              </a:ext>
            </a:extLst>
          </p:cNvPr>
          <p:cNvSpPr/>
          <p:nvPr/>
        </p:nvSpPr>
        <p:spPr>
          <a:xfrm>
            <a:off x="838199"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3" action="ppaction://hlinksldjump"/>
              </a:rPr>
              <a:t>01</a:t>
            </a:r>
            <a:endParaRPr lang="de-DE" sz="3000" b="1" dirty="0">
              <a:solidFill>
                <a:srgbClr val="0271BB"/>
              </a:solidFill>
            </a:endParaRPr>
          </a:p>
        </p:txBody>
      </p:sp>
      <p:sp>
        <p:nvSpPr>
          <p:cNvPr id="10" name="Ellipse 9">
            <a:extLst>
              <a:ext uri="{FF2B5EF4-FFF2-40B4-BE49-F238E27FC236}">
                <a16:creationId xmlns:a16="http://schemas.microsoft.com/office/drawing/2014/main" id="{C5AA1927-99AB-CFD5-4DF7-C35B63C0DCE2}"/>
              </a:ext>
            </a:extLst>
          </p:cNvPr>
          <p:cNvSpPr/>
          <p:nvPr/>
        </p:nvSpPr>
        <p:spPr>
          <a:xfrm>
            <a:off x="2120897"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4" action="ppaction://hlinksldjump"/>
              </a:rPr>
              <a:t>02</a:t>
            </a:r>
            <a:endParaRPr lang="de-DE" sz="3000" b="1" dirty="0">
              <a:solidFill>
                <a:srgbClr val="0271BB"/>
              </a:solidFill>
            </a:endParaRPr>
          </a:p>
        </p:txBody>
      </p:sp>
      <p:sp>
        <p:nvSpPr>
          <p:cNvPr id="11" name="Ellipse 10">
            <a:extLst>
              <a:ext uri="{FF2B5EF4-FFF2-40B4-BE49-F238E27FC236}">
                <a16:creationId xmlns:a16="http://schemas.microsoft.com/office/drawing/2014/main" id="{7021C89C-F624-73D2-DBF3-77F2BDD35814}"/>
              </a:ext>
            </a:extLst>
          </p:cNvPr>
          <p:cNvSpPr/>
          <p:nvPr/>
        </p:nvSpPr>
        <p:spPr>
          <a:xfrm>
            <a:off x="3403595"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5" action="ppaction://hlinksldjump"/>
              </a:rPr>
              <a:t>03</a:t>
            </a:r>
            <a:endParaRPr lang="de-DE" sz="3000" b="1" dirty="0">
              <a:solidFill>
                <a:srgbClr val="0271BB"/>
              </a:solidFill>
            </a:endParaRPr>
          </a:p>
        </p:txBody>
      </p:sp>
      <p:sp>
        <p:nvSpPr>
          <p:cNvPr id="12" name="Ellipse 11">
            <a:extLst>
              <a:ext uri="{FF2B5EF4-FFF2-40B4-BE49-F238E27FC236}">
                <a16:creationId xmlns:a16="http://schemas.microsoft.com/office/drawing/2014/main" id="{22352B34-ABB4-C101-F6F9-30C0C4E604A2}"/>
              </a:ext>
            </a:extLst>
          </p:cNvPr>
          <p:cNvSpPr/>
          <p:nvPr/>
        </p:nvSpPr>
        <p:spPr>
          <a:xfrm>
            <a:off x="4686293"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6" action="ppaction://hlinksldjump"/>
              </a:rPr>
              <a:t>04</a:t>
            </a:r>
            <a:endParaRPr lang="de-DE" sz="3000" b="1" dirty="0">
              <a:solidFill>
                <a:srgbClr val="0271BB"/>
              </a:solidFill>
            </a:endParaRPr>
          </a:p>
        </p:txBody>
      </p:sp>
      <p:sp>
        <p:nvSpPr>
          <p:cNvPr id="13" name="Ellipse 12">
            <a:extLst>
              <a:ext uri="{FF2B5EF4-FFF2-40B4-BE49-F238E27FC236}">
                <a16:creationId xmlns:a16="http://schemas.microsoft.com/office/drawing/2014/main" id="{296FD087-D1C1-9889-8C71-94710BCC1BB2}"/>
              </a:ext>
            </a:extLst>
          </p:cNvPr>
          <p:cNvSpPr/>
          <p:nvPr/>
        </p:nvSpPr>
        <p:spPr>
          <a:xfrm>
            <a:off x="5968991"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7" action="ppaction://hlinksldjump"/>
              </a:rPr>
              <a:t>05</a:t>
            </a:r>
            <a:endParaRPr lang="de-DE" sz="3000" b="1" dirty="0">
              <a:solidFill>
                <a:srgbClr val="0271BB"/>
              </a:solidFill>
            </a:endParaRPr>
          </a:p>
        </p:txBody>
      </p:sp>
      <p:sp>
        <p:nvSpPr>
          <p:cNvPr id="14" name="Ellipse 13">
            <a:extLst>
              <a:ext uri="{FF2B5EF4-FFF2-40B4-BE49-F238E27FC236}">
                <a16:creationId xmlns:a16="http://schemas.microsoft.com/office/drawing/2014/main" id="{86B7319A-AF8E-A545-4A9D-5CFD3563CF3E}"/>
              </a:ext>
            </a:extLst>
          </p:cNvPr>
          <p:cNvSpPr/>
          <p:nvPr/>
        </p:nvSpPr>
        <p:spPr>
          <a:xfrm>
            <a:off x="7251689"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8" action="ppaction://hlinksldjump"/>
              </a:rPr>
              <a:t>06</a:t>
            </a:r>
            <a:endParaRPr lang="de-DE" sz="3000" b="1" dirty="0">
              <a:solidFill>
                <a:srgbClr val="0271BB"/>
              </a:solidFill>
            </a:endParaRPr>
          </a:p>
        </p:txBody>
      </p:sp>
      <p:sp>
        <p:nvSpPr>
          <p:cNvPr id="15" name="Ellipse 14">
            <a:extLst>
              <a:ext uri="{FF2B5EF4-FFF2-40B4-BE49-F238E27FC236}">
                <a16:creationId xmlns:a16="http://schemas.microsoft.com/office/drawing/2014/main" id="{F4C264F8-327F-A4E2-B64D-5BB0CE02AA43}"/>
              </a:ext>
            </a:extLst>
          </p:cNvPr>
          <p:cNvSpPr/>
          <p:nvPr/>
        </p:nvSpPr>
        <p:spPr>
          <a:xfrm>
            <a:off x="8534388"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9" action="ppaction://hlinksldjump"/>
              </a:rPr>
              <a:t>07</a:t>
            </a:r>
            <a:endParaRPr lang="de-DE" sz="3000" b="1" dirty="0">
              <a:solidFill>
                <a:srgbClr val="0271BB"/>
              </a:solidFill>
            </a:endParaRPr>
          </a:p>
        </p:txBody>
      </p:sp>
      <p:sp>
        <p:nvSpPr>
          <p:cNvPr id="16" name="Ellipse 15">
            <a:extLst>
              <a:ext uri="{FF2B5EF4-FFF2-40B4-BE49-F238E27FC236}">
                <a16:creationId xmlns:a16="http://schemas.microsoft.com/office/drawing/2014/main" id="{8029A790-18F5-28B7-6E99-072D0C51160D}"/>
              </a:ext>
            </a:extLst>
          </p:cNvPr>
          <p:cNvSpPr/>
          <p:nvPr/>
        </p:nvSpPr>
        <p:spPr>
          <a:xfrm>
            <a:off x="838199"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0" action="ppaction://hlinksldjump"/>
              </a:rPr>
              <a:t>08</a:t>
            </a:r>
            <a:endParaRPr lang="de-DE" sz="3000" b="1" dirty="0">
              <a:solidFill>
                <a:srgbClr val="0271BB"/>
              </a:solidFill>
            </a:endParaRPr>
          </a:p>
        </p:txBody>
      </p:sp>
      <p:sp>
        <p:nvSpPr>
          <p:cNvPr id="17" name="Ellipse 16">
            <a:extLst>
              <a:ext uri="{FF2B5EF4-FFF2-40B4-BE49-F238E27FC236}">
                <a16:creationId xmlns:a16="http://schemas.microsoft.com/office/drawing/2014/main" id="{0983E76C-9798-DB7E-45BF-79F78121A0D6}"/>
              </a:ext>
            </a:extLst>
          </p:cNvPr>
          <p:cNvSpPr/>
          <p:nvPr/>
        </p:nvSpPr>
        <p:spPr>
          <a:xfrm>
            <a:off x="2120897"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1" action="ppaction://hlinksldjump"/>
              </a:rPr>
              <a:t>09</a:t>
            </a:r>
            <a:endParaRPr lang="de-DE" sz="3000" b="1" dirty="0">
              <a:solidFill>
                <a:srgbClr val="0271BB"/>
              </a:solidFill>
            </a:endParaRPr>
          </a:p>
        </p:txBody>
      </p:sp>
      <p:sp>
        <p:nvSpPr>
          <p:cNvPr id="18" name="Ellipse 17">
            <a:extLst>
              <a:ext uri="{FF2B5EF4-FFF2-40B4-BE49-F238E27FC236}">
                <a16:creationId xmlns:a16="http://schemas.microsoft.com/office/drawing/2014/main" id="{BB2E300E-FF30-A35E-2D33-E194CE0A7E8D}"/>
              </a:ext>
            </a:extLst>
          </p:cNvPr>
          <p:cNvSpPr/>
          <p:nvPr/>
        </p:nvSpPr>
        <p:spPr>
          <a:xfrm>
            <a:off x="3403595"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2" action="ppaction://hlinksldjump"/>
              </a:rPr>
              <a:t>10</a:t>
            </a:r>
            <a:endParaRPr lang="de-DE" sz="3000" b="1" dirty="0">
              <a:solidFill>
                <a:srgbClr val="0271BB"/>
              </a:solidFill>
            </a:endParaRPr>
          </a:p>
        </p:txBody>
      </p:sp>
      <p:sp>
        <p:nvSpPr>
          <p:cNvPr id="19" name="Ellipse 18">
            <a:extLst>
              <a:ext uri="{FF2B5EF4-FFF2-40B4-BE49-F238E27FC236}">
                <a16:creationId xmlns:a16="http://schemas.microsoft.com/office/drawing/2014/main" id="{A454BB88-C8FA-1851-6C4C-AE361677F943}"/>
              </a:ext>
            </a:extLst>
          </p:cNvPr>
          <p:cNvSpPr/>
          <p:nvPr/>
        </p:nvSpPr>
        <p:spPr>
          <a:xfrm>
            <a:off x="4686293"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3" action="ppaction://hlinksldjump"/>
              </a:rPr>
              <a:t>11</a:t>
            </a:r>
            <a:endParaRPr lang="de-DE" sz="3000" b="1" dirty="0">
              <a:solidFill>
                <a:srgbClr val="0271BB"/>
              </a:solidFill>
            </a:endParaRPr>
          </a:p>
        </p:txBody>
      </p:sp>
      <p:sp>
        <p:nvSpPr>
          <p:cNvPr id="20" name="Ellipse 19">
            <a:extLst>
              <a:ext uri="{FF2B5EF4-FFF2-40B4-BE49-F238E27FC236}">
                <a16:creationId xmlns:a16="http://schemas.microsoft.com/office/drawing/2014/main" id="{A2570232-C565-7450-ED2F-0FA3E896B684}"/>
              </a:ext>
            </a:extLst>
          </p:cNvPr>
          <p:cNvSpPr/>
          <p:nvPr/>
        </p:nvSpPr>
        <p:spPr>
          <a:xfrm>
            <a:off x="5968991"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4" action="ppaction://hlinksldjump"/>
              </a:rPr>
              <a:t>12</a:t>
            </a:r>
            <a:endParaRPr lang="de-DE" sz="3000" b="1" dirty="0">
              <a:solidFill>
                <a:srgbClr val="0271BB"/>
              </a:solidFill>
            </a:endParaRPr>
          </a:p>
        </p:txBody>
      </p:sp>
      <p:sp>
        <p:nvSpPr>
          <p:cNvPr id="21" name="Ellipse 20">
            <a:extLst>
              <a:ext uri="{FF2B5EF4-FFF2-40B4-BE49-F238E27FC236}">
                <a16:creationId xmlns:a16="http://schemas.microsoft.com/office/drawing/2014/main" id="{CB346D6B-B995-E420-2206-1F2D9C9521DE}"/>
              </a:ext>
            </a:extLst>
          </p:cNvPr>
          <p:cNvSpPr/>
          <p:nvPr/>
        </p:nvSpPr>
        <p:spPr>
          <a:xfrm>
            <a:off x="7251689"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5" action="ppaction://hlinksldjump"/>
              </a:rPr>
              <a:t>13</a:t>
            </a:r>
            <a:endParaRPr lang="de-DE" sz="3000" b="1" dirty="0">
              <a:solidFill>
                <a:srgbClr val="0271BB"/>
              </a:solidFill>
            </a:endParaRPr>
          </a:p>
        </p:txBody>
      </p:sp>
      <p:sp>
        <p:nvSpPr>
          <p:cNvPr id="22" name="Ellipse 21">
            <a:extLst>
              <a:ext uri="{FF2B5EF4-FFF2-40B4-BE49-F238E27FC236}">
                <a16:creationId xmlns:a16="http://schemas.microsoft.com/office/drawing/2014/main" id="{1B111911-5734-38A5-05ED-23B478422B46}"/>
              </a:ext>
            </a:extLst>
          </p:cNvPr>
          <p:cNvSpPr/>
          <p:nvPr/>
        </p:nvSpPr>
        <p:spPr>
          <a:xfrm>
            <a:off x="8534388"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6" action="ppaction://hlinksldjump"/>
              </a:rPr>
              <a:t>14</a:t>
            </a:r>
            <a:endParaRPr lang="de-DE" sz="3000" b="1" dirty="0">
              <a:solidFill>
                <a:srgbClr val="0271BB"/>
              </a:solidFill>
            </a:endParaRPr>
          </a:p>
        </p:txBody>
      </p:sp>
      <p:sp>
        <p:nvSpPr>
          <p:cNvPr id="23" name="Ellipse 22">
            <a:extLst>
              <a:ext uri="{FF2B5EF4-FFF2-40B4-BE49-F238E27FC236}">
                <a16:creationId xmlns:a16="http://schemas.microsoft.com/office/drawing/2014/main" id="{5F1E93B7-2951-FC0E-F586-FD53638F982B}"/>
              </a:ext>
            </a:extLst>
          </p:cNvPr>
          <p:cNvSpPr/>
          <p:nvPr/>
        </p:nvSpPr>
        <p:spPr>
          <a:xfrm>
            <a:off x="838199"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7" action="ppaction://hlinksldjump"/>
              </a:rPr>
              <a:t>15</a:t>
            </a:r>
            <a:endParaRPr lang="de-DE" sz="3000" b="1" dirty="0">
              <a:solidFill>
                <a:srgbClr val="0271BB"/>
              </a:solidFill>
            </a:endParaRPr>
          </a:p>
        </p:txBody>
      </p:sp>
      <p:sp>
        <p:nvSpPr>
          <p:cNvPr id="24" name="Ellipse 23">
            <a:extLst>
              <a:ext uri="{FF2B5EF4-FFF2-40B4-BE49-F238E27FC236}">
                <a16:creationId xmlns:a16="http://schemas.microsoft.com/office/drawing/2014/main" id="{043EBB68-3689-E533-01DE-1D9BD7FFFE28}"/>
              </a:ext>
            </a:extLst>
          </p:cNvPr>
          <p:cNvSpPr/>
          <p:nvPr/>
        </p:nvSpPr>
        <p:spPr>
          <a:xfrm>
            <a:off x="2120897"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8" action="ppaction://hlinksldjump"/>
              </a:rPr>
              <a:t>16</a:t>
            </a:r>
            <a:endParaRPr lang="de-DE" sz="3000" b="1" dirty="0">
              <a:solidFill>
                <a:srgbClr val="0271BB"/>
              </a:solidFill>
            </a:endParaRPr>
          </a:p>
        </p:txBody>
      </p:sp>
      <p:sp>
        <p:nvSpPr>
          <p:cNvPr id="25" name="Ellipse 24">
            <a:extLst>
              <a:ext uri="{FF2B5EF4-FFF2-40B4-BE49-F238E27FC236}">
                <a16:creationId xmlns:a16="http://schemas.microsoft.com/office/drawing/2014/main" id="{FFA6D150-5D84-C112-BBC8-E84CF99965F4}"/>
              </a:ext>
            </a:extLst>
          </p:cNvPr>
          <p:cNvSpPr/>
          <p:nvPr/>
        </p:nvSpPr>
        <p:spPr>
          <a:xfrm>
            <a:off x="3403595"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19" action="ppaction://hlinksldjump"/>
              </a:rPr>
              <a:t>17</a:t>
            </a:r>
            <a:endParaRPr lang="de-DE" sz="3000" b="1" dirty="0">
              <a:solidFill>
                <a:srgbClr val="0271BB"/>
              </a:solidFill>
            </a:endParaRPr>
          </a:p>
        </p:txBody>
      </p:sp>
      <p:sp>
        <p:nvSpPr>
          <p:cNvPr id="26" name="Ellipse 25">
            <a:extLst>
              <a:ext uri="{FF2B5EF4-FFF2-40B4-BE49-F238E27FC236}">
                <a16:creationId xmlns:a16="http://schemas.microsoft.com/office/drawing/2014/main" id="{3204470C-25A0-0363-A686-7F4A9ECF4B9D}"/>
              </a:ext>
            </a:extLst>
          </p:cNvPr>
          <p:cNvSpPr/>
          <p:nvPr/>
        </p:nvSpPr>
        <p:spPr>
          <a:xfrm>
            <a:off x="4686293"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20" action="ppaction://hlinksldjump"/>
              </a:rPr>
              <a:t>18</a:t>
            </a:r>
            <a:endParaRPr lang="de-DE" sz="3000" b="1" dirty="0">
              <a:solidFill>
                <a:srgbClr val="0271BB"/>
              </a:solidFill>
            </a:endParaRPr>
          </a:p>
        </p:txBody>
      </p:sp>
      <p:sp>
        <p:nvSpPr>
          <p:cNvPr id="27" name="Ellipse 26">
            <a:extLst>
              <a:ext uri="{FF2B5EF4-FFF2-40B4-BE49-F238E27FC236}">
                <a16:creationId xmlns:a16="http://schemas.microsoft.com/office/drawing/2014/main" id="{B288D08F-6B84-EC37-E8DF-488EFC7C8219}"/>
              </a:ext>
            </a:extLst>
          </p:cNvPr>
          <p:cNvSpPr/>
          <p:nvPr/>
        </p:nvSpPr>
        <p:spPr>
          <a:xfrm>
            <a:off x="5968991"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21" action="ppaction://hlinksldjump"/>
              </a:rPr>
              <a:t>19</a:t>
            </a:r>
            <a:endParaRPr lang="de-DE" sz="3000" b="1" dirty="0">
              <a:solidFill>
                <a:srgbClr val="0271BB"/>
              </a:solidFill>
            </a:endParaRPr>
          </a:p>
        </p:txBody>
      </p:sp>
      <p:sp>
        <p:nvSpPr>
          <p:cNvPr id="28" name="Ellipse 27">
            <a:extLst>
              <a:ext uri="{FF2B5EF4-FFF2-40B4-BE49-F238E27FC236}">
                <a16:creationId xmlns:a16="http://schemas.microsoft.com/office/drawing/2014/main" id="{3A819BDD-7B01-3733-C604-FD4BE0E4AA11}"/>
              </a:ext>
            </a:extLst>
          </p:cNvPr>
          <p:cNvSpPr/>
          <p:nvPr/>
        </p:nvSpPr>
        <p:spPr>
          <a:xfrm>
            <a:off x="7251689"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22" action="ppaction://hlinksldjump"/>
              </a:rPr>
              <a:t>20</a:t>
            </a:r>
            <a:endParaRPr lang="de-DE" sz="3000" b="1" dirty="0">
              <a:solidFill>
                <a:srgbClr val="0271BB"/>
              </a:solidFill>
            </a:endParaRPr>
          </a:p>
        </p:txBody>
      </p:sp>
      <p:sp>
        <p:nvSpPr>
          <p:cNvPr id="29" name="Ellipse 28">
            <a:extLst>
              <a:ext uri="{FF2B5EF4-FFF2-40B4-BE49-F238E27FC236}">
                <a16:creationId xmlns:a16="http://schemas.microsoft.com/office/drawing/2014/main" id="{EADDDC80-29E4-8910-21D1-E2E377F0FDC2}"/>
              </a:ext>
            </a:extLst>
          </p:cNvPr>
          <p:cNvSpPr/>
          <p:nvPr/>
        </p:nvSpPr>
        <p:spPr>
          <a:xfrm>
            <a:off x="8534388"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23" action="ppaction://hlinksldjump"/>
              </a:rPr>
              <a:t>21</a:t>
            </a:r>
            <a:endParaRPr lang="de-DE" sz="3000" b="1" dirty="0">
              <a:solidFill>
                <a:srgbClr val="0271BB"/>
              </a:solidFill>
            </a:endParaRPr>
          </a:p>
        </p:txBody>
      </p:sp>
      <mc:AlternateContent xmlns:mc="http://schemas.openxmlformats.org/markup-compatibility/2006" xmlns:pslz="http://schemas.microsoft.com/office/powerpoint/2016/slidezoom">
        <mc:Choice Requires="pslz">
          <p:graphicFrame>
            <p:nvGraphicFramePr>
              <p:cNvPr id="31" name="Folienzoom 30" descr="Link zur Glücksrad-Folie.">
                <a:extLst>
                  <a:ext uri="{FF2B5EF4-FFF2-40B4-BE49-F238E27FC236}">
                    <a16:creationId xmlns:a16="http://schemas.microsoft.com/office/drawing/2014/main" id="{252CC5F0-A513-3733-B4A6-848842D2846D}"/>
                  </a:ext>
                </a:extLst>
              </p:cNvPr>
              <p:cNvGraphicFramePr>
                <a:graphicFrameLocks noChangeAspect="1"/>
              </p:cNvGraphicFramePr>
              <p:nvPr>
                <p:extLst>
                  <p:ext uri="{D42A27DB-BD31-4B8C-83A1-F6EECF244321}">
                    <p14:modId xmlns:p14="http://schemas.microsoft.com/office/powerpoint/2010/main" val="974719096"/>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2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31" name="Folienzoom 30" descr="Link zur Glücksrad-Folie.">
                <a:hlinkClick r:id="rId25" action="ppaction://hlinksldjump"/>
                <a:extLst>
                  <a:ext uri="{FF2B5EF4-FFF2-40B4-BE49-F238E27FC236}">
                    <a16:creationId xmlns:a16="http://schemas.microsoft.com/office/drawing/2014/main" id="{252CC5F0-A513-3733-B4A6-848842D2846D}"/>
                  </a:ext>
                </a:extLst>
              </p:cNvPr>
              <p:cNvPicPr>
                <a:picLocks noGrp="1" noRot="1" noChangeAspect="1" noMove="1" noResize="1" noEditPoints="1" noAdjustHandles="1" noChangeArrowheads="1" noChangeShapeType="1"/>
              </p:cNvPicPr>
              <p:nvPr/>
            </p:nvPicPr>
            <p:blipFill>
              <a:blip r:embed="rId26"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grpSp>
        <p:nvGrpSpPr>
          <p:cNvPr id="3" name="Gruppieren 2">
            <a:extLst>
              <a:ext uri="{FF2B5EF4-FFF2-40B4-BE49-F238E27FC236}">
                <a16:creationId xmlns:a16="http://schemas.microsoft.com/office/drawing/2014/main" id="{2F242EA5-FABB-0C77-B382-A86A61ACD3B6}"/>
              </a:ext>
              <a:ext uri="{C183D7F6-B498-43B3-948B-1728B52AA6E4}">
                <adec:decorative xmlns:adec="http://schemas.microsoft.com/office/drawing/2017/decorative" val="1"/>
              </a:ext>
            </a:extLst>
          </p:cNvPr>
          <p:cNvGrpSpPr/>
          <p:nvPr/>
        </p:nvGrpSpPr>
        <p:grpSpPr>
          <a:xfrm>
            <a:off x="10594744" y="792825"/>
            <a:ext cx="1313095" cy="1313095"/>
            <a:chOff x="1933104" y="5131916"/>
            <a:chExt cx="1313095" cy="1313095"/>
          </a:xfrm>
        </p:grpSpPr>
        <p:sp>
          <p:nvSpPr>
            <p:cNvPr id="4" name="Ellipse 3">
              <a:extLst>
                <a:ext uri="{FF2B5EF4-FFF2-40B4-BE49-F238E27FC236}">
                  <a16:creationId xmlns:a16="http://schemas.microsoft.com/office/drawing/2014/main" id="{08D754E3-4C4E-44FF-5CB2-91001ED51CDC}"/>
                </a:ext>
              </a:extLst>
            </p:cNvPr>
            <p:cNvSpPr/>
            <p:nvPr/>
          </p:nvSpPr>
          <p:spPr>
            <a:xfrm>
              <a:off x="1933104" y="5131916"/>
              <a:ext cx="1313095" cy="1313095"/>
            </a:xfrm>
            <a:prstGeom prst="ellipse">
              <a:avLst/>
            </a:prstGeom>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Lichter an mit einfarbiger Füllung">
              <a:extLst>
                <a:ext uri="{FF2B5EF4-FFF2-40B4-BE49-F238E27FC236}">
                  <a16:creationId xmlns:a16="http://schemas.microsoft.com/office/drawing/2014/main" id="{DCED5B0F-29CF-B52F-C719-B0D7B2A89CEB}"/>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2132452" y="5331263"/>
              <a:ext cx="914400" cy="914400"/>
            </a:xfrm>
            <a:prstGeom prst="rect">
              <a:avLst/>
            </a:prstGeom>
          </p:spPr>
        </p:pic>
      </p:grpSp>
    </p:spTree>
    <p:extLst>
      <p:ext uri="{BB962C8B-B14F-4D97-AF65-F5344CB8AC3E}">
        <p14:creationId xmlns:p14="http://schemas.microsoft.com/office/powerpoint/2010/main" val="4228627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01</a:t>
            </a:r>
          </a:p>
        </p:txBody>
      </p:sp>
      <p:sp>
        <p:nvSpPr>
          <p:cNvPr id="4" name="Inhaltsplatzhalter 3">
            <a:extLst>
              <a:ext uri="{FF2B5EF4-FFF2-40B4-BE49-F238E27FC236}">
                <a16:creationId xmlns:a16="http://schemas.microsoft.com/office/drawing/2014/main" id="{3EE50CB6-6CF5-C62D-95F2-F6B506E00B7A}"/>
              </a:ext>
            </a:extLst>
          </p:cNvPr>
          <p:cNvSpPr>
            <a:spLocks noGrp="1"/>
          </p:cNvSpPr>
          <p:nvPr>
            <p:ph sz="half" idx="1"/>
          </p:nvPr>
        </p:nvSpPr>
        <p:spPr>
          <a:xfrm>
            <a:off x="838200" y="1977011"/>
            <a:ext cx="9540000" cy="1451989"/>
          </a:xfrm>
        </p:spPr>
        <p:txBody>
          <a:bodyPr>
            <a:normAutofit/>
          </a:bodyPr>
          <a:lstStyle/>
          <a:p>
            <a:r>
              <a:rPr lang="de-DE" dirty="0"/>
              <a:t>Was bedeutet </a:t>
            </a:r>
            <a:r>
              <a:rPr lang="de-DE" b="1" dirty="0"/>
              <a:t>Diversität</a:t>
            </a:r>
            <a:r>
              <a:rPr lang="de-DE" dirty="0"/>
              <a:t>? </a:t>
            </a:r>
          </a:p>
          <a:p>
            <a:endParaRPr lang="de-DE" dirty="0"/>
          </a:p>
        </p:txBody>
      </p:sp>
      <p:sp>
        <p:nvSpPr>
          <p:cNvPr id="5" name="Inhaltsplatzhalter 4">
            <a:extLst>
              <a:ext uri="{FF2B5EF4-FFF2-40B4-BE49-F238E27FC236}">
                <a16:creationId xmlns:a16="http://schemas.microsoft.com/office/drawing/2014/main" id="{35CC6C1A-9FA5-4FC9-3485-85D34483BBE8}"/>
              </a:ext>
            </a:extLst>
          </p:cNvPr>
          <p:cNvSpPr>
            <a:spLocks noGrp="1"/>
          </p:cNvSpPr>
          <p:nvPr>
            <p:ph sz="half" idx="2"/>
          </p:nvPr>
        </p:nvSpPr>
        <p:spPr>
          <a:xfrm>
            <a:off x="838200" y="3429001"/>
            <a:ext cx="9540000" cy="2747962"/>
          </a:xfrm>
        </p:spPr>
        <p:txBody>
          <a:bodyPr>
            <a:normAutofit/>
          </a:bodyPr>
          <a:lstStyle/>
          <a:p>
            <a:r>
              <a:rPr lang="de-DE" dirty="0"/>
              <a:t>Vielfalt von Menschen und Lebensformen. Diversität zielt auf die Anerkennung und Wertschätzung aller Menschen unabhängig von ihrer sozialen, ethnischen Herkunft, ihrem Geschlecht, ihrer sexuellen Orientierung, ihrer Religionszugehörigkeit oder Weltanschauung, ihrem Lebensalter, ihrer physischen oder psychischen Fähigkeiten oder anderer Merkmale. </a:t>
            </a:r>
          </a:p>
          <a:p>
            <a:r>
              <a:rPr lang="de-DE" sz="1400" u="sng" dirty="0">
                <a:hlinkClick r:id="rId3"/>
              </a:rPr>
              <a:t>Quelle: https://www.ewdv-diversity.de/diversity/diversity-was-ist-das/</a:t>
            </a:r>
            <a:r>
              <a:rPr lang="de-DE" sz="1400" dirty="0"/>
              <a:t> (geöffnet am 03.04.2024)</a:t>
            </a:r>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extLst>
                  <p:ext uri="{D42A27DB-BD31-4B8C-83A1-F6EECF244321}">
                    <p14:modId xmlns:p14="http://schemas.microsoft.com/office/powerpoint/2010/main" val="1781717431"/>
                  </p:ext>
                </p:extLst>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7"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extLst>
                  <p:ext uri="{D42A27DB-BD31-4B8C-83A1-F6EECF244321}">
                    <p14:modId xmlns:p14="http://schemas.microsoft.com/office/powerpoint/2010/main" val="86557056"/>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9"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10"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1"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F193D9CA-9DF6-89D1-1A30-E0B95FF94588}"/>
              </a:ext>
            </a:extLst>
          </p:cNvPr>
          <p:cNvSpPr/>
          <p:nvPr/>
        </p:nvSpPr>
        <p:spPr>
          <a:xfrm>
            <a:off x="838199" y="3428999"/>
            <a:ext cx="9540000" cy="2444263"/>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42938868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02</a:t>
            </a:r>
          </a:p>
        </p:txBody>
      </p:sp>
      <p:sp>
        <p:nvSpPr>
          <p:cNvPr id="6" name="Inhaltsplatzhalter 5">
            <a:extLst>
              <a:ext uri="{FF2B5EF4-FFF2-40B4-BE49-F238E27FC236}">
                <a16:creationId xmlns:a16="http://schemas.microsoft.com/office/drawing/2014/main" id="{7EA99278-B183-C2BD-98F3-DD20916A3D27}"/>
              </a:ext>
            </a:extLst>
          </p:cNvPr>
          <p:cNvSpPr>
            <a:spLocks noGrp="1"/>
          </p:cNvSpPr>
          <p:nvPr>
            <p:ph sz="half" idx="1"/>
          </p:nvPr>
        </p:nvSpPr>
        <p:spPr>
          <a:xfrm>
            <a:off x="838200" y="1977011"/>
            <a:ext cx="9540000" cy="1157142"/>
          </a:xfrm>
        </p:spPr>
        <p:txBody>
          <a:bodyPr/>
          <a:lstStyle/>
          <a:p>
            <a:r>
              <a:rPr lang="de-DE" dirty="0"/>
              <a:t>Was bedeutet </a:t>
            </a:r>
            <a:r>
              <a:rPr lang="de-DE" b="1" dirty="0"/>
              <a:t>Inklusion</a:t>
            </a:r>
            <a:r>
              <a:rPr lang="de-DE" dirty="0"/>
              <a:t>?</a:t>
            </a:r>
          </a:p>
        </p:txBody>
      </p:sp>
      <p:sp>
        <p:nvSpPr>
          <p:cNvPr id="7" name="Inhaltsplatzhalter 6">
            <a:extLst>
              <a:ext uri="{FF2B5EF4-FFF2-40B4-BE49-F238E27FC236}">
                <a16:creationId xmlns:a16="http://schemas.microsoft.com/office/drawing/2014/main" id="{19FF144E-C4DB-465F-B05B-2C8C659B85DC}"/>
              </a:ext>
            </a:extLst>
          </p:cNvPr>
          <p:cNvSpPr>
            <a:spLocks noGrp="1"/>
          </p:cNvSpPr>
          <p:nvPr>
            <p:ph sz="half" idx="2"/>
          </p:nvPr>
        </p:nvSpPr>
        <p:spPr>
          <a:xfrm>
            <a:off x="838200" y="4126523"/>
            <a:ext cx="9540000" cy="2050439"/>
          </a:xfrm>
        </p:spPr>
        <p:txBody>
          <a:bodyPr>
            <a:normAutofit/>
          </a:bodyPr>
          <a:lstStyle/>
          <a:p>
            <a:r>
              <a:rPr lang="de-DE" dirty="0"/>
              <a:t>Inklusion meint die unbedingte Einbeziehung und Zugehörigkeit aller Menschen – unabhängig von bestimmten Merkmalen – zu sozialen und gesellschaftlichen Institutionen. Solche Institutionen sind z.B. das allgemeine Bildungssystem, der erste Arbeitsmarkt, es können aber auch Einrichtungen wie Freibäder oder Theater sein, die allen Menschen offen stehen sollen.</a:t>
            </a:r>
          </a:p>
          <a:p>
            <a:r>
              <a:rPr lang="de-DE" sz="1300" u="sng" dirty="0">
                <a:hlinkClick r:id="rId3"/>
              </a:rPr>
              <a:t>Quelle: https://www.bpb.de/themen/inklusion-teilhabe/behinderungen/521497/teilhabe-und-inklusion/</a:t>
            </a:r>
            <a:r>
              <a:rPr lang="de-DE" sz="1300" dirty="0"/>
              <a:t> (geöffnet 15.04.2024)</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7"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8"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9"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0"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8" name="Rechteck 7" descr="Kasten, der die Lösung verdeckt.&#10;">
            <a:extLst>
              <a:ext uri="{FF2B5EF4-FFF2-40B4-BE49-F238E27FC236}">
                <a16:creationId xmlns:a16="http://schemas.microsoft.com/office/drawing/2014/main" id="{8EC0731B-733D-EED3-EC67-15A3A0EB6ABC}"/>
              </a:ext>
            </a:extLst>
          </p:cNvPr>
          <p:cNvSpPr/>
          <p:nvPr/>
        </p:nvSpPr>
        <p:spPr>
          <a:xfrm>
            <a:off x="838199" y="4126523"/>
            <a:ext cx="9540000" cy="2326665"/>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22372591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03</a:t>
            </a:r>
          </a:p>
        </p:txBody>
      </p:sp>
      <p:sp>
        <p:nvSpPr>
          <p:cNvPr id="4" name="Inhaltsplatzhalter 3">
            <a:extLst>
              <a:ext uri="{FF2B5EF4-FFF2-40B4-BE49-F238E27FC236}">
                <a16:creationId xmlns:a16="http://schemas.microsoft.com/office/drawing/2014/main" id="{B70C9635-5FF9-8F29-E02A-C8D7B7DF6662}"/>
              </a:ext>
            </a:extLst>
          </p:cNvPr>
          <p:cNvSpPr>
            <a:spLocks noGrp="1"/>
          </p:cNvSpPr>
          <p:nvPr>
            <p:ph sz="half" idx="1"/>
          </p:nvPr>
        </p:nvSpPr>
        <p:spPr>
          <a:xfrm>
            <a:off x="838200" y="1604434"/>
            <a:ext cx="9886826" cy="2867205"/>
          </a:xfrm>
        </p:spPr>
        <p:txBody>
          <a:bodyPr>
            <a:normAutofit fontScale="92500" lnSpcReduction="20000"/>
          </a:bodyPr>
          <a:lstStyle/>
          <a:p>
            <a:r>
              <a:rPr lang="de-DE" sz="2400" dirty="0"/>
              <a:t>Das Allgemeinen Gleichbehandlungsgesetzes (AGG), hat das Ziel, Benachteiligungen aus rassistischen Gründen oder wegen der ethnischen Herkunft, des Geschlechts, der Religion oder Weltanschauung, einer Behinderung, des Alters oder der sexuellen Identität im Arbeitsleben und bei Alltagsgeschäften zu verhindern oder zu beseitigen.</a:t>
            </a:r>
          </a:p>
          <a:p>
            <a:r>
              <a:rPr lang="de-DE" sz="2400" dirty="0"/>
              <a:t>Gilt das AGG auch für Schülerinnen und Studierende?</a:t>
            </a:r>
          </a:p>
          <a:p>
            <a:endParaRPr lang="de-DE" dirty="0"/>
          </a:p>
          <a:p>
            <a:pPr marL="457200" indent="-457200">
              <a:buFont typeface="+mj-lt"/>
              <a:buAutoNum type="alphaLcParenR"/>
            </a:pPr>
            <a:r>
              <a:rPr lang="de-DE" dirty="0"/>
              <a:t>Ja</a:t>
            </a:r>
          </a:p>
          <a:p>
            <a:pPr marL="457200" indent="-457200">
              <a:buFont typeface="+mj-lt"/>
              <a:buAutoNum type="alphaLcParenR"/>
            </a:pPr>
            <a:r>
              <a:rPr lang="de-DE" dirty="0"/>
              <a:t>Nein</a:t>
            </a:r>
          </a:p>
        </p:txBody>
      </p:sp>
      <p:sp>
        <p:nvSpPr>
          <p:cNvPr id="5" name="Inhaltsplatzhalter 4">
            <a:extLst>
              <a:ext uri="{FF2B5EF4-FFF2-40B4-BE49-F238E27FC236}">
                <a16:creationId xmlns:a16="http://schemas.microsoft.com/office/drawing/2014/main" id="{26A61269-89BD-1032-70B7-9CF73C14701E}"/>
              </a:ext>
            </a:extLst>
          </p:cNvPr>
          <p:cNvSpPr>
            <a:spLocks noGrp="1"/>
          </p:cNvSpPr>
          <p:nvPr>
            <p:ph sz="half" idx="2"/>
          </p:nvPr>
        </p:nvSpPr>
        <p:spPr>
          <a:xfrm>
            <a:off x="839787" y="4730473"/>
            <a:ext cx="9886827" cy="1722715"/>
          </a:xfrm>
        </p:spPr>
        <p:txBody>
          <a:bodyPr>
            <a:normAutofit lnSpcReduction="10000"/>
          </a:bodyPr>
          <a:lstStyle/>
          <a:p>
            <a:r>
              <a:rPr lang="de-DE" sz="2000" dirty="0"/>
              <a:t>Nein. Das AGG gilt in öffentlichen Bildungseinrichtungen nur für Angestellte, nicht für </a:t>
            </a:r>
            <a:r>
              <a:rPr lang="de-DE" sz="2000" dirty="0" err="1"/>
              <a:t>Schüler:innen</a:t>
            </a:r>
            <a:r>
              <a:rPr lang="de-DE" sz="2000" dirty="0"/>
              <a:t> und Studierende. Eine Anpassung der Bundes- und Landesgesetze ist erforderlich, um Rechtssicherheit und verbesserten Rechtsschutz für Eltern, Kinder, </a:t>
            </a:r>
            <a:r>
              <a:rPr lang="de-DE" sz="2000" dirty="0" err="1"/>
              <a:t>Schüler:innen</a:t>
            </a:r>
            <a:r>
              <a:rPr lang="de-DE" sz="2000" dirty="0"/>
              <a:t> und Studierende zu gewährleisten.</a:t>
            </a:r>
          </a:p>
          <a:p>
            <a:pPr>
              <a:lnSpc>
                <a:spcPct val="107000"/>
              </a:lnSpc>
              <a:spcAft>
                <a:spcPts val="800"/>
              </a:spcAft>
            </a:pPr>
            <a:r>
              <a:rPr lang="de-DE" sz="1200" dirty="0"/>
              <a:t>Quelle: </a:t>
            </a:r>
            <a:r>
              <a:rPr lang="de-DE" sz="1200" u="sng" dirty="0">
                <a:solidFill>
                  <a:srgbClr val="0563C1"/>
                </a:solidFill>
                <a:latin typeface="Calibri" panose="020F0502020204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https://www.antidiskriminierungsstelle.de/DE/ueber-diskriminierung/lebensbereiche/bildungsbereiche/bildungsbereich-node.html</a:t>
            </a:r>
            <a:r>
              <a:rPr lang="de-DE" sz="1200" dirty="0">
                <a:latin typeface="Calibri" panose="020F0502020204030204" pitchFamily="34" charset="0"/>
                <a:ea typeface="Calibri" panose="020F0502020204030204" pitchFamily="34" charset="0"/>
                <a:cs typeface="Arial" panose="020B0604020202020204" pitchFamily="34" charset="0"/>
              </a:rPr>
              <a:t> (geöffnet 1.03.2024)</a:t>
            </a:r>
            <a:endParaRPr lang="de-DE" sz="1200"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10;">
            <a:extLst>
              <a:ext uri="{FF2B5EF4-FFF2-40B4-BE49-F238E27FC236}">
                <a16:creationId xmlns:a16="http://schemas.microsoft.com/office/drawing/2014/main" id="{692C57FF-0F80-E643-E49E-281CF6FBF460}"/>
              </a:ext>
            </a:extLst>
          </p:cNvPr>
          <p:cNvSpPr/>
          <p:nvPr/>
        </p:nvSpPr>
        <p:spPr>
          <a:xfrm>
            <a:off x="839788" y="4575412"/>
            <a:ext cx="9886826" cy="1880320"/>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11261900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04</a:t>
            </a:r>
          </a:p>
        </p:txBody>
      </p:sp>
      <p:sp>
        <p:nvSpPr>
          <p:cNvPr id="4" name="Inhaltsplatzhalter 3">
            <a:extLst>
              <a:ext uri="{FF2B5EF4-FFF2-40B4-BE49-F238E27FC236}">
                <a16:creationId xmlns:a16="http://schemas.microsoft.com/office/drawing/2014/main" id="{B057EEBF-F9C8-9AE8-3761-909BFF715AF7}"/>
              </a:ext>
            </a:extLst>
          </p:cNvPr>
          <p:cNvSpPr>
            <a:spLocks noGrp="1"/>
          </p:cNvSpPr>
          <p:nvPr>
            <p:ph sz="half" idx="1"/>
          </p:nvPr>
        </p:nvSpPr>
        <p:spPr>
          <a:xfrm>
            <a:off x="838200" y="1977012"/>
            <a:ext cx="9540000" cy="742742"/>
          </a:xfrm>
        </p:spPr>
        <p:txBody>
          <a:bodyPr>
            <a:normAutofit/>
          </a:bodyPr>
          <a:lstStyle/>
          <a:p>
            <a:r>
              <a:rPr lang="de-DE" dirty="0"/>
              <a:t>Bei Chancengleichheit wird unterschieden in </a:t>
            </a:r>
            <a:r>
              <a:rPr lang="de-DE" b="1" dirty="0"/>
              <a:t>formale</a:t>
            </a:r>
            <a:r>
              <a:rPr lang="de-DE" dirty="0"/>
              <a:t> und </a:t>
            </a:r>
            <a:r>
              <a:rPr lang="de-DE" b="1" dirty="0"/>
              <a:t>substantielle</a:t>
            </a:r>
            <a:r>
              <a:rPr lang="de-DE" dirty="0"/>
              <a:t> </a:t>
            </a:r>
            <a:r>
              <a:rPr lang="de-DE" b="1" dirty="0"/>
              <a:t>Chancengleichheit</a:t>
            </a:r>
            <a:r>
              <a:rPr lang="de-DE" dirty="0"/>
              <a:t>. Was ist der Unterschied?</a:t>
            </a:r>
          </a:p>
        </p:txBody>
      </p:sp>
      <p:sp>
        <p:nvSpPr>
          <p:cNvPr id="5" name="Inhaltsplatzhalter 4">
            <a:extLst>
              <a:ext uri="{FF2B5EF4-FFF2-40B4-BE49-F238E27FC236}">
                <a16:creationId xmlns:a16="http://schemas.microsoft.com/office/drawing/2014/main" id="{2E52C69E-3E78-B46E-EC5D-CA202BFB8838}"/>
              </a:ext>
            </a:extLst>
          </p:cNvPr>
          <p:cNvSpPr>
            <a:spLocks noGrp="1"/>
          </p:cNvSpPr>
          <p:nvPr>
            <p:ph sz="half" idx="2"/>
          </p:nvPr>
        </p:nvSpPr>
        <p:spPr>
          <a:xfrm>
            <a:off x="839788" y="2930769"/>
            <a:ext cx="9540000" cy="3810000"/>
          </a:xfrm>
        </p:spPr>
        <p:txBody>
          <a:bodyPr>
            <a:normAutofit/>
          </a:bodyPr>
          <a:lstStyle/>
          <a:p>
            <a:r>
              <a:rPr lang="de-DE" b="1" dirty="0"/>
              <a:t>Formale Chancengleichheit </a:t>
            </a:r>
            <a:r>
              <a:rPr lang="de-DE" dirty="0"/>
              <a:t>zielt darauf ab, allen Personen die gleichen Ausgangsbedingungen zu ermöglichen. Es geht um den Abbau von rechtlichen Zugangshindernissen und um die Sicherstellung von fairen (Verfahrens-) Regeln für alle. Beispiel: Klare und transparente Zulassungskriterien gelten für alle Studiengänge.</a:t>
            </a:r>
          </a:p>
          <a:p>
            <a:r>
              <a:rPr lang="de-DE" b="1" dirty="0"/>
              <a:t>Substantielle Chancengleichheit</a:t>
            </a:r>
            <a:r>
              <a:rPr lang="de-DE" dirty="0"/>
              <a:t> fordert für alle gesellschaftlichen Gruppen eine Gleichverteilung der Erfolgschancen. Hier geht es um Maßnahmen, um Benachteiligungen bestimmter Gruppen aktiv entgegen zu wirken. Beispiel: Eine Hochschule ergreift Maßnahmen, um den Anteil von Studierenden aus unterrepräsentierten Gruppen in bestimmten Studiengängen zu erhöhen.</a:t>
            </a:r>
          </a:p>
          <a:p>
            <a:r>
              <a:rPr lang="de-DE" sz="1200" dirty="0"/>
              <a:t>Quelle: </a:t>
            </a:r>
            <a:r>
              <a:rPr lang="de-DE" sz="1200" u="sng" dirty="0">
                <a:solidFill>
                  <a:srgbClr val="0563C1"/>
                </a:solidFill>
                <a:latin typeface="Calibri" panose="020F0502020204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http://www.genderkompetenz.info/gendermainstreaming/strategie/gleichstellungspolitik/chancengleichheit/index.html</a:t>
            </a:r>
            <a:r>
              <a:rPr lang="de-DE" sz="1200" dirty="0">
                <a:latin typeface="Calibri" panose="020F0502020204030204" pitchFamily="34" charset="0"/>
                <a:ea typeface="Calibri" panose="020F0502020204030204" pitchFamily="34" charset="0"/>
                <a:cs typeface="Arial" panose="020B0604020202020204" pitchFamily="34" charset="0"/>
              </a:rPr>
              <a:t> (geöffnet 1.03.2024) </a:t>
            </a:r>
            <a:endParaRPr lang="de-DE" sz="1200"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E28AD8CA-00CD-0300-6B02-BB5434A69513}"/>
              </a:ext>
            </a:extLst>
          </p:cNvPr>
          <p:cNvSpPr/>
          <p:nvPr/>
        </p:nvSpPr>
        <p:spPr>
          <a:xfrm>
            <a:off x="838199" y="2930769"/>
            <a:ext cx="9540000" cy="3810000"/>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28603691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05</a:t>
            </a:r>
          </a:p>
        </p:txBody>
      </p:sp>
      <p:sp>
        <p:nvSpPr>
          <p:cNvPr id="4" name="Inhaltsplatzhalter 3">
            <a:extLst>
              <a:ext uri="{FF2B5EF4-FFF2-40B4-BE49-F238E27FC236}">
                <a16:creationId xmlns:a16="http://schemas.microsoft.com/office/drawing/2014/main" id="{FB72EAE6-01D8-30F2-F9E2-63792F9F9AE2}"/>
              </a:ext>
            </a:extLst>
          </p:cNvPr>
          <p:cNvSpPr>
            <a:spLocks noGrp="1"/>
          </p:cNvSpPr>
          <p:nvPr>
            <p:ph sz="half" idx="1"/>
          </p:nvPr>
        </p:nvSpPr>
        <p:spPr>
          <a:xfrm>
            <a:off x="838199" y="1628078"/>
            <a:ext cx="10145751" cy="3635298"/>
          </a:xfrm>
        </p:spPr>
        <p:txBody>
          <a:bodyPr>
            <a:normAutofit fontScale="70000" lnSpcReduction="20000"/>
          </a:bodyPr>
          <a:lstStyle/>
          <a:p>
            <a:r>
              <a:rPr lang="de-DE" sz="3100" dirty="0"/>
              <a:t>Welche Aspekte fallen unter „</a:t>
            </a:r>
            <a:r>
              <a:rPr lang="de-DE" sz="3100" b="1" dirty="0"/>
              <a:t>studienerschwerende Beeinträchtigungen</a:t>
            </a:r>
            <a:r>
              <a:rPr lang="de-DE" sz="3100" dirty="0"/>
              <a:t>“? </a:t>
            </a:r>
          </a:p>
          <a:p>
            <a:r>
              <a:rPr lang="de-DE" sz="1500" dirty="0"/>
              <a:t>(Mehrfachnennungen möglich!)</a:t>
            </a:r>
          </a:p>
          <a:p>
            <a:endParaRPr lang="de-DE" dirty="0"/>
          </a:p>
          <a:p>
            <a:pPr marL="514350" indent="-514350">
              <a:buFont typeface="+mj-lt"/>
              <a:buAutoNum type="alphaLcParenR"/>
            </a:pPr>
            <a:r>
              <a:rPr lang="de-DE" sz="2900" dirty="0"/>
              <a:t>psychische Erkrankungen</a:t>
            </a:r>
          </a:p>
          <a:p>
            <a:pPr marL="514350" indent="-514350">
              <a:buFont typeface="+mj-lt"/>
              <a:buAutoNum type="alphaLcParenR"/>
            </a:pPr>
            <a:r>
              <a:rPr lang="de-DE" sz="2900" dirty="0"/>
              <a:t>chronisch-somatische Erkrankungen (z. B. chronisch-entzündliche Darmerkrankungen, MS, Rheuma, chronische Schmerzen)</a:t>
            </a:r>
          </a:p>
          <a:p>
            <a:pPr marL="514350" indent="-514350">
              <a:buFont typeface="+mj-lt"/>
              <a:buAutoNum type="alphaLcParenR"/>
            </a:pPr>
            <a:r>
              <a:rPr lang="de-DE" sz="2900" dirty="0"/>
              <a:t>andere länger dauernde Erkrankungen/ Beeinträchtigungen (z. B. Tumorerkrankungen, Autismus-Spektrum-Störung)</a:t>
            </a:r>
          </a:p>
          <a:p>
            <a:pPr marL="514350" indent="-514350">
              <a:buFont typeface="+mj-lt"/>
              <a:buAutoNum type="alphaLcParenR"/>
            </a:pPr>
            <a:r>
              <a:rPr lang="de-DE" sz="2900" dirty="0"/>
              <a:t>Bewegungsbeeinträchtigungen</a:t>
            </a:r>
          </a:p>
          <a:p>
            <a:pPr marL="514350" indent="-514350">
              <a:buFont typeface="+mj-lt"/>
              <a:buAutoNum type="alphaLcParenR"/>
            </a:pPr>
            <a:r>
              <a:rPr lang="de-DE" sz="2900" dirty="0"/>
              <a:t>Teilleistungsstörungen (z. B. Legasthenie)</a:t>
            </a:r>
          </a:p>
          <a:p>
            <a:pPr marL="514350" indent="-514350">
              <a:buFont typeface="+mj-lt"/>
              <a:buAutoNum type="alphaLcParenR"/>
            </a:pPr>
            <a:r>
              <a:rPr lang="de-DE" sz="2900" dirty="0"/>
              <a:t>Hör-/Sprech-Beeinträchtigungen</a:t>
            </a:r>
          </a:p>
          <a:p>
            <a:pPr marL="514350" indent="-514350">
              <a:buFont typeface="+mj-lt"/>
              <a:buAutoNum type="alphaLcParenR"/>
            </a:pPr>
            <a:r>
              <a:rPr lang="de-DE" sz="2900" dirty="0"/>
              <a:t>Sehbeeinträchtigungen </a:t>
            </a:r>
          </a:p>
        </p:txBody>
      </p:sp>
      <p:sp>
        <p:nvSpPr>
          <p:cNvPr id="5" name="Inhaltsplatzhalter 4">
            <a:extLst>
              <a:ext uri="{FF2B5EF4-FFF2-40B4-BE49-F238E27FC236}">
                <a16:creationId xmlns:a16="http://schemas.microsoft.com/office/drawing/2014/main" id="{A6E00606-9546-4B02-0D49-5348F5E7759A}"/>
              </a:ext>
            </a:extLst>
          </p:cNvPr>
          <p:cNvSpPr>
            <a:spLocks noGrp="1"/>
          </p:cNvSpPr>
          <p:nvPr>
            <p:ph sz="half" idx="2"/>
          </p:nvPr>
        </p:nvSpPr>
        <p:spPr>
          <a:xfrm>
            <a:off x="839788" y="5464098"/>
            <a:ext cx="9540000" cy="989090"/>
          </a:xfrm>
        </p:spPr>
        <p:txBody>
          <a:bodyPr>
            <a:normAutofit/>
          </a:bodyPr>
          <a:lstStyle/>
          <a:p>
            <a:r>
              <a:rPr lang="de-DE" dirty="0"/>
              <a:t>Alle Optionen!</a:t>
            </a:r>
          </a:p>
          <a:p>
            <a:r>
              <a:rPr lang="de-DE" sz="1500" dirty="0"/>
              <a:t>Quelle: </a:t>
            </a:r>
            <a:r>
              <a:rPr lang="de-DE" sz="1500" dirty="0" err="1"/>
              <a:t>Poskowsky</a:t>
            </a:r>
            <a:r>
              <a:rPr lang="de-DE" sz="1500" dirty="0"/>
              <a:t>, J./</a:t>
            </a:r>
            <a:r>
              <a:rPr lang="de-DE" sz="1500" dirty="0" err="1"/>
              <a:t>Heißenberg</a:t>
            </a:r>
            <a:r>
              <a:rPr lang="de-DE" sz="1500" dirty="0"/>
              <a:t>, S./ </a:t>
            </a:r>
            <a:r>
              <a:rPr lang="de-DE" sz="1500" dirty="0" err="1"/>
              <a:t>Zaussinger</a:t>
            </a:r>
            <a:r>
              <a:rPr lang="de-DE" sz="1500" dirty="0"/>
              <a:t>, S./ Brenner, J. (2016/17): Beeinträchtigt studieren –best2. Datenerhebung zur Situation Studierender mit Behinderung und chronischer Krankheit. Seite 3</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8"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10"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11"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2"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C3D5B20A-E554-30B1-5CB5-240B18794847}"/>
              </a:ext>
            </a:extLst>
          </p:cNvPr>
          <p:cNvSpPr/>
          <p:nvPr/>
        </p:nvSpPr>
        <p:spPr>
          <a:xfrm>
            <a:off x="839788" y="5389932"/>
            <a:ext cx="9540000" cy="1063256"/>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8190752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06</a:t>
            </a:r>
          </a:p>
        </p:txBody>
      </p:sp>
      <p:sp>
        <p:nvSpPr>
          <p:cNvPr id="4" name="Inhaltsplatzhalter 3">
            <a:extLst>
              <a:ext uri="{FF2B5EF4-FFF2-40B4-BE49-F238E27FC236}">
                <a16:creationId xmlns:a16="http://schemas.microsoft.com/office/drawing/2014/main" id="{3BEFDE60-D3C1-C05E-C014-67283EC76C9D}"/>
              </a:ext>
            </a:extLst>
          </p:cNvPr>
          <p:cNvSpPr>
            <a:spLocks noGrp="1"/>
          </p:cNvSpPr>
          <p:nvPr>
            <p:ph sz="half" idx="1"/>
          </p:nvPr>
        </p:nvSpPr>
        <p:spPr/>
        <p:txBody>
          <a:bodyPr>
            <a:normAutofit/>
          </a:bodyPr>
          <a:lstStyle/>
          <a:p>
            <a:r>
              <a:rPr lang="de-DE" dirty="0"/>
              <a:t>Wie viel Prozent der Studierenden gingen im </a:t>
            </a:r>
            <a:r>
              <a:rPr lang="de-DE" dirty="0" err="1"/>
              <a:t>SoSe</a:t>
            </a:r>
            <a:r>
              <a:rPr lang="de-DE" dirty="0"/>
              <a:t> 21 einer Nebentätigkeit nach?</a:t>
            </a:r>
          </a:p>
          <a:p>
            <a:endParaRPr lang="de-DE" dirty="0"/>
          </a:p>
          <a:p>
            <a:pPr marL="457200" indent="-457200">
              <a:buFont typeface="+mj-lt"/>
              <a:buAutoNum type="alphaLcParenR"/>
            </a:pPr>
            <a:r>
              <a:rPr lang="de-DE" dirty="0"/>
              <a:t>54%</a:t>
            </a:r>
          </a:p>
          <a:p>
            <a:pPr marL="457200" indent="-457200">
              <a:buFont typeface="+mj-lt"/>
              <a:buAutoNum type="alphaLcParenR"/>
            </a:pPr>
            <a:r>
              <a:rPr lang="de-DE" dirty="0"/>
              <a:t>63% </a:t>
            </a:r>
          </a:p>
          <a:p>
            <a:pPr marL="457200" indent="-457200">
              <a:buFont typeface="+mj-lt"/>
              <a:buAutoNum type="alphaLcParenR"/>
            </a:pPr>
            <a:r>
              <a:rPr lang="de-DE" dirty="0"/>
              <a:t>72%</a:t>
            </a:r>
          </a:p>
        </p:txBody>
      </p:sp>
      <p:sp>
        <p:nvSpPr>
          <p:cNvPr id="5" name="Inhaltsplatzhalter 4">
            <a:extLst>
              <a:ext uri="{FF2B5EF4-FFF2-40B4-BE49-F238E27FC236}">
                <a16:creationId xmlns:a16="http://schemas.microsoft.com/office/drawing/2014/main" id="{AC4137C8-5027-04BF-3334-1A32D4EBDFC3}"/>
              </a:ext>
            </a:extLst>
          </p:cNvPr>
          <p:cNvSpPr>
            <a:spLocks noGrp="1"/>
          </p:cNvSpPr>
          <p:nvPr>
            <p:ph sz="half" idx="2"/>
          </p:nvPr>
        </p:nvSpPr>
        <p:spPr>
          <a:xfrm>
            <a:off x="838200" y="5113705"/>
            <a:ext cx="9540000" cy="1339483"/>
          </a:xfrm>
        </p:spPr>
        <p:txBody>
          <a:bodyPr>
            <a:normAutofit fontScale="85000" lnSpcReduction="10000"/>
          </a:bodyPr>
          <a:lstStyle/>
          <a:p>
            <a:r>
              <a:rPr lang="de-DE" dirty="0"/>
              <a:t>b) 63%. Damit ist die Erwerbstätigenquote im Vergleich zu 2016 um 5% gesunken, was insbesondere durch die </a:t>
            </a:r>
            <a:r>
              <a:rPr lang="de-DE" dirty="0" err="1"/>
              <a:t>Coronapandemie</a:t>
            </a:r>
            <a:r>
              <a:rPr lang="de-DE" dirty="0"/>
              <a:t> bedingt sein könnte.</a:t>
            </a:r>
          </a:p>
          <a:p>
            <a:r>
              <a:rPr lang="de-DE" sz="1700" dirty="0"/>
              <a:t>Quelle: </a:t>
            </a:r>
            <a:r>
              <a:rPr lang="de-DE" sz="1700" dirty="0" err="1"/>
              <a:t>Kroher</a:t>
            </a:r>
            <a:r>
              <a:rPr lang="de-DE" sz="1700" dirty="0"/>
              <a:t>, M./ </a:t>
            </a:r>
            <a:r>
              <a:rPr lang="de-DE" sz="1700" dirty="0" err="1"/>
              <a:t>Beuße</a:t>
            </a:r>
            <a:r>
              <a:rPr lang="de-DE" sz="1700" dirty="0"/>
              <a:t>, M./ </a:t>
            </a:r>
            <a:r>
              <a:rPr lang="de-DE" sz="1700" dirty="0" err="1"/>
              <a:t>Isleib</a:t>
            </a:r>
            <a:r>
              <a:rPr lang="de-DE" sz="1700" dirty="0"/>
              <a:t>, S./ Becker, K./ Ehrhardt, M.C./ Gerdes, F./ Koopmann, J./ Schommer, T./ Schwabe, U./ Steinkühler, J./ </a:t>
            </a:r>
            <a:r>
              <a:rPr lang="de-DE" sz="1700" dirty="0" err="1"/>
              <a:t>Völk</a:t>
            </a:r>
            <a:r>
              <a:rPr lang="de-DE" sz="1700" dirty="0"/>
              <a:t>, D./ Peter, F./ Buchholz, S. (05/2023): Die Studierendenbefragung in Deutschland: 22. Sozialerhebung. Die wirtschaftliche und soziale Lage der Studierenden in Deutschland 2021. Seite 8.</a:t>
            </a:r>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CB8BE5E7-9EF6-DCA4-C12C-632DF2774269}"/>
              </a:ext>
            </a:extLst>
          </p:cNvPr>
          <p:cNvSpPr/>
          <p:nvPr/>
        </p:nvSpPr>
        <p:spPr>
          <a:xfrm>
            <a:off x="819149" y="5102466"/>
            <a:ext cx="9540000" cy="1332251"/>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6859338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07</a:t>
            </a:r>
          </a:p>
        </p:txBody>
      </p:sp>
      <p:sp>
        <p:nvSpPr>
          <p:cNvPr id="4" name="Inhaltsplatzhalter 3">
            <a:extLst>
              <a:ext uri="{FF2B5EF4-FFF2-40B4-BE49-F238E27FC236}">
                <a16:creationId xmlns:a16="http://schemas.microsoft.com/office/drawing/2014/main" id="{C2B5D370-A220-3359-3050-07CFB3C2344E}"/>
              </a:ext>
            </a:extLst>
          </p:cNvPr>
          <p:cNvSpPr>
            <a:spLocks noGrp="1"/>
          </p:cNvSpPr>
          <p:nvPr>
            <p:ph sz="half" idx="1"/>
          </p:nvPr>
        </p:nvSpPr>
        <p:spPr>
          <a:xfrm>
            <a:off x="838199" y="1628078"/>
            <a:ext cx="9866971" cy="3138993"/>
          </a:xfrm>
        </p:spPr>
        <p:txBody>
          <a:bodyPr>
            <a:normAutofit lnSpcReduction="10000"/>
          </a:bodyPr>
          <a:lstStyle/>
          <a:p>
            <a:r>
              <a:rPr lang="de-DE" dirty="0"/>
              <a:t>Wie viel Prozent der Studierenden geben an, im Rahmen ihres Studiums selbst Diskriminierung erfahren zu haben? </a:t>
            </a:r>
          </a:p>
          <a:p>
            <a:r>
              <a:rPr lang="de-DE" dirty="0"/>
              <a:t>(befragte Merkmale: Geschlecht, sprachliche Ausdrucksweise, soziale Herkunft, Migrationshintergrund, körperliches Erscheinungsbild, sexuelle Orientierung, religiöse Zugehörigkeit, Elternschaft)</a:t>
            </a:r>
          </a:p>
          <a:p>
            <a:endParaRPr lang="de-DE" dirty="0"/>
          </a:p>
          <a:p>
            <a:pPr marL="457200" indent="-457200">
              <a:buFont typeface="+mj-lt"/>
              <a:buAutoNum type="alphaLcParenR"/>
            </a:pPr>
            <a:r>
              <a:rPr lang="de-DE" dirty="0"/>
              <a:t>12% </a:t>
            </a:r>
          </a:p>
          <a:p>
            <a:pPr marL="457200" indent="-457200">
              <a:buFont typeface="+mj-lt"/>
              <a:buAutoNum type="alphaLcParenR"/>
            </a:pPr>
            <a:r>
              <a:rPr lang="de-DE" dirty="0"/>
              <a:t>26% </a:t>
            </a:r>
          </a:p>
          <a:p>
            <a:pPr marL="457200" indent="-457200">
              <a:buFont typeface="+mj-lt"/>
              <a:buAutoNum type="alphaLcParenR"/>
            </a:pPr>
            <a:r>
              <a:rPr lang="de-DE" dirty="0"/>
              <a:t>41%</a:t>
            </a:r>
          </a:p>
        </p:txBody>
      </p:sp>
      <p:sp>
        <p:nvSpPr>
          <p:cNvPr id="5" name="Inhaltsplatzhalter 4">
            <a:extLst>
              <a:ext uri="{FF2B5EF4-FFF2-40B4-BE49-F238E27FC236}">
                <a16:creationId xmlns:a16="http://schemas.microsoft.com/office/drawing/2014/main" id="{9237BC21-42D7-B06B-7E75-F8416582EFF7}"/>
              </a:ext>
            </a:extLst>
          </p:cNvPr>
          <p:cNvSpPr>
            <a:spLocks noGrp="1"/>
          </p:cNvSpPr>
          <p:nvPr>
            <p:ph sz="half" idx="2"/>
          </p:nvPr>
        </p:nvSpPr>
        <p:spPr>
          <a:xfrm>
            <a:off x="838200" y="5113706"/>
            <a:ext cx="9540000" cy="1339482"/>
          </a:xfrm>
        </p:spPr>
        <p:txBody>
          <a:bodyPr>
            <a:normAutofit fontScale="92500" lnSpcReduction="20000"/>
          </a:bodyPr>
          <a:lstStyle/>
          <a:p>
            <a:r>
              <a:rPr lang="de-DE" sz="2400" dirty="0"/>
              <a:t>b) 26% haben im Rahmen des Studiums schon einmal selbst Diskriminierung erfahren, fast die Hälfte (46 %) hat Diskriminierung anderer beobachtet.</a:t>
            </a:r>
          </a:p>
          <a:p>
            <a:endParaRPr lang="de-DE" sz="1300" dirty="0"/>
          </a:p>
          <a:p>
            <a:r>
              <a:rPr lang="de-DE" sz="1500" dirty="0"/>
              <a:t>Quelle: DZHW Brief, Meyer, J. et al. (08/2022): Die Studierendenbefragung in Deutschland: Fokusanalysen zu Diskriminierungserfahrungen an Hochschulen. Seite 4.</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7"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8"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9"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0"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75215F6D-F036-D031-604F-8E1CE469C607}"/>
              </a:ext>
            </a:extLst>
          </p:cNvPr>
          <p:cNvSpPr/>
          <p:nvPr/>
        </p:nvSpPr>
        <p:spPr>
          <a:xfrm>
            <a:off x="758189" y="5113706"/>
            <a:ext cx="9540000" cy="1403194"/>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19235744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08</a:t>
            </a:r>
          </a:p>
        </p:txBody>
      </p:sp>
      <p:sp>
        <p:nvSpPr>
          <p:cNvPr id="5" name="Inhaltsplatzhalter 4">
            <a:extLst>
              <a:ext uri="{FF2B5EF4-FFF2-40B4-BE49-F238E27FC236}">
                <a16:creationId xmlns:a16="http://schemas.microsoft.com/office/drawing/2014/main" id="{37E262F4-68A7-743E-328E-8426685DA6D6}"/>
              </a:ext>
            </a:extLst>
          </p:cNvPr>
          <p:cNvSpPr>
            <a:spLocks noGrp="1"/>
          </p:cNvSpPr>
          <p:nvPr>
            <p:ph sz="half" idx="1"/>
          </p:nvPr>
        </p:nvSpPr>
        <p:spPr>
          <a:xfrm>
            <a:off x="838200" y="1977011"/>
            <a:ext cx="9540000" cy="676979"/>
          </a:xfrm>
        </p:spPr>
        <p:txBody>
          <a:bodyPr>
            <a:normAutofit/>
          </a:bodyPr>
          <a:lstStyle/>
          <a:p>
            <a:r>
              <a:rPr lang="de-DE" dirty="0"/>
              <a:t>Was bedeutet </a:t>
            </a:r>
            <a:r>
              <a:rPr lang="de-DE" b="1" dirty="0"/>
              <a:t>Intersektionalität</a:t>
            </a:r>
            <a:r>
              <a:rPr lang="de-DE" dirty="0"/>
              <a:t>? </a:t>
            </a:r>
          </a:p>
        </p:txBody>
      </p:sp>
      <p:sp>
        <p:nvSpPr>
          <p:cNvPr id="6" name="Inhaltsplatzhalter 5">
            <a:extLst>
              <a:ext uri="{FF2B5EF4-FFF2-40B4-BE49-F238E27FC236}">
                <a16:creationId xmlns:a16="http://schemas.microsoft.com/office/drawing/2014/main" id="{2BE1B06D-F2BA-DB38-909A-7C38BBB3E84C}"/>
              </a:ext>
            </a:extLst>
          </p:cNvPr>
          <p:cNvSpPr>
            <a:spLocks noGrp="1"/>
          </p:cNvSpPr>
          <p:nvPr>
            <p:ph sz="half" idx="2"/>
          </p:nvPr>
        </p:nvSpPr>
        <p:spPr>
          <a:xfrm>
            <a:off x="838200" y="3369573"/>
            <a:ext cx="9540000" cy="2807389"/>
          </a:xfrm>
        </p:spPr>
        <p:txBody>
          <a:bodyPr>
            <a:normAutofit fontScale="92500" lnSpcReduction="10000"/>
          </a:bodyPr>
          <a:lstStyle/>
          <a:p>
            <a:r>
              <a:rPr lang="de-DE" sz="2400" dirty="0"/>
              <a:t>Unter Intersektionalität wird verstanden, dass soziale Kategorien wie Gender, Ethnizität, Nation oder Klasse nicht isoliert voneinander konzeptualisiert werden können, sondern in ihren „</a:t>
            </a:r>
            <a:r>
              <a:rPr lang="de-DE" sz="2400" dirty="0" err="1"/>
              <a:t>Verwobenheiten</a:t>
            </a:r>
            <a:r>
              <a:rPr lang="de-DE" sz="2400" dirty="0"/>
              <a:t>“ oder „Überkreuzungen“ (</a:t>
            </a:r>
            <a:r>
              <a:rPr lang="de-DE" sz="2400" dirty="0" err="1"/>
              <a:t>intersections</a:t>
            </a:r>
            <a:r>
              <a:rPr lang="de-DE" sz="2400" dirty="0"/>
              <a:t>) analysiert werden müssen. Der Fokus wird auf das gleichzeitige Zusammenwirken von sozialen Ungleichheiten gelegt. Es geht demnach nicht allein um die Berücksichtigung mehrerer sozialer Kategorien, sondern ebenfalls um die Analyse ihrer Wechselwirkungen.</a:t>
            </a:r>
          </a:p>
          <a:p>
            <a:endParaRPr lang="de-DE" dirty="0"/>
          </a:p>
          <a:p>
            <a:r>
              <a:rPr lang="de-DE" sz="1200" dirty="0"/>
              <a:t>Quelle: </a:t>
            </a:r>
            <a:r>
              <a:rPr lang="de-DE" sz="1200" dirty="0">
                <a:hlinkClick r:id="rId3"/>
              </a:rPr>
              <a:t>https://www.genderdiversitylehre.fu-ber-lin.de/inhalte/forschung/Inhaltselemente/Inhalte/intersek.html</a:t>
            </a:r>
            <a:r>
              <a:rPr lang="de-DE" sz="1200" dirty="0"/>
              <a:t> (geöffnet 02.04.2024)</a:t>
            </a:r>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7"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9"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10"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1"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7" name="Rechteck 6" descr="Kasten, der die Lösung verdeckt.">
            <a:extLst>
              <a:ext uri="{FF2B5EF4-FFF2-40B4-BE49-F238E27FC236}">
                <a16:creationId xmlns:a16="http://schemas.microsoft.com/office/drawing/2014/main" id="{18B8100E-82DD-3223-5BA1-010A4781B666}"/>
              </a:ext>
            </a:extLst>
          </p:cNvPr>
          <p:cNvSpPr/>
          <p:nvPr/>
        </p:nvSpPr>
        <p:spPr>
          <a:xfrm>
            <a:off x="839788" y="3369572"/>
            <a:ext cx="9642358" cy="3083615"/>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10643501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09</a:t>
            </a:r>
          </a:p>
        </p:txBody>
      </p:sp>
      <p:sp>
        <p:nvSpPr>
          <p:cNvPr id="4" name="Inhaltsplatzhalter 3">
            <a:extLst>
              <a:ext uri="{FF2B5EF4-FFF2-40B4-BE49-F238E27FC236}">
                <a16:creationId xmlns:a16="http://schemas.microsoft.com/office/drawing/2014/main" id="{89F939B2-261F-F3F7-25D8-13E965BFE165}"/>
              </a:ext>
            </a:extLst>
          </p:cNvPr>
          <p:cNvSpPr>
            <a:spLocks noGrp="1"/>
          </p:cNvSpPr>
          <p:nvPr>
            <p:ph sz="half" idx="1"/>
          </p:nvPr>
        </p:nvSpPr>
        <p:spPr>
          <a:xfrm>
            <a:off x="838199" y="1744294"/>
            <a:ext cx="9540000" cy="2327360"/>
          </a:xfrm>
        </p:spPr>
        <p:txBody>
          <a:bodyPr>
            <a:normAutofit/>
          </a:bodyPr>
          <a:lstStyle/>
          <a:p>
            <a:r>
              <a:rPr lang="de-DE" dirty="0"/>
              <a:t>Wie viel Prozent der im </a:t>
            </a:r>
            <a:r>
              <a:rPr lang="de-DE" dirty="0" err="1"/>
              <a:t>SoSe</a:t>
            </a:r>
            <a:r>
              <a:rPr lang="de-DE" dirty="0"/>
              <a:t> 2021 befragten Studierenden haben seit Erstimmatrikulation das Studienfach mindestens einmal gewechselt? </a:t>
            </a:r>
          </a:p>
          <a:p>
            <a:endParaRPr lang="de-DE" dirty="0"/>
          </a:p>
          <a:p>
            <a:pPr marL="457200" indent="-457200">
              <a:buFont typeface="+mj-lt"/>
              <a:buAutoNum type="alphaLcParenR"/>
            </a:pPr>
            <a:r>
              <a:rPr lang="de-DE" dirty="0"/>
              <a:t>8% </a:t>
            </a:r>
          </a:p>
          <a:p>
            <a:pPr marL="457200" indent="-457200">
              <a:buFont typeface="+mj-lt"/>
              <a:buAutoNum type="alphaLcParenR"/>
            </a:pPr>
            <a:r>
              <a:rPr lang="de-DE" dirty="0"/>
              <a:t>14% </a:t>
            </a:r>
          </a:p>
          <a:p>
            <a:pPr marL="457200" indent="-457200">
              <a:buFont typeface="+mj-lt"/>
              <a:buAutoNum type="alphaLcParenR"/>
            </a:pPr>
            <a:r>
              <a:rPr lang="de-DE" dirty="0"/>
              <a:t>26%</a:t>
            </a:r>
          </a:p>
        </p:txBody>
      </p:sp>
      <p:sp>
        <p:nvSpPr>
          <p:cNvPr id="5" name="Inhaltsplatzhalter 4">
            <a:extLst>
              <a:ext uri="{FF2B5EF4-FFF2-40B4-BE49-F238E27FC236}">
                <a16:creationId xmlns:a16="http://schemas.microsoft.com/office/drawing/2014/main" id="{06B90348-0636-919F-BFF9-C5C1567021B1}"/>
              </a:ext>
            </a:extLst>
          </p:cNvPr>
          <p:cNvSpPr>
            <a:spLocks noGrp="1"/>
          </p:cNvSpPr>
          <p:nvPr>
            <p:ph sz="half" idx="2"/>
          </p:nvPr>
        </p:nvSpPr>
        <p:spPr>
          <a:xfrm>
            <a:off x="838200" y="4301812"/>
            <a:ext cx="9855820" cy="2151376"/>
          </a:xfrm>
        </p:spPr>
        <p:txBody>
          <a:bodyPr>
            <a:normAutofit fontScale="77500" lnSpcReduction="20000"/>
          </a:bodyPr>
          <a:lstStyle/>
          <a:p>
            <a:r>
              <a:rPr lang="de-DE" sz="2900" dirty="0"/>
              <a:t>c) 26%. Reduzierende Faktoren für einen Wechsel des Studienfachs: ein Studium an einer Hochschule für angewandte Wissenschaften, internationales Studieren sowie ein Studium mit dem Abschluss Examen. Studierende mit akademisch gebildeten Eltern wechseln hingegen tendenziell eher das Studienfach.</a:t>
            </a:r>
          </a:p>
          <a:p>
            <a:r>
              <a:rPr lang="de-DE" dirty="0"/>
              <a:t> </a:t>
            </a:r>
          </a:p>
          <a:p>
            <a:r>
              <a:rPr lang="de-DE" sz="1700" dirty="0"/>
              <a:t>Quelle: </a:t>
            </a:r>
            <a:r>
              <a:rPr lang="de-DE" sz="1700" dirty="0" err="1"/>
              <a:t>Kroher</a:t>
            </a:r>
            <a:r>
              <a:rPr lang="de-DE" sz="1700" dirty="0"/>
              <a:t>, M./ </a:t>
            </a:r>
            <a:r>
              <a:rPr lang="de-DE" sz="1700" dirty="0" err="1"/>
              <a:t>Beuße</a:t>
            </a:r>
            <a:r>
              <a:rPr lang="de-DE" sz="1700" dirty="0"/>
              <a:t>, M./ </a:t>
            </a:r>
            <a:r>
              <a:rPr lang="de-DE" sz="1700" dirty="0" err="1"/>
              <a:t>Isleib</a:t>
            </a:r>
            <a:r>
              <a:rPr lang="de-DE" sz="1700" dirty="0"/>
              <a:t>, S./ Becker, K./ Ehrhardt, M.C./ Gerdes, F./ Koopmann, J./ Schommer, T./ Schwabe, U./ Steinkühler, J./ </a:t>
            </a:r>
            <a:r>
              <a:rPr lang="de-DE" sz="1700" dirty="0" err="1"/>
              <a:t>Völk</a:t>
            </a:r>
            <a:r>
              <a:rPr lang="de-DE" sz="1700" dirty="0"/>
              <a:t>, D./ Peter, F./ Buchholz, S. (05/2023): Die Studierendenbefragung in Deutschland: 22. Sozialerhebung. Die wirtschaftliche und soziale Lage der Studierenden in Deutschland 2021. Seite 67-68.</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4569AE6E-8C1E-D8B1-D584-10040B52D2B5}"/>
              </a:ext>
            </a:extLst>
          </p:cNvPr>
          <p:cNvSpPr/>
          <p:nvPr/>
        </p:nvSpPr>
        <p:spPr>
          <a:xfrm>
            <a:off x="552807" y="4303745"/>
            <a:ext cx="10301869" cy="2266778"/>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29049148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10</a:t>
            </a:r>
          </a:p>
        </p:txBody>
      </p:sp>
      <p:sp>
        <p:nvSpPr>
          <p:cNvPr id="4" name="Inhaltsplatzhalter 3">
            <a:extLst>
              <a:ext uri="{FF2B5EF4-FFF2-40B4-BE49-F238E27FC236}">
                <a16:creationId xmlns:a16="http://schemas.microsoft.com/office/drawing/2014/main" id="{2A2103EE-E71A-368C-1775-89593FFF0CE3}"/>
              </a:ext>
            </a:extLst>
          </p:cNvPr>
          <p:cNvSpPr>
            <a:spLocks noGrp="1"/>
          </p:cNvSpPr>
          <p:nvPr>
            <p:ph sz="half" idx="1"/>
          </p:nvPr>
        </p:nvSpPr>
        <p:spPr>
          <a:xfrm>
            <a:off x="838200" y="1628078"/>
            <a:ext cx="9755638" cy="3311912"/>
          </a:xfrm>
        </p:spPr>
        <p:txBody>
          <a:bodyPr>
            <a:normAutofit fontScale="92500" lnSpcReduction="10000"/>
          </a:bodyPr>
          <a:lstStyle/>
          <a:p>
            <a:r>
              <a:rPr lang="de-DE" sz="2400" dirty="0"/>
              <a:t>Zur sozialen Infrastruktur während des Studiums gehören auch Informations- und Beratungsangebote für Studierende durch die Hochschule. Diese Angebote können Studierende bei persönlichen, fachlichen oder finanziellen Fragen und Problemen unterstützen. </a:t>
            </a:r>
          </a:p>
          <a:p>
            <a:r>
              <a:rPr lang="de-DE" sz="2400" dirty="0"/>
              <a:t>Wie viele der im </a:t>
            </a:r>
            <a:r>
              <a:rPr lang="de-DE" sz="2400" dirty="0" err="1"/>
              <a:t>SoSe</a:t>
            </a:r>
            <a:r>
              <a:rPr lang="de-DE" sz="2400" dirty="0"/>
              <a:t> 21 befragten Studierenden gaben an, in einem der Bereiche einen (sehr) hohen Beratungsbedarf zu haben?</a:t>
            </a:r>
          </a:p>
          <a:p>
            <a:endParaRPr lang="de-DE" dirty="0"/>
          </a:p>
          <a:p>
            <a:pPr marL="457200" indent="-457200">
              <a:buFont typeface="+mj-lt"/>
              <a:buAutoNum type="alphaLcParenR"/>
            </a:pPr>
            <a:r>
              <a:rPr lang="de-DE" dirty="0"/>
              <a:t>48% </a:t>
            </a:r>
          </a:p>
          <a:p>
            <a:pPr marL="457200" indent="-457200">
              <a:buFont typeface="+mj-lt"/>
              <a:buAutoNum type="alphaLcParenR"/>
            </a:pPr>
            <a:r>
              <a:rPr lang="de-DE" dirty="0"/>
              <a:t>72% </a:t>
            </a:r>
          </a:p>
          <a:p>
            <a:pPr marL="457200" indent="-457200">
              <a:buFont typeface="+mj-lt"/>
              <a:buAutoNum type="alphaLcParenR"/>
            </a:pPr>
            <a:r>
              <a:rPr lang="de-DE" dirty="0"/>
              <a:t>85%</a:t>
            </a:r>
          </a:p>
        </p:txBody>
      </p:sp>
      <p:sp>
        <p:nvSpPr>
          <p:cNvPr id="5" name="Inhaltsplatzhalter 4">
            <a:extLst>
              <a:ext uri="{FF2B5EF4-FFF2-40B4-BE49-F238E27FC236}">
                <a16:creationId xmlns:a16="http://schemas.microsoft.com/office/drawing/2014/main" id="{35F99F21-F382-2E50-600D-245715AE2B8F}"/>
              </a:ext>
            </a:extLst>
          </p:cNvPr>
          <p:cNvSpPr>
            <a:spLocks noGrp="1"/>
          </p:cNvSpPr>
          <p:nvPr>
            <p:ph sz="half" idx="2"/>
          </p:nvPr>
        </p:nvSpPr>
        <p:spPr>
          <a:xfrm>
            <a:off x="838200" y="5113706"/>
            <a:ext cx="9922728" cy="1497088"/>
          </a:xfrm>
        </p:spPr>
        <p:txBody>
          <a:bodyPr>
            <a:normAutofit fontScale="92500" lnSpcReduction="20000"/>
          </a:bodyPr>
          <a:lstStyle/>
          <a:p>
            <a:r>
              <a:rPr lang="de-DE" sz="2400" dirty="0"/>
              <a:t>c) 85% geben Beratungsbedarf an, allerdings nutzen 48% nur die Beratungsangebote.</a:t>
            </a:r>
          </a:p>
          <a:p>
            <a:endParaRPr lang="de-DE" sz="1400" dirty="0"/>
          </a:p>
          <a:p>
            <a:r>
              <a:rPr lang="de-DE" sz="1300" dirty="0"/>
              <a:t>Quelle: </a:t>
            </a:r>
            <a:r>
              <a:rPr lang="de-DE" sz="1300" dirty="0" err="1"/>
              <a:t>Kroher</a:t>
            </a:r>
            <a:r>
              <a:rPr lang="de-DE" sz="1300" dirty="0"/>
              <a:t>, M./ </a:t>
            </a:r>
            <a:r>
              <a:rPr lang="de-DE" sz="1300" dirty="0" err="1"/>
              <a:t>Beuße</a:t>
            </a:r>
            <a:r>
              <a:rPr lang="de-DE" sz="1300" dirty="0"/>
              <a:t>, M./ </a:t>
            </a:r>
            <a:r>
              <a:rPr lang="de-DE" sz="1300" dirty="0" err="1"/>
              <a:t>Isleib</a:t>
            </a:r>
            <a:r>
              <a:rPr lang="de-DE" sz="1300" dirty="0"/>
              <a:t>, S./ Becker, K./ Ehrhardt, M.C./ Gerdes, F./ Koopmann, J./ Schommer, T./ Schwabe, U./ Steinkühler, J./ </a:t>
            </a:r>
            <a:r>
              <a:rPr lang="de-DE" sz="1300" dirty="0" err="1"/>
              <a:t>Völk</a:t>
            </a:r>
            <a:r>
              <a:rPr lang="de-DE" sz="1300" dirty="0"/>
              <a:t>, D./ Peter, F./ Buchholz, S. (05/2023): Die Studierendenbefragung in Deutschland: 22. Sozialerhebung. Die wirtschaftliche und soziale Lage der Studierenden in Deutschland 2021. Seite 132.</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9"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10"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11"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12"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3"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BD7957EB-3927-5C54-7581-195278F8DB6C}"/>
              </a:ext>
            </a:extLst>
          </p:cNvPr>
          <p:cNvSpPr/>
          <p:nvPr/>
        </p:nvSpPr>
        <p:spPr>
          <a:xfrm>
            <a:off x="838200" y="5087852"/>
            <a:ext cx="9922728" cy="1477917"/>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2661094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11</a:t>
            </a:r>
          </a:p>
        </p:txBody>
      </p:sp>
      <p:sp>
        <p:nvSpPr>
          <p:cNvPr id="4" name="Inhaltsplatzhalter 3">
            <a:extLst>
              <a:ext uri="{FF2B5EF4-FFF2-40B4-BE49-F238E27FC236}">
                <a16:creationId xmlns:a16="http://schemas.microsoft.com/office/drawing/2014/main" id="{190333F3-F620-3B7F-C40B-BA84C2B035F9}"/>
              </a:ext>
            </a:extLst>
          </p:cNvPr>
          <p:cNvSpPr>
            <a:spLocks noGrp="1"/>
          </p:cNvSpPr>
          <p:nvPr>
            <p:ph sz="half" idx="1"/>
          </p:nvPr>
        </p:nvSpPr>
        <p:spPr>
          <a:xfrm>
            <a:off x="838200" y="1977011"/>
            <a:ext cx="9540000" cy="944609"/>
          </a:xfrm>
        </p:spPr>
        <p:txBody>
          <a:bodyPr>
            <a:normAutofit/>
          </a:bodyPr>
          <a:lstStyle/>
          <a:p>
            <a:r>
              <a:rPr lang="de-DE" dirty="0"/>
              <a:t>Was bedeutet </a:t>
            </a:r>
            <a:r>
              <a:rPr lang="de-DE" b="1" dirty="0"/>
              <a:t>Bias</a:t>
            </a:r>
            <a:r>
              <a:rPr lang="de-DE" dirty="0"/>
              <a:t>?</a:t>
            </a:r>
          </a:p>
        </p:txBody>
      </p:sp>
      <p:sp>
        <p:nvSpPr>
          <p:cNvPr id="5" name="Inhaltsplatzhalter 4">
            <a:extLst>
              <a:ext uri="{FF2B5EF4-FFF2-40B4-BE49-F238E27FC236}">
                <a16:creationId xmlns:a16="http://schemas.microsoft.com/office/drawing/2014/main" id="{F4C21AD2-A73B-F330-1E44-88DEFEF37786}"/>
              </a:ext>
            </a:extLst>
          </p:cNvPr>
          <p:cNvSpPr>
            <a:spLocks noGrp="1"/>
          </p:cNvSpPr>
          <p:nvPr>
            <p:ph sz="half" idx="2"/>
          </p:nvPr>
        </p:nvSpPr>
        <p:spPr>
          <a:xfrm>
            <a:off x="838200" y="3186793"/>
            <a:ext cx="9540000" cy="3266395"/>
          </a:xfrm>
        </p:spPr>
        <p:txBody>
          <a:bodyPr>
            <a:normAutofit/>
          </a:bodyPr>
          <a:lstStyle/>
          <a:p>
            <a:r>
              <a:rPr lang="de-DE" dirty="0"/>
              <a:t>Der Begriff </a:t>
            </a:r>
            <a:r>
              <a:rPr lang="de-DE" b="1" dirty="0"/>
              <a:t>Bias</a:t>
            </a:r>
            <a:r>
              <a:rPr lang="de-DE" dirty="0"/>
              <a:t> kommt aus dem Englischen und beschreibt kognitive Verzerrungen, wie z.B. automatische Stereotype und andere fehlerhafte Neigungen bei der Wahrnehmung, Erinnerung und Beurteilung. </a:t>
            </a:r>
            <a:r>
              <a:rPr lang="de-DE" dirty="0" err="1"/>
              <a:t>Biases</a:t>
            </a:r>
            <a:r>
              <a:rPr lang="de-DE" dirty="0"/>
              <a:t> treten meist unbewusst (= </a:t>
            </a:r>
            <a:r>
              <a:rPr lang="de-DE" b="1" dirty="0" err="1"/>
              <a:t>Unconscious</a:t>
            </a:r>
            <a:r>
              <a:rPr lang="de-DE" b="1" dirty="0"/>
              <a:t> Bias</a:t>
            </a:r>
            <a:r>
              <a:rPr lang="de-DE" dirty="0"/>
              <a:t>) auf. Je weniger bewusst uns ein eigenes Vorurteil ist, desto weniger können wir bewusst dagegen steuern und desto wahrscheinlicher wird es, dass wir eine Person diskriminieren, ohne es selbst zu bemerken.</a:t>
            </a:r>
          </a:p>
          <a:p>
            <a:endParaRPr lang="de-DE" sz="1200" dirty="0"/>
          </a:p>
          <a:p>
            <a:r>
              <a:rPr lang="de-DE" sz="1300" dirty="0"/>
              <a:t>Quelle: </a:t>
            </a:r>
            <a:r>
              <a:rPr lang="de-DE" sz="1300" u="sng" dirty="0">
                <a:hlinkClick r:id="rId3"/>
              </a:rPr>
              <a:t>https://www.anti-bias.eu/wissen/definitionen/unconsciousbias-definition/</a:t>
            </a:r>
            <a:r>
              <a:rPr lang="de-DE" sz="1300" dirty="0"/>
              <a:t> (geöffnet 05.04.2024)</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3BB7331C-BCF0-5C6F-F01B-08F8A2082AED}"/>
              </a:ext>
            </a:extLst>
          </p:cNvPr>
          <p:cNvSpPr/>
          <p:nvPr/>
        </p:nvSpPr>
        <p:spPr>
          <a:xfrm>
            <a:off x="838199" y="3173185"/>
            <a:ext cx="9540000" cy="3266395"/>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415405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12</a:t>
            </a:r>
          </a:p>
        </p:txBody>
      </p:sp>
      <p:sp>
        <p:nvSpPr>
          <p:cNvPr id="4" name="Inhaltsplatzhalter 3">
            <a:extLst>
              <a:ext uri="{FF2B5EF4-FFF2-40B4-BE49-F238E27FC236}">
                <a16:creationId xmlns:a16="http://schemas.microsoft.com/office/drawing/2014/main" id="{E11C33FC-D795-E38C-8C81-DCC4CEA963AD}"/>
              </a:ext>
            </a:extLst>
          </p:cNvPr>
          <p:cNvSpPr>
            <a:spLocks noGrp="1"/>
          </p:cNvSpPr>
          <p:nvPr>
            <p:ph sz="half" idx="1"/>
          </p:nvPr>
        </p:nvSpPr>
        <p:spPr>
          <a:xfrm>
            <a:off x="838199" y="1977011"/>
            <a:ext cx="10435683" cy="2370691"/>
          </a:xfrm>
        </p:spPr>
        <p:txBody>
          <a:bodyPr>
            <a:normAutofit/>
          </a:bodyPr>
          <a:lstStyle/>
          <a:p>
            <a:r>
              <a:rPr lang="de-DE" dirty="0"/>
              <a:t>Fast 15 % der Studierenden in Deutschland sind 2021 internationale Studierende (die Hochschulzugangsberechtigung wurde im Ausland erworben). </a:t>
            </a:r>
          </a:p>
          <a:p>
            <a:r>
              <a:rPr lang="de-DE" dirty="0"/>
              <a:t>Wieviel Prozent von ihnen bringen bereits einen ersten Hochschulabschluss (B.A.) mit?</a:t>
            </a:r>
          </a:p>
          <a:p>
            <a:pPr marL="457200" indent="-457200">
              <a:buFont typeface="+mj-lt"/>
              <a:buAutoNum type="alphaLcParenR"/>
            </a:pPr>
            <a:r>
              <a:rPr lang="de-DE" dirty="0"/>
              <a:t>ca. 25% </a:t>
            </a:r>
          </a:p>
          <a:p>
            <a:pPr marL="457200" indent="-457200">
              <a:buFont typeface="+mj-lt"/>
              <a:buAutoNum type="alphaLcParenR"/>
            </a:pPr>
            <a:r>
              <a:rPr lang="de-DE" dirty="0"/>
              <a:t>ca. 50% </a:t>
            </a:r>
          </a:p>
          <a:p>
            <a:pPr marL="457200" indent="-457200">
              <a:buFont typeface="+mj-lt"/>
              <a:buAutoNum type="alphaLcParenR"/>
            </a:pPr>
            <a:r>
              <a:rPr lang="de-DE" dirty="0"/>
              <a:t>ca. 75%</a:t>
            </a:r>
          </a:p>
        </p:txBody>
      </p:sp>
      <p:sp>
        <p:nvSpPr>
          <p:cNvPr id="5" name="Inhaltsplatzhalter 4">
            <a:extLst>
              <a:ext uri="{FF2B5EF4-FFF2-40B4-BE49-F238E27FC236}">
                <a16:creationId xmlns:a16="http://schemas.microsoft.com/office/drawing/2014/main" id="{5AB3C82D-BA0B-4F8D-1E57-30DC09D5D71E}"/>
              </a:ext>
            </a:extLst>
          </p:cNvPr>
          <p:cNvSpPr>
            <a:spLocks noGrp="1"/>
          </p:cNvSpPr>
          <p:nvPr>
            <p:ph sz="half" idx="2"/>
          </p:nvPr>
        </p:nvSpPr>
        <p:spPr>
          <a:xfrm>
            <a:off x="838200" y="4571999"/>
            <a:ext cx="9540000" cy="2038793"/>
          </a:xfrm>
        </p:spPr>
        <p:txBody>
          <a:bodyPr>
            <a:normAutofit lnSpcReduction="10000"/>
          </a:bodyPr>
          <a:lstStyle/>
          <a:p>
            <a:r>
              <a:rPr lang="de-DE" dirty="0"/>
              <a:t>b) Über 50% der internationalen Studierenden in Deutschland haben bereits einen Bachelor und weitere 12% haben einen Master oder ähnlichen Abschluss aus dem Ausland. </a:t>
            </a:r>
          </a:p>
          <a:p>
            <a:endParaRPr lang="de-DE" sz="1300" dirty="0"/>
          </a:p>
          <a:p>
            <a:r>
              <a:rPr lang="de-DE" sz="1400" dirty="0"/>
              <a:t>Quelle: </a:t>
            </a:r>
            <a:r>
              <a:rPr lang="de-DE" sz="1400" dirty="0" err="1"/>
              <a:t>Kroher</a:t>
            </a:r>
            <a:r>
              <a:rPr lang="de-DE" sz="1400" dirty="0"/>
              <a:t>, M./ </a:t>
            </a:r>
            <a:r>
              <a:rPr lang="de-DE" sz="1400" dirty="0" err="1"/>
              <a:t>Beuße</a:t>
            </a:r>
            <a:r>
              <a:rPr lang="de-DE" sz="1400" dirty="0"/>
              <a:t>, M./ </a:t>
            </a:r>
            <a:r>
              <a:rPr lang="de-DE" sz="1400" dirty="0" err="1"/>
              <a:t>Isleib</a:t>
            </a:r>
            <a:r>
              <a:rPr lang="de-DE" sz="1400" dirty="0"/>
              <a:t>, S./ Becker, K./ Ehrhardt, M.C./ Gerdes, F./ Koopmann, J./ Schommer, T./ Schwabe, U./ Steinkühler, J./ </a:t>
            </a:r>
            <a:r>
              <a:rPr lang="de-DE" sz="1400" dirty="0" err="1"/>
              <a:t>Völk</a:t>
            </a:r>
            <a:r>
              <a:rPr lang="de-DE" sz="1400" dirty="0"/>
              <a:t>, D./ Peter, F./ Buchholz, S. (05/2023): Die Studierendenbefragung in Deutschland: 22. Sozialerhebung. Die wirtschaftliche und soziale Lage der Studierenden in Deutschland 2021. Seite 35.</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5D9D5D2C-AF89-5E56-78AD-9E6C72DE6877}"/>
              </a:ext>
            </a:extLst>
          </p:cNvPr>
          <p:cNvSpPr/>
          <p:nvPr/>
        </p:nvSpPr>
        <p:spPr>
          <a:xfrm>
            <a:off x="693710" y="4571999"/>
            <a:ext cx="9922728" cy="2038793"/>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23516154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13</a:t>
            </a:r>
          </a:p>
        </p:txBody>
      </p:sp>
      <p:sp>
        <p:nvSpPr>
          <p:cNvPr id="4" name="Inhaltsplatzhalter 3">
            <a:extLst>
              <a:ext uri="{FF2B5EF4-FFF2-40B4-BE49-F238E27FC236}">
                <a16:creationId xmlns:a16="http://schemas.microsoft.com/office/drawing/2014/main" id="{3C00DA40-2C14-2F80-8951-2631EBFB0CB8}"/>
              </a:ext>
            </a:extLst>
          </p:cNvPr>
          <p:cNvSpPr>
            <a:spLocks noGrp="1"/>
          </p:cNvSpPr>
          <p:nvPr>
            <p:ph sz="half" idx="1"/>
          </p:nvPr>
        </p:nvSpPr>
        <p:spPr>
          <a:xfrm>
            <a:off x="838200" y="1572322"/>
            <a:ext cx="10016476" cy="3507117"/>
          </a:xfrm>
        </p:spPr>
        <p:txBody>
          <a:bodyPr>
            <a:noAutofit/>
          </a:bodyPr>
          <a:lstStyle/>
          <a:p>
            <a:r>
              <a:rPr lang="de-DE" sz="2000" dirty="0"/>
              <a:t>Studierenden wird oft empfohlen, während des Studiums ein Semester ins Ausland zu gehen, um dort zu studieren oder ein Praktikum zu machen. Welches sind die 3 häufigsten Hinderungsgründe, die von Studierenden angegeben werden, es nicht zu machen?</a:t>
            </a:r>
          </a:p>
          <a:p>
            <a:pPr marL="457200" indent="-457200">
              <a:buFont typeface="+mj-lt"/>
              <a:buAutoNum type="alphaLcParenR"/>
            </a:pPr>
            <a:r>
              <a:rPr lang="de-DE" sz="2000" dirty="0"/>
              <a:t>Finanzielle Belastung</a:t>
            </a:r>
          </a:p>
          <a:p>
            <a:pPr marL="457200" indent="-457200">
              <a:buFont typeface="+mj-lt"/>
              <a:buAutoNum type="alphaLcParenR"/>
            </a:pPr>
            <a:r>
              <a:rPr lang="de-DE" sz="2000" dirty="0"/>
              <a:t>Anerkennungsschwierigkeiten</a:t>
            </a:r>
          </a:p>
          <a:p>
            <a:pPr marL="457200" indent="-457200">
              <a:buFont typeface="+mj-lt"/>
              <a:buAutoNum type="alphaLcParenR"/>
            </a:pPr>
            <a:r>
              <a:rPr lang="de-DE" sz="2000" dirty="0"/>
              <a:t>Fehlende Sprachkenntnisse</a:t>
            </a:r>
          </a:p>
          <a:p>
            <a:pPr marL="457200" indent="-457200">
              <a:buFont typeface="+mj-lt"/>
              <a:buAutoNum type="alphaLcParenR"/>
            </a:pPr>
            <a:r>
              <a:rPr lang="de-DE" sz="2000" dirty="0"/>
              <a:t>Zeitverlust</a:t>
            </a:r>
          </a:p>
          <a:p>
            <a:pPr marL="457200" indent="-457200">
              <a:buFont typeface="+mj-lt"/>
              <a:buAutoNum type="alphaLcParenR"/>
            </a:pPr>
            <a:r>
              <a:rPr lang="de-DE" sz="2000" dirty="0"/>
              <a:t>Angst vor fremder Studien- und Lebenssituation</a:t>
            </a:r>
          </a:p>
          <a:p>
            <a:pPr marL="457200" indent="-457200">
              <a:buFont typeface="+mj-lt"/>
              <a:buAutoNum type="alphaLcParenR"/>
            </a:pPr>
            <a:r>
              <a:rPr lang="de-DE" sz="2000" dirty="0"/>
              <a:t>Trennung von </a:t>
            </a:r>
            <a:r>
              <a:rPr lang="de-DE" sz="2000" dirty="0" err="1"/>
              <a:t>Freund:innen</a:t>
            </a:r>
            <a:r>
              <a:rPr lang="de-DE" sz="2000" dirty="0"/>
              <a:t> und Familie</a:t>
            </a:r>
          </a:p>
          <a:p>
            <a:pPr marL="457200" indent="-457200">
              <a:buFont typeface="+mj-lt"/>
              <a:buAutoNum type="alphaLcParenR"/>
            </a:pPr>
            <a:r>
              <a:rPr lang="de-DE" sz="2000" dirty="0"/>
              <a:t>Organisationsaufwand</a:t>
            </a:r>
          </a:p>
        </p:txBody>
      </p:sp>
      <p:sp>
        <p:nvSpPr>
          <p:cNvPr id="5" name="Inhaltsplatzhalter 4">
            <a:extLst>
              <a:ext uri="{FF2B5EF4-FFF2-40B4-BE49-F238E27FC236}">
                <a16:creationId xmlns:a16="http://schemas.microsoft.com/office/drawing/2014/main" id="{C4E15D92-DC7E-4C7B-993B-C640BF442909}"/>
              </a:ext>
            </a:extLst>
          </p:cNvPr>
          <p:cNvSpPr>
            <a:spLocks noGrp="1"/>
          </p:cNvSpPr>
          <p:nvPr>
            <p:ph sz="half" idx="2"/>
          </p:nvPr>
        </p:nvSpPr>
        <p:spPr>
          <a:xfrm>
            <a:off x="838200" y="5430775"/>
            <a:ext cx="10016476" cy="1293410"/>
          </a:xfrm>
        </p:spPr>
        <p:txBody>
          <a:bodyPr>
            <a:normAutofit fontScale="70000" lnSpcReduction="20000"/>
          </a:bodyPr>
          <a:lstStyle/>
          <a:p>
            <a:pPr lvl="0"/>
            <a:r>
              <a:rPr lang="de-DE" sz="2600" b="1" dirty="0"/>
              <a:t>a), g) &amp; f) Finanzielle Belastung (66,3%), Organisationsaufwand (56,8 %), Trennung von </a:t>
            </a:r>
            <a:r>
              <a:rPr lang="de-DE" sz="2600" b="1" dirty="0" err="1"/>
              <a:t>Freund:innen</a:t>
            </a:r>
            <a:r>
              <a:rPr lang="de-DE" sz="2600" b="1" dirty="0"/>
              <a:t> und Familie (56,5%). </a:t>
            </a:r>
            <a:r>
              <a:rPr lang="de-DE" sz="2600" dirty="0"/>
              <a:t>Angst vor fremder Studien- und Lebenssituation (35,3%), Zeitverlust (33,1%), Fehlende Sprachkenntnisse (30,4%), Anerkennungsschwierigkeiten (23%)</a:t>
            </a:r>
          </a:p>
          <a:p>
            <a:r>
              <a:rPr lang="de-DE" sz="1500" dirty="0"/>
              <a:t>Quelle: </a:t>
            </a:r>
            <a:r>
              <a:rPr lang="de-DE" sz="1500" dirty="0" err="1"/>
              <a:t>Kroher</a:t>
            </a:r>
            <a:r>
              <a:rPr lang="de-DE" sz="1500" dirty="0"/>
              <a:t>, M./ </a:t>
            </a:r>
            <a:r>
              <a:rPr lang="de-DE" sz="1500" dirty="0" err="1"/>
              <a:t>Beuße</a:t>
            </a:r>
            <a:r>
              <a:rPr lang="de-DE" sz="1500" dirty="0"/>
              <a:t>, M./ </a:t>
            </a:r>
            <a:r>
              <a:rPr lang="de-DE" sz="1500" dirty="0" err="1"/>
              <a:t>Isleib</a:t>
            </a:r>
            <a:r>
              <a:rPr lang="de-DE" sz="1500" dirty="0"/>
              <a:t>, S./ Becker, K./ Ehrhardt, M.C./ Gerdes, F./ Koopmann, J./ Schommer, T./ Schwabe, U./ Steinkühler, J./ </a:t>
            </a:r>
            <a:r>
              <a:rPr lang="de-DE" sz="1500" dirty="0" err="1"/>
              <a:t>Völk</a:t>
            </a:r>
            <a:r>
              <a:rPr lang="de-DE" sz="1500" dirty="0"/>
              <a:t>, D./ Peter, F./ Buchholz, S. (05/2023): Die Studierendenbefragung in Deutschland: 22. Sozialerhebung. Die wirtschaftliche und soziale Lage der Studierenden in Deutschland 2021. Seite 81.</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2C833A49-A8EE-3E8D-7C66-0F01DF504832}"/>
              </a:ext>
            </a:extLst>
          </p:cNvPr>
          <p:cNvSpPr/>
          <p:nvPr/>
        </p:nvSpPr>
        <p:spPr>
          <a:xfrm>
            <a:off x="838199" y="5387473"/>
            <a:ext cx="10016476" cy="1314000"/>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8477692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14</a:t>
            </a:r>
          </a:p>
        </p:txBody>
      </p:sp>
      <p:sp>
        <p:nvSpPr>
          <p:cNvPr id="4" name="Inhaltsplatzhalter 3">
            <a:extLst>
              <a:ext uri="{FF2B5EF4-FFF2-40B4-BE49-F238E27FC236}">
                <a16:creationId xmlns:a16="http://schemas.microsoft.com/office/drawing/2014/main" id="{3782FDD7-3128-DE98-B47C-5C7B74C5C58E}"/>
              </a:ext>
            </a:extLst>
          </p:cNvPr>
          <p:cNvSpPr>
            <a:spLocks noGrp="1"/>
          </p:cNvSpPr>
          <p:nvPr>
            <p:ph sz="half" idx="1"/>
          </p:nvPr>
        </p:nvSpPr>
        <p:spPr>
          <a:xfrm>
            <a:off x="838200" y="1977011"/>
            <a:ext cx="9540000" cy="2383116"/>
          </a:xfrm>
        </p:spPr>
        <p:txBody>
          <a:bodyPr>
            <a:normAutofit/>
          </a:bodyPr>
          <a:lstStyle/>
          <a:p>
            <a:r>
              <a:rPr lang="de-DE" dirty="0"/>
              <a:t>Wie viel Prozent der Studierenden haben im </a:t>
            </a:r>
            <a:r>
              <a:rPr lang="de-DE" dirty="0" err="1"/>
              <a:t>SoSe</a:t>
            </a:r>
            <a:r>
              <a:rPr lang="de-DE" dirty="0"/>
              <a:t> 2021 neben dem Studium Care-Aufgaben (Kindererziehung oder Pflegeaufgaben)?</a:t>
            </a:r>
          </a:p>
          <a:p>
            <a:endParaRPr lang="de-DE" dirty="0"/>
          </a:p>
          <a:p>
            <a:pPr marL="457200" indent="-457200">
              <a:buFont typeface="+mj-lt"/>
              <a:buAutoNum type="alphaLcParenR"/>
            </a:pPr>
            <a:r>
              <a:rPr lang="de-DE" dirty="0"/>
              <a:t>10% </a:t>
            </a:r>
          </a:p>
          <a:p>
            <a:pPr marL="457200" indent="-457200">
              <a:buFont typeface="+mj-lt"/>
              <a:buAutoNum type="alphaLcParenR"/>
            </a:pPr>
            <a:r>
              <a:rPr lang="de-DE" dirty="0"/>
              <a:t>16% </a:t>
            </a:r>
          </a:p>
          <a:p>
            <a:pPr marL="457200" indent="-457200">
              <a:buFont typeface="+mj-lt"/>
              <a:buAutoNum type="alphaLcParenR"/>
            </a:pPr>
            <a:r>
              <a:rPr lang="de-DE" dirty="0"/>
              <a:t>20%</a:t>
            </a:r>
          </a:p>
          <a:p>
            <a:pPr marL="457200" indent="-457200">
              <a:buFont typeface="+mj-lt"/>
              <a:buAutoNum type="alphaLcParenR"/>
            </a:pPr>
            <a:endParaRPr lang="de-DE" dirty="0"/>
          </a:p>
        </p:txBody>
      </p:sp>
      <p:sp>
        <p:nvSpPr>
          <p:cNvPr id="5" name="Inhaltsplatzhalter 4">
            <a:extLst>
              <a:ext uri="{FF2B5EF4-FFF2-40B4-BE49-F238E27FC236}">
                <a16:creationId xmlns:a16="http://schemas.microsoft.com/office/drawing/2014/main" id="{0B829127-CE24-1EF1-787C-EF1DE503FE19}"/>
              </a:ext>
            </a:extLst>
          </p:cNvPr>
          <p:cNvSpPr>
            <a:spLocks noGrp="1"/>
          </p:cNvSpPr>
          <p:nvPr>
            <p:ph sz="half" idx="2"/>
          </p:nvPr>
        </p:nvSpPr>
        <p:spPr>
          <a:xfrm>
            <a:off x="838199" y="4887765"/>
            <a:ext cx="9540000" cy="1556627"/>
          </a:xfrm>
        </p:spPr>
        <p:txBody>
          <a:bodyPr>
            <a:normAutofit lnSpcReduction="10000"/>
          </a:bodyPr>
          <a:lstStyle/>
          <a:p>
            <a:r>
              <a:rPr lang="de-DE" dirty="0"/>
              <a:t>c) 20% insgesamt. 8% Erziehung und 12 % Pflegeaufgaben. </a:t>
            </a:r>
          </a:p>
          <a:p>
            <a:r>
              <a:rPr lang="de-DE" dirty="0"/>
              <a:t> </a:t>
            </a:r>
            <a:endParaRPr lang="de-DE" sz="1500" dirty="0"/>
          </a:p>
          <a:p>
            <a:r>
              <a:rPr lang="de-DE" sz="1500" dirty="0"/>
              <a:t>Quelle: </a:t>
            </a:r>
            <a:r>
              <a:rPr lang="de-DE" sz="1500" dirty="0" err="1"/>
              <a:t>Kroher</a:t>
            </a:r>
            <a:r>
              <a:rPr lang="de-DE" sz="1500" dirty="0"/>
              <a:t>, M./ </a:t>
            </a:r>
            <a:r>
              <a:rPr lang="de-DE" sz="1500" dirty="0" err="1"/>
              <a:t>Beuße</a:t>
            </a:r>
            <a:r>
              <a:rPr lang="de-DE" sz="1500" dirty="0"/>
              <a:t>, M./ </a:t>
            </a:r>
            <a:r>
              <a:rPr lang="de-DE" sz="1500" dirty="0" err="1"/>
              <a:t>Isleib</a:t>
            </a:r>
            <a:r>
              <a:rPr lang="de-DE" sz="1500" dirty="0"/>
              <a:t>, S./ Becker, K./ Ehrhardt, M.C./ Gerdes, F./ Koopmann, J./ Schommer, T./ Schwabe, U./ Steinkühler, J./ </a:t>
            </a:r>
            <a:r>
              <a:rPr lang="de-DE" sz="1500" dirty="0" err="1"/>
              <a:t>Völk</a:t>
            </a:r>
            <a:r>
              <a:rPr lang="de-DE" sz="1500" dirty="0"/>
              <a:t>, D./ Peter, F./ Buchholz, S. (05/2023): Die Studierendenbefragung in Deutschland: 22. Sozialerhebung. Die wirtschaftliche und soziale Lage der Studierenden in Deutschland 2021. Seite 5.</a:t>
            </a:r>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BE96B6B8-2180-7AC7-1085-AB12745F9D45}"/>
              </a:ext>
            </a:extLst>
          </p:cNvPr>
          <p:cNvSpPr/>
          <p:nvPr/>
        </p:nvSpPr>
        <p:spPr>
          <a:xfrm>
            <a:off x="735329" y="4875767"/>
            <a:ext cx="9540000" cy="1565423"/>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26229439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15</a:t>
            </a:r>
          </a:p>
        </p:txBody>
      </p:sp>
      <p:sp>
        <p:nvSpPr>
          <p:cNvPr id="4" name="Inhaltsplatzhalter 3">
            <a:extLst>
              <a:ext uri="{FF2B5EF4-FFF2-40B4-BE49-F238E27FC236}">
                <a16:creationId xmlns:a16="http://schemas.microsoft.com/office/drawing/2014/main" id="{56C36B49-A5C9-F3D6-E969-F03B46EC1592}"/>
              </a:ext>
            </a:extLst>
          </p:cNvPr>
          <p:cNvSpPr>
            <a:spLocks noGrp="1"/>
          </p:cNvSpPr>
          <p:nvPr>
            <p:ph sz="half" idx="1"/>
          </p:nvPr>
        </p:nvSpPr>
        <p:spPr>
          <a:xfrm>
            <a:off x="838200" y="1977011"/>
            <a:ext cx="9298259" cy="1157142"/>
          </a:xfrm>
        </p:spPr>
        <p:txBody>
          <a:bodyPr>
            <a:normAutofit/>
          </a:bodyPr>
          <a:lstStyle/>
          <a:p>
            <a:r>
              <a:rPr lang="de-DE" dirty="0"/>
              <a:t>Was ist der Unterschied zwischen </a:t>
            </a:r>
            <a:r>
              <a:rPr lang="de-DE" b="1" dirty="0"/>
              <a:t>unmittelbarer</a:t>
            </a:r>
            <a:r>
              <a:rPr lang="de-DE" dirty="0"/>
              <a:t> und </a:t>
            </a:r>
            <a:r>
              <a:rPr lang="de-DE" b="1" dirty="0"/>
              <a:t>mittelbarer Diskriminierung</a:t>
            </a:r>
            <a:r>
              <a:rPr lang="de-DE" dirty="0"/>
              <a:t>?</a:t>
            </a:r>
          </a:p>
        </p:txBody>
      </p:sp>
      <p:sp>
        <p:nvSpPr>
          <p:cNvPr id="5" name="Inhaltsplatzhalter 4">
            <a:extLst>
              <a:ext uri="{FF2B5EF4-FFF2-40B4-BE49-F238E27FC236}">
                <a16:creationId xmlns:a16="http://schemas.microsoft.com/office/drawing/2014/main" id="{975C33D0-C83F-F941-710C-02550CCCCF07}"/>
              </a:ext>
            </a:extLst>
          </p:cNvPr>
          <p:cNvSpPr>
            <a:spLocks noGrp="1"/>
          </p:cNvSpPr>
          <p:nvPr>
            <p:ph sz="half" idx="2"/>
          </p:nvPr>
        </p:nvSpPr>
        <p:spPr>
          <a:xfrm>
            <a:off x="838199" y="3264600"/>
            <a:ext cx="9540000" cy="3188588"/>
          </a:xfrm>
        </p:spPr>
        <p:txBody>
          <a:bodyPr>
            <a:normAutofit fontScale="92500" lnSpcReduction="20000"/>
          </a:bodyPr>
          <a:lstStyle/>
          <a:p>
            <a:r>
              <a:rPr lang="de-DE" b="1" dirty="0"/>
              <a:t>Unmittelbare Diskriminierung</a:t>
            </a:r>
            <a:r>
              <a:rPr lang="de-DE" dirty="0"/>
              <a:t>: Direkte Benachteiligung aufgrund persönlicher Merkmale wie z.B. Geschlecht oder Religion. Beispiel: Eine Hochschule lehnt </a:t>
            </a:r>
            <a:r>
              <a:rPr lang="de-DE" dirty="0" err="1"/>
              <a:t>Bewerber:innen</a:t>
            </a:r>
            <a:r>
              <a:rPr lang="de-DE" dirty="0"/>
              <a:t> aufgrund ihrer religiösen Zugehörigkeit ab.</a:t>
            </a:r>
          </a:p>
          <a:p>
            <a:r>
              <a:rPr lang="de-DE" dirty="0"/>
              <a:t> </a:t>
            </a:r>
          </a:p>
          <a:p>
            <a:r>
              <a:rPr lang="de-DE" b="1" dirty="0"/>
              <a:t>Mittelbare Diskriminierung: </a:t>
            </a:r>
            <a:r>
              <a:rPr lang="de-DE" dirty="0"/>
              <a:t>Subtile Benachteiligung durch scheinbar neutrale Regeln oder Praktiken, die bestimmte Gruppen indirekt benachteiligen. Beispiel: Einige Universitäten bieten bestimmte Studiengänge oder Stipendien nur für Vollzeitstudierende an. Teilzeitstudierende, z.B. wegen elterlicher Pflichten, werden ausgeschlossen.</a:t>
            </a:r>
          </a:p>
          <a:p>
            <a:r>
              <a:rPr lang="de-DE" dirty="0"/>
              <a:t> </a:t>
            </a:r>
          </a:p>
          <a:p>
            <a:r>
              <a:rPr lang="de-DE" sz="1300" dirty="0"/>
              <a:t>Quelle: Antidiskriminierungsstelle des Bundes (06/2012): Diskriminierungsfreie Hochschule – Mit Vielfalt Wissen schaffen. Seite 18.</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A36419C2-8D6F-37FD-7F9D-02387C89D7EB}"/>
              </a:ext>
            </a:extLst>
          </p:cNvPr>
          <p:cNvSpPr/>
          <p:nvPr/>
        </p:nvSpPr>
        <p:spPr>
          <a:xfrm>
            <a:off x="622560" y="3134153"/>
            <a:ext cx="9755639" cy="3252513"/>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15503118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16</a:t>
            </a:r>
          </a:p>
        </p:txBody>
      </p:sp>
      <p:sp>
        <p:nvSpPr>
          <p:cNvPr id="4" name="Inhaltsplatzhalter 3">
            <a:extLst>
              <a:ext uri="{FF2B5EF4-FFF2-40B4-BE49-F238E27FC236}">
                <a16:creationId xmlns:a16="http://schemas.microsoft.com/office/drawing/2014/main" id="{878CE35E-109D-3FF8-BD89-F07B3AD2B1B7}"/>
              </a:ext>
            </a:extLst>
          </p:cNvPr>
          <p:cNvSpPr>
            <a:spLocks noGrp="1"/>
          </p:cNvSpPr>
          <p:nvPr>
            <p:ph sz="half" idx="1"/>
          </p:nvPr>
        </p:nvSpPr>
        <p:spPr>
          <a:xfrm>
            <a:off x="838200" y="1977011"/>
            <a:ext cx="9540000" cy="2226999"/>
          </a:xfrm>
        </p:spPr>
        <p:txBody>
          <a:bodyPr>
            <a:normAutofit/>
          </a:bodyPr>
          <a:lstStyle/>
          <a:p>
            <a:r>
              <a:rPr lang="de-DE" dirty="0"/>
              <a:t>Im Grundgesetz (GG) sowie im allgemeinen Gleichbehandlungsgesetzes (AGG) werden folgende Benachteiligungsmerkmale aufgeführt: Ethnische Herkunft, Geschlecht, Religion oder Weltanschauung, Behinderung, Alter, sexuelle Identität. </a:t>
            </a:r>
          </a:p>
          <a:p>
            <a:r>
              <a:rPr lang="de-DE" dirty="0"/>
              <a:t>Je noch Kontext, können weitere Benachteiligungsmerkmale eine Rolle spielen. Welche könnten das für den Hochschulkontext sein?</a:t>
            </a:r>
          </a:p>
        </p:txBody>
      </p:sp>
      <p:sp>
        <p:nvSpPr>
          <p:cNvPr id="5" name="Inhaltsplatzhalter 4">
            <a:extLst>
              <a:ext uri="{FF2B5EF4-FFF2-40B4-BE49-F238E27FC236}">
                <a16:creationId xmlns:a16="http://schemas.microsoft.com/office/drawing/2014/main" id="{F4D64292-C586-DC98-8547-36AA29C523B2}"/>
              </a:ext>
            </a:extLst>
          </p:cNvPr>
          <p:cNvSpPr>
            <a:spLocks noGrp="1"/>
          </p:cNvSpPr>
          <p:nvPr>
            <p:ph sz="half" idx="2"/>
          </p:nvPr>
        </p:nvSpPr>
        <p:spPr>
          <a:xfrm>
            <a:off x="839788" y="4731648"/>
            <a:ext cx="9540000" cy="1712683"/>
          </a:xfrm>
        </p:spPr>
        <p:txBody>
          <a:bodyPr>
            <a:normAutofit/>
          </a:bodyPr>
          <a:lstStyle/>
          <a:p>
            <a:r>
              <a:rPr lang="de-DE" dirty="0"/>
              <a:t>Folgende Merkmale: sprachliche Ausdrucksweise, soziale Herkunft, körperliches Erscheinungsbild und Elternschaft.</a:t>
            </a:r>
          </a:p>
          <a:p>
            <a:r>
              <a:rPr lang="de-DE" dirty="0"/>
              <a:t> </a:t>
            </a:r>
          </a:p>
          <a:p>
            <a:r>
              <a:rPr lang="de-DE" sz="1200" dirty="0"/>
              <a:t>Quelle: Meyer, J./ Strauß, S./ Hinz, T. (08/2022): Die Studierendenbefragung in Deutschland: Fokusanalysen zu Diskriminierungserfahrungen an Hochschulen. Seite 2.</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401F3934-064F-11D7-8562-FA66E603B47C}"/>
              </a:ext>
            </a:extLst>
          </p:cNvPr>
          <p:cNvSpPr/>
          <p:nvPr/>
        </p:nvSpPr>
        <p:spPr>
          <a:xfrm>
            <a:off x="838199" y="4685556"/>
            <a:ext cx="9540000" cy="1712682"/>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19184616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17</a:t>
            </a:r>
          </a:p>
        </p:txBody>
      </p:sp>
      <p:sp>
        <p:nvSpPr>
          <p:cNvPr id="4" name="Inhaltsplatzhalter 3">
            <a:extLst>
              <a:ext uri="{FF2B5EF4-FFF2-40B4-BE49-F238E27FC236}">
                <a16:creationId xmlns:a16="http://schemas.microsoft.com/office/drawing/2014/main" id="{3FF1F3F2-9853-BDBA-6E61-DE21686D9841}"/>
              </a:ext>
            </a:extLst>
          </p:cNvPr>
          <p:cNvSpPr>
            <a:spLocks noGrp="1"/>
          </p:cNvSpPr>
          <p:nvPr>
            <p:ph sz="half" idx="1"/>
          </p:nvPr>
        </p:nvSpPr>
        <p:spPr>
          <a:xfrm>
            <a:off x="838200" y="1977011"/>
            <a:ext cx="9540000" cy="1314000"/>
          </a:xfrm>
        </p:spPr>
        <p:txBody>
          <a:bodyPr/>
          <a:lstStyle/>
          <a:p>
            <a:r>
              <a:rPr lang="de-DE" dirty="0"/>
              <a:t>Was bedeutet der Begriff </a:t>
            </a:r>
            <a:r>
              <a:rPr lang="de-DE" b="1" dirty="0"/>
              <a:t>sexuelle Identität</a:t>
            </a:r>
            <a:r>
              <a:rPr lang="de-DE" dirty="0"/>
              <a:t>?</a:t>
            </a:r>
          </a:p>
        </p:txBody>
      </p:sp>
      <p:sp>
        <p:nvSpPr>
          <p:cNvPr id="5" name="Inhaltsplatzhalter 4">
            <a:extLst>
              <a:ext uri="{FF2B5EF4-FFF2-40B4-BE49-F238E27FC236}">
                <a16:creationId xmlns:a16="http://schemas.microsoft.com/office/drawing/2014/main" id="{8A2365EE-06D5-3C09-7B4E-0A48C872EA72}"/>
              </a:ext>
            </a:extLst>
          </p:cNvPr>
          <p:cNvSpPr>
            <a:spLocks noGrp="1"/>
          </p:cNvSpPr>
          <p:nvPr>
            <p:ph sz="half" idx="2"/>
          </p:nvPr>
        </p:nvSpPr>
        <p:spPr>
          <a:xfrm>
            <a:off x="858504" y="3302247"/>
            <a:ext cx="9540000" cy="3112004"/>
          </a:xfrm>
        </p:spPr>
        <p:txBody>
          <a:bodyPr>
            <a:normAutofit lnSpcReduction="10000"/>
          </a:bodyPr>
          <a:lstStyle/>
          <a:p>
            <a:r>
              <a:rPr lang="de-DE" dirty="0"/>
              <a:t>Der Begriff </a:t>
            </a:r>
            <a:r>
              <a:rPr lang="de-DE" b="1" dirty="0"/>
              <a:t>sexuelle Identität </a:t>
            </a:r>
            <a:r>
              <a:rPr lang="de-DE" dirty="0"/>
              <a:t>bezieht sich auf homosexuelle, bisexuelle, heterosexuelle, aber auch asexuelle oder pansexuelle Personen. Er wird häufig synonym mit dem Begriff sexuelle Orientierung verwendet. Tatsächlich macht der Begriff sexuelle Identität im Gegensatz zu dem Begriff sexuelle Orientierung aber deutlich, dass es sich bei der Sexualität um einen Bestandteil des Selbstverständnisses einer Person handelt, der nicht nur durch die sexuelle Beziehung zu einer anderen Person bestimmt ist.</a:t>
            </a:r>
          </a:p>
          <a:p>
            <a:r>
              <a:rPr lang="de-DE" dirty="0"/>
              <a:t> </a:t>
            </a:r>
          </a:p>
          <a:p>
            <a:r>
              <a:rPr lang="de-DE" sz="1300" dirty="0"/>
              <a:t>Quelle: </a:t>
            </a:r>
            <a:r>
              <a:rPr lang="de-DE" sz="1300" u="sng" dirty="0">
                <a:hlinkClick r:id="rId3"/>
              </a:rPr>
              <a:t>https://www.antidiskriminierungsstelle.de/DE/ueber-diskriminierung/diskriminierungsmerkmale/sexuelle-identitaet/sexuelle-identitaet-node.html</a:t>
            </a:r>
            <a:r>
              <a:rPr lang="de-DE" sz="1300" dirty="0"/>
              <a:t> (geöffnet 15.04.2024)</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7CC790BC-05F3-4843-6497-08BC9D240E3D}"/>
              </a:ext>
            </a:extLst>
          </p:cNvPr>
          <p:cNvSpPr/>
          <p:nvPr/>
        </p:nvSpPr>
        <p:spPr>
          <a:xfrm>
            <a:off x="858504" y="3238728"/>
            <a:ext cx="9735334" cy="3214460"/>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27308617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18</a:t>
            </a:r>
          </a:p>
        </p:txBody>
      </p:sp>
      <p:sp>
        <p:nvSpPr>
          <p:cNvPr id="4" name="Inhaltsplatzhalter 3">
            <a:extLst>
              <a:ext uri="{FF2B5EF4-FFF2-40B4-BE49-F238E27FC236}">
                <a16:creationId xmlns:a16="http://schemas.microsoft.com/office/drawing/2014/main" id="{5812F414-92D0-15E8-8B72-950DFB2DEAFF}"/>
              </a:ext>
            </a:extLst>
          </p:cNvPr>
          <p:cNvSpPr>
            <a:spLocks noGrp="1"/>
          </p:cNvSpPr>
          <p:nvPr>
            <p:ph sz="half" idx="1"/>
          </p:nvPr>
        </p:nvSpPr>
        <p:spPr>
          <a:xfrm>
            <a:off x="838199" y="1744294"/>
            <a:ext cx="9540000" cy="2790060"/>
          </a:xfrm>
        </p:spPr>
        <p:txBody>
          <a:bodyPr>
            <a:normAutofit lnSpcReduction="10000"/>
          </a:bodyPr>
          <a:lstStyle/>
          <a:p>
            <a:r>
              <a:rPr lang="de-DE" dirty="0"/>
              <a:t>Wie viel Prozent der Studierenden an deutschen Hochschulen hatten im Sommersemester 2021 eine oder mehrere gesundheitlichen Beeinträchtigungen, die sich nach Aussagen der betroffenen Personen erschwerend auf das Studium auswirken?</a:t>
            </a:r>
          </a:p>
          <a:p>
            <a:r>
              <a:rPr lang="de-DE" dirty="0"/>
              <a:t> </a:t>
            </a:r>
          </a:p>
          <a:p>
            <a:pPr marL="457200" lvl="0" indent="-457200">
              <a:buFont typeface="+mj-lt"/>
              <a:buAutoNum type="alphaLcParenR"/>
            </a:pPr>
            <a:r>
              <a:rPr lang="de-DE" dirty="0"/>
              <a:t>ca. 8%</a:t>
            </a:r>
          </a:p>
          <a:p>
            <a:pPr marL="457200" lvl="0" indent="-457200">
              <a:buFont typeface="+mj-lt"/>
              <a:buAutoNum type="alphaLcParenR"/>
            </a:pPr>
            <a:r>
              <a:rPr lang="de-DE" dirty="0"/>
              <a:t>ca. 11%</a:t>
            </a:r>
          </a:p>
          <a:p>
            <a:pPr marL="457200" indent="-457200">
              <a:buFont typeface="+mj-lt"/>
              <a:buAutoNum type="alphaLcParenR"/>
            </a:pPr>
            <a:r>
              <a:rPr lang="de-DE" dirty="0"/>
              <a:t>ca. 16%</a:t>
            </a:r>
          </a:p>
        </p:txBody>
      </p:sp>
      <p:sp>
        <p:nvSpPr>
          <p:cNvPr id="5" name="Inhaltsplatzhalter 4">
            <a:extLst>
              <a:ext uri="{FF2B5EF4-FFF2-40B4-BE49-F238E27FC236}">
                <a16:creationId xmlns:a16="http://schemas.microsoft.com/office/drawing/2014/main" id="{0DEC1FB1-EE7C-B949-0B07-4D6F1187C6F4}"/>
              </a:ext>
            </a:extLst>
          </p:cNvPr>
          <p:cNvSpPr>
            <a:spLocks noGrp="1"/>
          </p:cNvSpPr>
          <p:nvPr>
            <p:ph sz="half" idx="2"/>
          </p:nvPr>
        </p:nvSpPr>
        <p:spPr>
          <a:xfrm>
            <a:off x="838200" y="4962293"/>
            <a:ext cx="9540000" cy="1490895"/>
          </a:xfrm>
        </p:spPr>
        <p:txBody>
          <a:bodyPr>
            <a:normAutofit/>
          </a:bodyPr>
          <a:lstStyle/>
          <a:p>
            <a:r>
              <a:rPr lang="de-DE" dirty="0"/>
              <a:t>c) 16% 2021, 2016 waren es 11% und 2011 waren es 8%.</a:t>
            </a:r>
          </a:p>
          <a:p>
            <a:endParaRPr lang="de-DE" sz="800" dirty="0"/>
          </a:p>
          <a:p>
            <a:r>
              <a:rPr lang="de-DE" sz="1400" dirty="0"/>
              <a:t>Quelle: Steinkühler, J./ </a:t>
            </a:r>
            <a:r>
              <a:rPr lang="de-DE" sz="1400" dirty="0" err="1"/>
              <a:t>Beuße</a:t>
            </a:r>
            <a:r>
              <a:rPr lang="de-DE" sz="1400" dirty="0"/>
              <a:t>, M./ </a:t>
            </a:r>
            <a:r>
              <a:rPr lang="de-DE" sz="1400" dirty="0" err="1"/>
              <a:t>Kroher</a:t>
            </a:r>
            <a:r>
              <a:rPr lang="de-DE" sz="1400" dirty="0"/>
              <a:t>, M./ Gerdes, F./ Schwabe, U. / Koopmann, J./ Becker, K./ </a:t>
            </a:r>
            <a:r>
              <a:rPr lang="de-DE" sz="1400" dirty="0" err="1"/>
              <a:t>Völk</a:t>
            </a:r>
            <a:r>
              <a:rPr lang="de-DE" sz="1400" dirty="0"/>
              <a:t>, D./ Schommer, T./ Erhardt, M.C./ </a:t>
            </a:r>
            <a:r>
              <a:rPr lang="de-DE" sz="1400" dirty="0" err="1"/>
              <a:t>Isleib</a:t>
            </a:r>
            <a:r>
              <a:rPr lang="de-DE" sz="1400" dirty="0"/>
              <a:t>, S./ Buchholz, S. (12/2023): Die Studierendenbefragung in Deutschland: best3. Studieren mit einer gesundheitlichen Beeinträchtigung. Seite 5.</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73F24082-CBEA-E5BE-C4A2-231CDED828BF}"/>
              </a:ext>
            </a:extLst>
          </p:cNvPr>
          <p:cNvSpPr/>
          <p:nvPr/>
        </p:nvSpPr>
        <p:spPr>
          <a:xfrm>
            <a:off x="731174" y="4837034"/>
            <a:ext cx="9754050" cy="1579879"/>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25037632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19</a:t>
            </a:r>
          </a:p>
        </p:txBody>
      </p:sp>
      <p:sp>
        <p:nvSpPr>
          <p:cNvPr id="4" name="Inhaltsplatzhalter 3">
            <a:extLst>
              <a:ext uri="{FF2B5EF4-FFF2-40B4-BE49-F238E27FC236}">
                <a16:creationId xmlns:a16="http://schemas.microsoft.com/office/drawing/2014/main" id="{C17B941E-36A0-CA1B-A68F-E318C1D3D04C}"/>
              </a:ext>
            </a:extLst>
          </p:cNvPr>
          <p:cNvSpPr>
            <a:spLocks noGrp="1"/>
          </p:cNvSpPr>
          <p:nvPr>
            <p:ph sz="half" idx="1"/>
          </p:nvPr>
        </p:nvSpPr>
        <p:spPr/>
        <p:txBody>
          <a:bodyPr>
            <a:normAutofit/>
          </a:bodyPr>
          <a:lstStyle/>
          <a:p>
            <a:r>
              <a:rPr lang="de-DE" dirty="0"/>
              <a:t>Wie hoch ist 2022 der Anteil von Frauen in Positionen der Hochschulleitung (</a:t>
            </a:r>
            <a:r>
              <a:rPr lang="de-DE" dirty="0" err="1"/>
              <a:t>Präsident:in</a:t>
            </a:r>
            <a:r>
              <a:rPr lang="de-DE" dirty="0"/>
              <a:t> bzw. </a:t>
            </a:r>
            <a:r>
              <a:rPr lang="de-DE" dirty="0" err="1"/>
              <a:t>Rektor:in</a:t>
            </a:r>
            <a:r>
              <a:rPr lang="de-DE" dirty="0"/>
              <a:t>) an deutschen staatlichen Hochschulen?</a:t>
            </a:r>
          </a:p>
          <a:p>
            <a:r>
              <a:rPr lang="de-DE" dirty="0"/>
              <a:t> </a:t>
            </a:r>
          </a:p>
          <a:p>
            <a:pPr marL="457200" lvl="0" indent="-457200">
              <a:buFont typeface="+mj-lt"/>
              <a:buAutoNum type="alphaLcParenR"/>
            </a:pPr>
            <a:r>
              <a:rPr lang="de-DE" dirty="0"/>
              <a:t>Ca. 29%</a:t>
            </a:r>
          </a:p>
          <a:p>
            <a:pPr marL="457200" lvl="0" indent="-457200">
              <a:buFont typeface="+mj-lt"/>
              <a:buAutoNum type="alphaLcParenR"/>
            </a:pPr>
            <a:r>
              <a:rPr lang="de-DE" dirty="0"/>
              <a:t>Ca. 38%</a:t>
            </a:r>
          </a:p>
          <a:p>
            <a:pPr marL="457200" indent="-457200">
              <a:buFont typeface="+mj-lt"/>
              <a:buAutoNum type="alphaLcParenR"/>
            </a:pPr>
            <a:r>
              <a:rPr lang="de-DE" dirty="0"/>
              <a:t>Ca. 46%</a:t>
            </a:r>
          </a:p>
        </p:txBody>
      </p:sp>
      <p:sp>
        <p:nvSpPr>
          <p:cNvPr id="5" name="Inhaltsplatzhalter 4">
            <a:extLst>
              <a:ext uri="{FF2B5EF4-FFF2-40B4-BE49-F238E27FC236}">
                <a16:creationId xmlns:a16="http://schemas.microsoft.com/office/drawing/2014/main" id="{26C9248C-5DC0-E251-A13B-8E9F0250D526}"/>
              </a:ext>
            </a:extLst>
          </p:cNvPr>
          <p:cNvSpPr>
            <a:spLocks noGrp="1"/>
          </p:cNvSpPr>
          <p:nvPr>
            <p:ph sz="half" idx="2"/>
          </p:nvPr>
        </p:nvSpPr>
        <p:spPr>
          <a:xfrm>
            <a:off x="839788" y="4924213"/>
            <a:ext cx="9540000" cy="1544519"/>
          </a:xfrm>
        </p:spPr>
        <p:txBody>
          <a:bodyPr>
            <a:normAutofit/>
          </a:bodyPr>
          <a:lstStyle/>
          <a:p>
            <a:r>
              <a:rPr lang="de-DE" dirty="0"/>
              <a:t>a) Ca. 29% aller Leitungen staatlicher Hochschulen in Deutschland sind weiblich. Queere Personen wurden nicht erfasst.</a:t>
            </a:r>
          </a:p>
          <a:p>
            <a:r>
              <a:rPr lang="de-DE" dirty="0"/>
              <a:t> </a:t>
            </a:r>
          </a:p>
          <a:p>
            <a:r>
              <a:rPr lang="de-DE" sz="1200" dirty="0"/>
              <a:t>Quelle: Centrum für Hochschulentwicklung, Roessler, I. (2023): CHECK - Hochschulleitung in Deutschland – Update 2023. Seite 3.</a:t>
            </a:r>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7"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8"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9"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10"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BC9D2AC6-7450-B52A-068B-425F4B27EFFE}"/>
              </a:ext>
            </a:extLst>
          </p:cNvPr>
          <p:cNvSpPr/>
          <p:nvPr/>
        </p:nvSpPr>
        <p:spPr>
          <a:xfrm>
            <a:off x="838199" y="4767071"/>
            <a:ext cx="9540000" cy="1701661"/>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18508486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20</a:t>
            </a:r>
          </a:p>
        </p:txBody>
      </p:sp>
      <p:sp>
        <p:nvSpPr>
          <p:cNvPr id="4" name="Inhaltsplatzhalter 3">
            <a:extLst>
              <a:ext uri="{FF2B5EF4-FFF2-40B4-BE49-F238E27FC236}">
                <a16:creationId xmlns:a16="http://schemas.microsoft.com/office/drawing/2014/main" id="{98DED677-065B-1298-5F2C-213035D1A993}"/>
              </a:ext>
            </a:extLst>
          </p:cNvPr>
          <p:cNvSpPr>
            <a:spLocks noGrp="1"/>
          </p:cNvSpPr>
          <p:nvPr>
            <p:ph sz="half" idx="1"/>
          </p:nvPr>
        </p:nvSpPr>
        <p:spPr>
          <a:xfrm>
            <a:off x="838199" y="1744295"/>
            <a:ext cx="9866971" cy="2794252"/>
          </a:xfrm>
        </p:spPr>
        <p:txBody>
          <a:bodyPr>
            <a:normAutofit fontScale="92500" lnSpcReduction="10000"/>
          </a:bodyPr>
          <a:lstStyle/>
          <a:p>
            <a:r>
              <a:rPr lang="de-DE" dirty="0"/>
              <a:t>Die Wahrnehmbarkeit einer studienerschwerenden Beeinträchtigung durch Dritte kann eine wichtige Rolle spielen, etwa wenn es um die Beantragung und Bewilligung von Nachteilsausgleichen geht. Wie viel Prozent der Studierenden mit studienerschwerender Beeinträchtigung gaben im </a:t>
            </a:r>
            <a:r>
              <a:rPr lang="de-DE" dirty="0" err="1"/>
              <a:t>SoSe</a:t>
            </a:r>
            <a:r>
              <a:rPr lang="de-DE" dirty="0"/>
              <a:t> 21 an, dass ihre Beeinträchtigung bzw. Erkrankung für Dritte nicht wahrnehmbar ist?</a:t>
            </a:r>
          </a:p>
          <a:p>
            <a:r>
              <a:rPr lang="de-DE" dirty="0"/>
              <a:t> </a:t>
            </a:r>
          </a:p>
          <a:p>
            <a:pPr marL="457200" lvl="0" indent="-457200">
              <a:buFont typeface="+mj-lt"/>
              <a:buAutoNum type="alphaLcParenR"/>
            </a:pPr>
            <a:r>
              <a:rPr lang="de-DE" dirty="0"/>
              <a:t>32%</a:t>
            </a:r>
          </a:p>
          <a:p>
            <a:pPr marL="457200" lvl="0" indent="-457200">
              <a:buFont typeface="+mj-lt"/>
              <a:buAutoNum type="alphaLcParenR"/>
            </a:pPr>
            <a:r>
              <a:rPr lang="de-DE" dirty="0"/>
              <a:t>56%</a:t>
            </a:r>
          </a:p>
          <a:p>
            <a:pPr marL="457200" indent="-457200">
              <a:buFont typeface="+mj-lt"/>
              <a:buAutoNum type="alphaLcParenR"/>
            </a:pPr>
            <a:r>
              <a:rPr lang="de-DE" dirty="0"/>
              <a:t>73%</a:t>
            </a:r>
          </a:p>
        </p:txBody>
      </p:sp>
      <p:sp>
        <p:nvSpPr>
          <p:cNvPr id="5" name="Inhaltsplatzhalter 4">
            <a:extLst>
              <a:ext uri="{FF2B5EF4-FFF2-40B4-BE49-F238E27FC236}">
                <a16:creationId xmlns:a16="http://schemas.microsoft.com/office/drawing/2014/main" id="{11CCA922-7752-E9E6-559E-BBCBBFD9968B}"/>
              </a:ext>
            </a:extLst>
          </p:cNvPr>
          <p:cNvSpPr>
            <a:spLocks noGrp="1"/>
          </p:cNvSpPr>
          <p:nvPr>
            <p:ph sz="half" idx="2"/>
          </p:nvPr>
        </p:nvSpPr>
        <p:spPr>
          <a:xfrm>
            <a:off x="838200" y="4789938"/>
            <a:ext cx="9540000" cy="1775832"/>
          </a:xfrm>
        </p:spPr>
        <p:txBody>
          <a:bodyPr>
            <a:normAutofit fontScale="85000" lnSpcReduction="20000"/>
          </a:bodyPr>
          <a:lstStyle/>
          <a:p>
            <a:r>
              <a:rPr lang="de-DE" sz="2400" dirty="0"/>
              <a:t>b) 56%. Beispiele: Depression, Darmerkrankungen, Migräne, Autismus-Spektrum-Störung, Aufmerksamkeits-Defizit-(Hyperaktivitäts-) Störung, Essstörungen, Seh- und Hörbeeinträchtigung.</a:t>
            </a:r>
          </a:p>
          <a:p>
            <a:r>
              <a:rPr lang="de-DE" dirty="0"/>
              <a:t> </a:t>
            </a:r>
          </a:p>
          <a:p>
            <a:r>
              <a:rPr lang="de-DE" sz="1500" dirty="0"/>
              <a:t>Quelle: Steinkühler, J./ </a:t>
            </a:r>
            <a:r>
              <a:rPr lang="de-DE" sz="1500" dirty="0" err="1"/>
              <a:t>Beuße</a:t>
            </a:r>
            <a:r>
              <a:rPr lang="de-DE" sz="1500" dirty="0"/>
              <a:t>, M./ </a:t>
            </a:r>
            <a:r>
              <a:rPr lang="de-DE" sz="1500" dirty="0" err="1"/>
              <a:t>Kroher</a:t>
            </a:r>
            <a:r>
              <a:rPr lang="de-DE" sz="1500" dirty="0"/>
              <a:t>, M./ Gerdes, F./ Schwabe, U. / Koopmann, J./ Becker, K./ </a:t>
            </a:r>
            <a:r>
              <a:rPr lang="de-DE" sz="1500" dirty="0" err="1"/>
              <a:t>Völk</a:t>
            </a:r>
            <a:r>
              <a:rPr lang="de-DE" sz="1500" dirty="0"/>
              <a:t>, D./ Schommer, T./ Erhardt, M.C./ </a:t>
            </a:r>
            <a:r>
              <a:rPr lang="de-DE" sz="1500" dirty="0" err="1"/>
              <a:t>Isleib</a:t>
            </a:r>
            <a:r>
              <a:rPr lang="de-DE" sz="1500" dirty="0"/>
              <a:t>, S./ Buchholz, S. (12/2023): Die Studierendenbefragung in Deutschland: best3. Studieren mit einer gesundheitlichen Beeinträchtigung. Seite 25.</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FAB9E089-BA77-7AA5-80E1-98D932F38D96}"/>
              </a:ext>
            </a:extLst>
          </p:cNvPr>
          <p:cNvSpPr/>
          <p:nvPr/>
        </p:nvSpPr>
        <p:spPr>
          <a:xfrm>
            <a:off x="839788" y="4739361"/>
            <a:ext cx="9865382" cy="1871432"/>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6310979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4A945-3F65-884E-7FF7-19CC45102981}"/>
              </a:ext>
            </a:extLst>
          </p:cNvPr>
          <p:cNvSpPr>
            <a:spLocks noGrp="1"/>
          </p:cNvSpPr>
          <p:nvPr>
            <p:ph type="title"/>
          </p:nvPr>
        </p:nvSpPr>
        <p:spPr/>
        <p:txBody>
          <a:bodyPr>
            <a:normAutofit/>
          </a:bodyPr>
          <a:lstStyle/>
          <a:p>
            <a:r>
              <a:rPr lang="de-DE" dirty="0"/>
              <a:t>Wissen: Frage 21</a:t>
            </a:r>
          </a:p>
        </p:txBody>
      </p:sp>
      <p:sp>
        <p:nvSpPr>
          <p:cNvPr id="4" name="Inhaltsplatzhalter 3">
            <a:extLst>
              <a:ext uri="{FF2B5EF4-FFF2-40B4-BE49-F238E27FC236}">
                <a16:creationId xmlns:a16="http://schemas.microsoft.com/office/drawing/2014/main" id="{F7AEF29B-469D-9989-AA68-82CA502E1346}"/>
              </a:ext>
            </a:extLst>
          </p:cNvPr>
          <p:cNvSpPr>
            <a:spLocks noGrp="1"/>
          </p:cNvSpPr>
          <p:nvPr>
            <p:ph sz="half" idx="1"/>
          </p:nvPr>
        </p:nvSpPr>
        <p:spPr>
          <a:xfrm>
            <a:off x="838200" y="1977011"/>
            <a:ext cx="9540000" cy="587769"/>
          </a:xfrm>
        </p:spPr>
        <p:txBody>
          <a:bodyPr>
            <a:normAutofit/>
          </a:bodyPr>
          <a:lstStyle/>
          <a:p>
            <a:r>
              <a:rPr lang="de-DE" dirty="0"/>
              <a:t>Was bedeutet </a:t>
            </a:r>
            <a:r>
              <a:rPr lang="de-DE" b="1" dirty="0"/>
              <a:t>strukturelle Diskriminierung</a:t>
            </a:r>
            <a:r>
              <a:rPr lang="de-DE" dirty="0"/>
              <a:t>?</a:t>
            </a:r>
          </a:p>
        </p:txBody>
      </p:sp>
      <p:sp>
        <p:nvSpPr>
          <p:cNvPr id="5" name="Inhaltsplatzhalter 4">
            <a:extLst>
              <a:ext uri="{FF2B5EF4-FFF2-40B4-BE49-F238E27FC236}">
                <a16:creationId xmlns:a16="http://schemas.microsoft.com/office/drawing/2014/main" id="{D4B6141C-B232-7CD4-0EE6-B4866BE18D98}"/>
              </a:ext>
            </a:extLst>
          </p:cNvPr>
          <p:cNvSpPr>
            <a:spLocks noGrp="1"/>
          </p:cNvSpPr>
          <p:nvPr>
            <p:ph sz="half" idx="2"/>
          </p:nvPr>
        </p:nvSpPr>
        <p:spPr>
          <a:xfrm>
            <a:off x="838199" y="3329125"/>
            <a:ext cx="10016476" cy="3240913"/>
          </a:xfrm>
        </p:spPr>
        <p:txBody>
          <a:bodyPr>
            <a:normAutofit/>
          </a:bodyPr>
          <a:lstStyle/>
          <a:p>
            <a:r>
              <a:rPr lang="de-DE" dirty="0"/>
              <a:t>Strukturelle Diskriminierung bezeichnet gesellschaftlich verfestigte Benachteiligungen aufgrund der asymmetrischen Verteilung von Anerkennung, Ressourcen und Chancen.</a:t>
            </a:r>
          </a:p>
          <a:p>
            <a:r>
              <a:rPr lang="de-DE" b="1" dirty="0"/>
              <a:t>Beispiel: Zugang zu akademischen Positionen. </a:t>
            </a:r>
            <a:r>
              <a:rPr lang="de-DE" dirty="0"/>
              <a:t>Oftmals besteht eine Tendenz, dass bestimmte Gruppen (zum Beispiel Frauen oder Personen mit Migrationshintergrund) in höheren akademischen Positionen unterrepräsentiert sind. Dies kann das Ergebnis von diskriminierenden Einstellungspraktiken oder einer Hochschulkultur sein, die bestimmte Gruppen weniger fördert.</a:t>
            </a:r>
          </a:p>
          <a:p>
            <a:r>
              <a:rPr lang="de-DE" sz="1300" dirty="0"/>
              <a:t>Quelle: </a:t>
            </a:r>
            <a:r>
              <a:rPr lang="de-DE" sz="1300" dirty="0" err="1"/>
              <a:t>Koreuber</a:t>
            </a:r>
            <a:r>
              <a:rPr lang="de-DE" sz="1300" dirty="0"/>
              <a:t>, M. (2021): </a:t>
            </a:r>
            <a:r>
              <a:rPr lang="de-DE" sz="1300" dirty="0" err="1"/>
              <a:t>Diversity</a:t>
            </a:r>
            <a:r>
              <a:rPr lang="de-DE" sz="1300" dirty="0"/>
              <a:t> gerecht werden. Heft 2: Ein Leitfaden für die Hochschulpraxis. Seite 22.</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Wissen&quot;">
                <a:extLst>
                  <a:ext uri="{FF2B5EF4-FFF2-40B4-BE49-F238E27FC236}">
                    <a16:creationId xmlns:a16="http://schemas.microsoft.com/office/drawing/2014/main" id="{76EDD4A2-AE66-0B92-F392-0ADE51B4E679}"/>
                  </a:ext>
                </a:extLst>
              </p:cNvPr>
              <p:cNvGraphicFramePr>
                <a:graphicFrameLocks noChangeAspect="1"/>
              </p:cNvGraphicFramePr>
              <p:nvPr/>
            </p:nvGraphicFramePr>
            <p:xfrm>
              <a:off x="10593838" y="813527"/>
              <a:ext cx="1314000" cy="1314000"/>
            </p:xfrm>
            <a:graphic>
              <a:graphicData uri="http://schemas.microsoft.com/office/powerpoint/2016/slidezoom">
                <pslz:sldZm>
                  <pslz:sldZmObj sldId="274" cId="4228627049">
                    <pslz:zmPr id="{E99E71A6-F1D4-4516-977F-1BA5073DBE6F}"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Wissen&quot;">
                <a:hlinkClick r:id="rId6" action="ppaction://hlinksldjump"/>
                <a:extLst>
                  <a:ext uri="{FF2B5EF4-FFF2-40B4-BE49-F238E27FC236}">
                    <a16:creationId xmlns:a16="http://schemas.microsoft.com/office/drawing/2014/main" id="{76EDD4A2-AE66-0B92-F392-0ADE51B4E679}"/>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8" y="813527"/>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C885992D-7F7C-E793-D862-2E8089DF41F1}"/>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8" action="ppaction://hlinksldjump"/>
                <a:extLst>
                  <a:ext uri="{FF2B5EF4-FFF2-40B4-BE49-F238E27FC236}">
                    <a16:creationId xmlns:a16="http://schemas.microsoft.com/office/drawing/2014/main" id="{C885992D-7F7C-E793-D862-2E8089DF41F1}"/>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
        <p:nvSpPr>
          <p:cNvPr id="6" name="Rechteck 5" descr="Kasten, der die Lösung verdeckt.">
            <a:extLst>
              <a:ext uri="{FF2B5EF4-FFF2-40B4-BE49-F238E27FC236}">
                <a16:creationId xmlns:a16="http://schemas.microsoft.com/office/drawing/2014/main" id="{41CDF1AF-EF25-6731-20A1-45FB8B375096}"/>
              </a:ext>
            </a:extLst>
          </p:cNvPr>
          <p:cNvSpPr/>
          <p:nvPr/>
        </p:nvSpPr>
        <p:spPr>
          <a:xfrm>
            <a:off x="701037" y="3349504"/>
            <a:ext cx="10016475" cy="3240912"/>
          </a:xfrm>
          <a:prstGeom prst="rect">
            <a:avLst/>
          </a:prstGeom>
          <a:solidFill>
            <a:schemeClr val="bg1"/>
          </a:solidFill>
          <a:ln>
            <a:solidFill>
              <a:srgbClr val="0271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3B515B"/>
                </a:solidFill>
              </a:rPr>
              <a:t>Hier klicken für die Lösung</a:t>
            </a:r>
          </a:p>
        </p:txBody>
      </p:sp>
    </p:spTree>
    <p:extLst>
      <p:ext uri="{BB962C8B-B14F-4D97-AF65-F5344CB8AC3E}">
        <p14:creationId xmlns:p14="http://schemas.microsoft.com/office/powerpoint/2010/main" val="22059790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1A2D47-72D7-AB18-C616-42F2508DC96D}"/>
              </a:ext>
            </a:extLst>
          </p:cNvPr>
          <p:cNvSpPr>
            <a:spLocks noGrp="1"/>
          </p:cNvSpPr>
          <p:nvPr>
            <p:ph type="title"/>
          </p:nvPr>
        </p:nvSpPr>
        <p:spPr/>
        <p:txBody>
          <a:bodyPr/>
          <a:lstStyle/>
          <a:p>
            <a:r>
              <a:rPr lang="de-DE" dirty="0"/>
              <a:t>Ereignis</a:t>
            </a:r>
          </a:p>
        </p:txBody>
      </p:sp>
      <p:sp>
        <p:nvSpPr>
          <p:cNvPr id="6" name="Ellipse 5">
            <a:extLst>
              <a:ext uri="{FF2B5EF4-FFF2-40B4-BE49-F238E27FC236}">
                <a16:creationId xmlns:a16="http://schemas.microsoft.com/office/drawing/2014/main" id="{83DDBD5E-B231-37DB-DDF5-0A6A6D9CA05F}"/>
              </a:ext>
            </a:extLst>
          </p:cNvPr>
          <p:cNvSpPr/>
          <p:nvPr/>
        </p:nvSpPr>
        <p:spPr>
          <a:xfrm>
            <a:off x="838199"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0271BB"/>
                </a:solidFill>
                <a:hlinkClick r:id="rId3" action="ppaction://hlinksldjump"/>
              </a:rPr>
              <a:t>01</a:t>
            </a:r>
            <a:endParaRPr lang="de-DE" sz="3000" b="1" dirty="0">
              <a:solidFill>
                <a:srgbClr val="0271BB"/>
              </a:solidFill>
            </a:endParaRPr>
          </a:p>
        </p:txBody>
      </p:sp>
      <p:sp>
        <p:nvSpPr>
          <p:cNvPr id="7" name="Ellipse 6">
            <a:extLst>
              <a:ext uri="{FF2B5EF4-FFF2-40B4-BE49-F238E27FC236}">
                <a16:creationId xmlns:a16="http://schemas.microsoft.com/office/drawing/2014/main" id="{A5617F1C-6ED5-89D5-BEAE-8D70B87AADC6}"/>
              </a:ext>
            </a:extLst>
          </p:cNvPr>
          <p:cNvSpPr/>
          <p:nvPr/>
        </p:nvSpPr>
        <p:spPr>
          <a:xfrm>
            <a:off x="2120897"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4" action="ppaction://hlinksldjump"/>
              </a:rPr>
              <a:t>02</a:t>
            </a:r>
            <a:endParaRPr lang="de-DE" sz="3000" b="1" dirty="0">
              <a:solidFill>
                <a:srgbClr val="3B515B"/>
              </a:solidFill>
            </a:endParaRPr>
          </a:p>
        </p:txBody>
      </p:sp>
      <p:sp>
        <p:nvSpPr>
          <p:cNvPr id="8" name="Ellipse 7">
            <a:extLst>
              <a:ext uri="{FF2B5EF4-FFF2-40B4-BE49-F238E27FC236}">
                <a16:creationId xmlns:a16="http://schemas.microsoft.com/office/drawing/2014/main" id="{FDB9216F-77DC-2A20-A936-2FEA3B4BFE56}"/>
              </a:ext>
            </a:extLst>
          </p:cNvPr>
          <p:cNvSpPr/>
          <p:nvPr/>
        </p:nvSpPr>
        <p:spPr>
          <a:xfrm>
            <a:off x="3403595"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5" action="ppaction://hlinksldjump"/>
              </a:rPr>
              <a:t>03</a:t>
            </a:r>
            <a:endParaRPr lang="de-DE" sz="3000" b="1" dirty="0">
              <a:solidFill>
                <a:srgbClr val="3B515B"/>
              </a:solidFill>
            </a:endParaRPr>
          </a:p>
        </p:txBody>
      </p:sp>
      <p:sp>
        <p:nvSpPr>
          <p:cNvPr id="9" name="Ellipse 8">
            <a:extLst>
              <a:ext uri="{FF2B5EF4-FFF2-40B4-BE49-F238E27FC236}">
                <a16:creationId xmlns:a16="http://schemas.microsoft.com/office/drawing/2014/main" id="{17939ECC-49E2-D6E0-277A-BAEC66C77D5D}"/>
              </a:ext>
            </a:extLst>
          </p:cNvPr>
          <p:cNvSpPr/>
          <p:nvPr/>
        </p:nvSpPr>
        <p:spPr>
          <a:xfrm>
            <a:off x="4686293"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6" action="ppaction://hlinksldjump"/>
              </a:rPr>
              <a:t>04</a:t>
            </a:r>
            <a:endParaRPr lang="de-DE" sz="3000" b="1" dirty="0">
              <a:solidFill>
                <a:srgbClr val="3B515B"/>
              </a:solidFill>
            </a:endParaRPr>
          </a:p>
        </p:txBody>
      </p:sp>
      <p:sp>
        <p:nvSpPr>
          <p:cNvPr id="10" name="Ellipse 9">
            <a:extLst>
              <a:ext uri="{FF2B5EF4-FFF2-40B4-BE49-F238E27FC236}">
                <a16:creationId xmlns:a16="http://schemas.microsoft.com/office/drawing/2014/main" id="{5E6A11BB-E700-8D53-45A1-3795E9819C6F}"/>
              </a:ext>
            </a:extLst>
          </p:cNvPr>
          <p:cNvSpPr/>
          <p:nvPr/>
        </p:nvSpPr>
        <p:spPr>
          <a:xfrm>
            <a:off x="5968991"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7" action="ppaction://hlinksldjump"/>
              </a:rPr>
              <a:t>05</a:t>
            </a:r>
            <a:endParaRPr lang="de-DE" sz="3000" b="1" dirty="0">
              <a:solidFill>
                <a:srgbClr val="3B515B"/>
              </a:solidFill>
            </a:endParaRPr>
          </a:p>
        </p:txBody>
      </p:sp>
      <p:sp>
        <p:nvSpPr>
          <p:cNvPr id="11" name="Ellipse 10">
            <a:extLst>
              <a:ext uri="{FF2B5EF4-FFF2-40B4-BE49-F238E27FC236}">
                <a16:creationId xmlns:a16="http://schemas.microsoft.com/office/drawing/2014/main" id="{1684024F-A719-04FC-CF07-ABB4CD74FF86}"/>
              </a:ext>
            </a:extLst>
          </p:cNvPr>
          <p:cNvSpPr/>
          <p:nvPr/>
        </p:nvSpPr>
        <p:spPr>
          <a:xfrm>
            <a:off x="7251689"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8" action="ppaction://hlinksldjump"/>
              </a:rPr>
              <a:t>06</a:t>
            </a:r>
            <a:endParaRPr lang="de-DE" sz="3000" b="1" dirty="0">
              <a:solidFill>
                <a:srgbClr val="3B515B"/>
              </a:solidFill>
            </a:endParaRPr>
          </a:p>
        </p:txBody>
      </p:sp>
      <p:sp>
        <p:nvSpPr>
          <p:cNvPr id="12" name="Ellipse 11">
            <a:extLst>
              <a:ext uri="{FF2B5EF4-FFF2-40B4-BE49-F238E27FC236}">
                <a16:creationId xmlns:a16="http://schemas.microsoft.com/office/drawing/2014/main" id="{1C9E00AE-4520-5C61-D9C5-A041039F5FD9}"/>
              </a:ext>
            </a:extLst>
          </p:cNvPr>
          <p:cNvSpPr/>
          <p:nvPr/>
        </p:nvSpPr>
        <p:spPr>
          <a:xfrm>
            <a:off x="8534388" y="2167192"/>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9" action="ppaction://hlinksldjump"/>
              </a:rPr>
              <a:t>07</a:t>
            </a:r>
            <a:endParaRPr lang="de-DE" sz="3000" b="1" dirty="0">
              <a:solidFill>
                <a:srgbClr val="3B515B"/>
              </a:solidFill>
            </a:endParaRPr>
          </a:p>
        </p:txBody>
      </p:sp>
      <p:sp>
        <p:nvSpPr>
          <p:cNvPr id="13" name="Ellipse 12">
            <a:extLst>
              <a:ext uri="{FF2B5EF4-FFF2-40B4-BE49-F238E27FC236}">
                <a16:creationId xmlns:a16="http://schemas.microsoft.com/office/drawing/2014/main" id="{103286C6-E27C-961A-61C2-6E8567B1DDB5}"/>
              </a:ext>
            </a:extLst>
          </p:cNvPr>
          <p:cNvSpPr/>
          <p:nvPr/>
        </p:nvSpPr>
        <p:spPr>
          <a:xfrm>
            <a:off x="838199"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0" action="ppaction://hlinksldjump"/>
              </a:rPr>
              <a:t>08</a:t>
            </a:r>
            <a:endParaRPr lang="de-DE" sz="3000" b="1" dirty="0">
              <a:solidFill>
                <a:srgbClr val="3B515B"/>
              </a:solidFill>
            </a:endParaRPr>
          </a:p>
        </p:txBody>
      </p:sp>
      <p:sp>
        <p:nvSpPr>
          <p:cNvPr id="14" name="Ellipse 13">
            <a:extLst>
              <a:ext uri="{FF2B5EF4-FFF2-40B4-BE49-F238E27FC236}">
                <a16:creationId xmlns:a16="http://schemas.microsoft.com/office/drawing/2014/main" id="{DDCED647-89CF-D3DB-2016-3485A66862B8}"/>
              </a:ext>
            </a:extLst>
          </p:cNvPr>
          <p:cNvSpPr/>
          <p:nvPr/>
        </p:nvSpPr>
        <p:spPr>
          <a:xfrm>
            <a:off x="2120897"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1" action="ppaction://hlinksldjump"/>
              </a:rPr>
              <a:t>09</a:t>
            </a:r>
            <a:endParaRPr lang="de-DE" sz="3000" b="1" dirty="0">
              <a:solidFill>
                <a:srgbClr val="3B515B"/>
              </a:solidFill>
            </a:endParaRPr>
          </a:p>
        </p:txBody>
      </p:sp>
      <p:sp>
        <p:nvSpPr>
          <p:cNvPr id="15" name="Ellipse 14">
            <a:extLst>
              <a:ext uri="{FF2B5EF4-FFF2-40B4-BE49-F238E27FC236}">
                <a16:creationId xmlns:a16="http://schemas.microsoft.com/office/drawing/2014/main" id="{294B0A26-543A-7308-C91E-3BFBBB38DC30}"/>
              </a:ext>
            </a:extLst>
          </p:cNvPr>
          <p:cNvSpPr/>
          <p:nvPr/>
        </p:nvSpPr>
        <p:spPr>
          <a:xfrm>
            <a:off x="3403595"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2" action="ppaction://hlinksldjump"/>
              </a:rPr>
              <a:t>10</a:t>
            </a:r>
            <a:endParaRPr lang="de-DE" sz="3000" b="1" dirty="0">
              <a:solidFill>
                <a:srgbClr val="3B515B"/>
              </a:solidFill>
            </a:endParaRPr>
          </a:p>
        </p:txBody>
      </p:sp>
      <p:sp>
        <p:nvSpPr>
          <p:cNvPr id="16" name="Ellipse 15">
            <a:extLst>
              <a:ext uri="{FF2B5EF4-FFF2-40B4-BE49-F238E27FC236}">
                <a16:creationId xmlns:a16="http://schemas.microsoft.com/office/drawing/2014/main" id="{F296C0DE-3474-CFA8-D8CF-6F4C9DA51033}"/>
              </a:ext>
            </a:extLst>
          </p:cNvPr>
          <p:cNvSpPr/>
          <p:nvPr/>
        </p:nvSpPr>
        <p:spPr>
          <a:xfrm>
            <a:off x="4686293"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3" action="ppaction://hlinksldjump"/>
              </a:rPr>
              <a:t>11</a:t>
            </a:r>
            <a:endParaRPr lang="de-DE" sz="3000" b="1" dirty="0">
              <a:solidFill>
                <a:srgbClr val="3B515B"/>
              </a:solidFill>
            </a:endParaRPr>
          </a:p>
        </p:txBody>
      </p:sp>
      <p:sp>
        <p:nvSpPr>
          <p:cNvPr id="17" name="Ellipse 16">
            <a:extLst>
              <a:ext uri="{FF2B5EF4-FFF2-40B4-BE49-F238E27FC236}">
                <a16:creationId xmlns:a16="http://schemas.microsoft.com/office/drawing/2014/main" id="{C293D60D-403F-C2A6-9E56-8F752540A6C2}"/>
              </a:ext>
            </a:extLst>
          </p:cNvPr>
          <p:cNvSpPr/>
          <p:nvPr/>
        </p:nvSpPr>
        <p:spPr>
          <a:xfrm>
            <a:off x="5968991"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4" action="ppaction://hlinksldjump"/>
              </a:rPr>
              <a:t>12</a:t>
            </a:r>
            <a:endParaRPr lang="de-DE" sz="3000" b="1" dirty="0">
              <a:solidFill>
                <a:srgbClr val="3B515B"/>
              </a:solidFill>
            </a:endParaRPr>
          </a:p>
        </p:txBody>
      </p:sp>
      <p:sp>
        <p:nvSpPr>
          <p:cNvPr id="18" name="Ellipse 17">
            <a:extLst>
              <a:ext uri="{FF2B5EF4-FFF2-40B4-BE49-F238E27FC236}">
                <a16:creationId xmlns:a16="http://schemas.microsoft.com/office/drawing/2014/main" id="{94BF1A2E-E985-AD2B-C5F1-1E63F6901300}"/>
              </a:ext>
            </a:extLst>
          </p:cNvPr>
          <p:cNvSpPr/>
          <p:nvPr/>
        </p:nvSpPr>
        <p:spPr>
          <a:xfrm>
            <a:off x="7251689"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5" action="ppaction://hlinksldjump"/>
              </a:rPr>
              <a:t>13</a:t>
            </a:r>
            <a:endParaRPr lang="de-DE" sz="3000" b="1" dirty="0">
              <a:solidFill>
                <a:srgbClr val="3B515B"/>
              </a:solidFill>
            </a:endParaRPr>
          </a:p>
        </p:txBody>
      </p:sp>
      <p:sp>
        <p:nvSpPr>
          <p:cNvPr id="19" name="Ellipse 18">
            <a:extLst>
              <a:ext uri="{FF2B5EF4-FFF2-40B4-BE49-F238E27FC236}">
                <a16:creationId xmlns:a16="http://schemas.microsoft.com/office/drawing/2014/main" id="{DCC0D43B-A15D-E0EA-134D-B2BAC8C21A53}"/>
              </a:ext>
            </a:extLst>
          </p:cNvPr>
          <p:cNvSpPr/>
          <p:nvPr/>
        </p:nvSpPr>
        <p:spPr>
          <a:xfrm>
            <a:off x="8534388" y="3519747"/>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6" action="ppaction://hlinksldjump"/>
              </a:rPr>
              <a:t>14</a:t>
            </a:r>
            <a:endParaRPr lang="de-DE" sz="3000" b="1" dirty="0">
              <a:solidFill>
                <a:srgbClr val="3B515B"/>
              </a:solidFill>
            </a:endParaRPr>
          </a:p>
        </p:txBody>
      </p:sp>
      <p:sp>
        <p:nvSpPr>
          <p:cNvPr id="20" name="Ellipse 19">
            <a:extLst>
              <a:ext uri="{FF2B5EF4-FFF2-40B4-BE49-F238E27FC236}">
                <a16:creationId xmlns:a16="http://schemas.microsoft.com/office/drawing/2014/main" id="{BEC38088-4376-BB85-AF48-0B42A53195CB}"/>
              </a:ext>
            </a:extLst>
          </p:cNvPr>
          <p:cNvSpPr/>
          <p:nvPr/>
        </p:nvSpPr>
        <p:spPr>
          <a:xfrm>
            <a:off x="838199" y="487230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7" action="ppaction://hlinksldjump"/>
              </a:rPr>
              <a:t>15</a:t>
            </a:r>
            <a:endParaRPr lang="de-DE" sz="3000" b="1" dirty="0">
              <a:solidFill>
                <a:srgbClr val="3B515B"/>
              </a:solidFill>
            </a:endParaRPr>
          </a:p>
        </p:txBody>
      </p:sp>
      <p:sp>
        <p:nvSpPr>
          <p:cNvPr id="21" name="Ellipse 20">
            <a:extLst>
              <a:ext uri="{FF2B5EF4-FFF2-40B4-BE49-F238E27FC236}">
                <a16:creationId xmlns:a16="http://schemas.microsoft.com/office/drawing/2014/main" id="{0413E358-5B37-683A-C275-67C9A9E9935F}"/>
              </a:ext>
            </a:extLst>
          </p:cNvPr>
          <p:cNvSpPr/>
          <p:nvPr/>
        </p:nvSpPr>
        <p:spPr>
          <a:xfrm>
            <a:off x="2120897" y="487230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8" action="ppaction://hlinksldjump"/>
              </a:rPr>
              <a:t>16</a:t>
            </a:r>
            <a:endParaRPr lang="de-DE" sz="3000" b="1" dirty="0">
              <a:solidFill>
                <a:srgbClr val="3B515B"/>
              </a:solidFill>
            </a:endParaRPr>
          </a:p>
        </p:txBody>
      </p:sp>
      <p:sp>
        <p:nvSpPr>
          <p:cNvPr id="22" name="Ellipse 21">
            <a:extLst>
              <a:ext uri="{FF2B5EF4-FFF2-40B4-BE49-F238E27FC236}">
                <a16:creationId xmlns:a16="http://schemas.microsoft.com/office/drawing/2014/main" id="{2FC5DEE4-ADD2-39CB-25F4-0FC6980A4A8F}"/>
              </a:ext>
            </a:extLst>
          </p:cNvPr>
          <p:cNvSpPr/>
          <p:nvPr/>
        </p:nvSpPr>
        <p:spPr>
          <a:xfrm>
            <a:off x="3403595"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9" action="ppaction://hlinksldjump"/>
              </a:rPr>
              <a:t>17</a:t>
            </a:r>
            <a:endParaRPr lang="de-DE" sz="3000" b="1" dirty="0">
              <a:solidFill>
                <a:srgbClr val="3B515B"/>
              </a:solidFill>
            </a:endParaRPr>
          </a:p>
        </p:txBody>
      </p:sp>
      <p:sp>
        <p:nvSpPr>
          <p:cNvPr id="23" name="Ellipse 22">
            <a:extLst>
              <a:ext uri="{FF2B5EF4-FFF2-40B4-BE49-F238E27FC236}">
                <a16:creationId xmlns:a16="http://schemas.microsoft.com/office/drawing/2014/main" id="{98F3158B-44DA-5CB7-EF0C-298CDCBDC886}"/>
              </a:ext>
            </a:extLst>
          </p:cNvPr>
          <p:cNvSpPr/>
          <p:nvPr/>
        </p:nvSpPr>
        <p:spPr>
          <a:xfrm>
            <a:off x="4686293"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0" action="ppaction://hlinksldjump"/>
              </a:rPr>
              <a:t>18</a:t>
            </a:r>
            <a:endParaRPr lang="de-DE" sz="3000" b="1" dirty="0">
              <a:solidFill>
                <a:srgbClr val="3B515B"/>
              </a:solidFill>
            </a:endParaRPr>
          </a:p>
        </p:txBody>
      </p:sp>
      <p:sp>
        <p:nvSpPr>
          <p:cNvPr id="24" name="Ellipse 23">
            <a:extLst>
              <a:ext uri="{FF2B5EF4-FFF2-40B4-BE49-F238E27FC236}">
                <a16:creationId xmlns:a16="http://schemas.microsoft.com/office/drawing/2014/main" id="{7BF0B0BA-8F77-2DDB-8F7C-6DF4869AC69B}"/>
              </a:ext>
            </a:extLst>
          </p:cNvPr>
          <p:cNvSpPr/>
          <p:nvPr/>
        </p:nvSpPr>
        <p:spPr>
          <a:xfrm>
            <a:off x="5968991"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1" action="ppaction://hlinksldjump"/>
              </a:rPr>
              <a:t>19</a:t>
            </a:r>
            <a:endParaRPr lang="de-DE" sz="3000" b="1" dirty="0">
              <a:solidFill>
                <a:srgbClr val="3B515B"/>
              </a:solidFill>
            </a:endParaRPr>
          </a:p>
        </p:txBody>
      </p:sp>
      <p:sp>
        <p:nvSpPr>
          <p:cNvPr id="25" name="Ellipse 24">
            <a:extLst>
              <a:ext uri="{FF2B5EF4-FFF2-40B4-BE49-F238E27FC236}">
                <a16:creationId xmlns:a16="http://schemas.microsoft.com/office/drawing/2014/main" id="{5C2DCF60-2CC6-8212-CAC1-952CFE1DF292}"/>
              </a:ext>
            </a:extLst>
          </p:cNvPr>
          <p:cNvSpPr/>
          <p:nvPr/>
        </p:nvSpPr>
        <p:spPr>
          <a:xfrm>
            <a:off x="7251689"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2" action="ppaction://hlinksldjump"/>
              </a:rPr>
              <a:t>20</a:t>
            </a:r>
            <a:endParaRPr lang="de-DE" sz="3000" b="1" dirty="0">
              <a:solidFill>
                <a:srgbClr val="3B515B"/>
              </a:solidFill>
            </a:endParaRPr>
          </a:p>
        </p:txBody>
      </p:sp>
      <p:sp>
        <p:nvSpPr>
          <p:cNvPr id="26" name="Ellipse 25">
            <a:extLst>
              <a:ext uri="{FF2B5EF4-FFF2-40B4-BE49-F238E27FC236}">
                <a16:creationId xmlns:a16="http://schemas.microsoft.com/office/drawing/2014/main" id="{41416EAF-EAA4-8639-6C9B-13A5EE65BC96}"/>
              </a:ext>
            </a:extLst>
          </p:cNvPr>
          <p:cNvSpPr/>
          <p:nvPr/>
        </p:nvSpPr>
        <p:spPr>
          <a:xfrm>
            <a:off x="8534388"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3" action="ppaction://hlinksldjump"/>
              </a:rPr>
              <a:t>21</a:t>
            </a:r>
            <a:endParaRPr lang="de-DE" sz="3000" b="1" dirty="0">
              <a:solidFill>
                <a:srgbClr val="3B515B"/>
              </a:solidFill>
            </a:endParaRPr>
          </a:p>
        </p:txBody>
      </p:sp>
      <mc:AlternateContent xmlns:mc="http://schemas.openxmlformats.org/markup-compatibility/2006" xmlns:pslz="http://schemas.microsoft.com/office/powerpoint/2016/slidezoom">
        <mc:Choice Requires="pslz">
          <p:graphicFrame>
            <p:nvGraphicFramePr>
              <p:cNvPr id="31" name="Folienzoom 30" descr="Link zur Glücksrad-Folie.">
                <a:extLst>
                  <a:ext uri="{FF2B5EF4-FFF2-40B4-BE49-F238E27FC236}">
                    <a16:creationId xmlns:a16="http://schemas.microsoft.com/office/drawing/2014/main" id="{AA96977E-5D81-AB9C-9CBE-26ED4A18FBAB}"/>
                  </a:ext>
                </a:extLst>
              </p:cNvPr>
              <p:cNvGraphicFramePr>
                <a:graphicFrameLocks noChangeAspect="1"/>
              </p:cNvGraphicFramePr>
              <p:nvPr>
                <p:extLst>
                  <p:ext uri="{D42A27DB-BD31-4B8C-83A1-F6EECF244321}">
                    <p14:modId xmlns:p14="http://schemas.microsoft.com/office/powerpoint/2010/main" val="3019414060"/>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2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31" name="Folienzoom 30" descr="Link zur Glücksrad-Folie.">
                <a:hlinkClick r:id="rId25" action="ppaction://hlinksldjump"/>
                <a:extLst>
                  <a:ext uri="{FF2B5EF4-FFF2-40B4-BE49-F238E27FC236}">
                    <a16:creationId xmlns:a16="http://schemas.microsoft.com/office/drawing/2014/main" id="{AA96977E-5D81-AB9C-9CBE-26ED4A18FBAB}"/>
                  </a:ext>
                </a:extLst>
              </p:cNvPr>
              <p:cNvPicPr>
                <a:picLocks noGrp="1" noRot="1" noChangeAspect="1" noMove="1" noResize="1" noEditPoints="1" noAdjustHandles="1" noChangeArrowheads="1" noChangeShapeType="1"/>
              </p:cNvPicPr>
              <p:nvPr/>
            </p:nvPicPr>
            <p:blipFill>
              <a:blip r:embed="rId26"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grpSp>
        <p:nvGrpSpPr>
          <p:cNvPr id="27" name="Gruppieren 26">
            <a:extLst>
              <a:ext uri="{FF2B5EF4-FFF2-40B4-BE49-F238E27FC236}">
                <a16:creationId xmlns:a16="http://schemas.microsoft.com/office/drawing/2014/main" id="{B168E427-DB96-1E54-E46E-1A6A4CE43D0C}"/>
              </a:ext>
              <a:ext uri="{C183D7F6-B498-43B3-948B-1728B52AA6E4}">
                <adec:decorative xmlns:adec="http://schemas.microsoft.com/office/drawing/2017/decorative" val="1"/>
              </a:ext>
            </a:extLst>
          </p:cNvPr>
          <p:cNvGrpSpPr/>
          <p:nvPr/>
        </p:nvGrpSpPr>
        <p:grpSpPr>
          <a:xfrm>
            <a:off x="10602797" y="796885"/>
            <a:ext cx="1313095" cy="1313095"/>
            <a:chOff x="4270670" y="5131916"/>
            <a:chExt cx="1313095" cy="1313095"/>
          </a:xfrm>
        </p:grpSpPr>
        <p:sp>
          <p:nvSpPr>
            <p:cNvPr id="28" name="Ellipse 27">
              <a:extLst>
                <a:ext uri="{FF2B5EF4-FFF2-40B4-BE49-F238E27FC236}">
                  <a16:creationId xmlns:a16="http://schemas.microsoft.com/office/drawing/2014/main" id="{A47D73D3-08F0-4BC2-EDCA-9B589F3FD5AF}"/>
                </a:ext>
              </a:extLst>
            </p:cNvPr>
            <p:cNvSpPr/>
            <p:nvPr/>
          </p:nvSpPr>
          <p:spPr>
            <a:xfrm>
              <a:off x="4270670" y="5131916"/>
              <a:ext cx="1313095" cy="1313095"/>
            </a:xfrm>
            <a:prstGeom prst="ellipse">
              <a:avLst/>
            </a:prstGeom>
            <a:solidFill>
              <a:srgbClr val="B2BABD"/>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9" name="Grafik 28" descr="Stern mit einfarbiger Füllung">
              <a:extLst>
                <a:ext uri="{FF2B5EF4-FFF2-40B4-BE49-F238E27FC236}">
                  <a16:creationId xmlns:a16="http://schemas.microsoft.com/office/drawing/2014/main" id="{C64409A9-C5D9-70E9-6702-39DF8277BD45}"/>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4470017" y="5331263"/>
              <a:ext cx="914400" cy="914400"/>
            </a:xfrm>
            <a:prstGeom prst="rect">
              <a:avLst/>
            </a:prstGeom>
          </p:spPr>
        </p:pic>
      </p:grpSp>
    </p:spTree>
    <p:extLst>
      <p:ext uri="{BB962C8B-B14F-4D97-AF65-F5344CB8AC3E}">
        <p14:creationId xmlns:p14="http://schemas.microsoft.com/office/powerpoint/2010/main" val="3909535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01</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85000" lnSpcReduction="20000"/>
          </a:bodyPr>
          <a:lstStyle/>
          <a:p>
            <a:r>
              <a:rPr lang="de-DE" dirty="0"/>
              <a:t>Du schreibst deine Abschlussarbeit. Die Betreuungsperson ist auch gleichzeitig Leitung des Instituts, wo du dir nach erfolgreichem Abschluss eine Promotionsstelle erhoffst. Anfangs ist die Zusammenarbeit sehr produktiv, doch mit der Zeit werden die Fragen persönlicher und du bekommst private Fotos geschickt. Als du ablehnend reagierst, droht dir deine Betreuungsperson mit negativen Folgen. </a:t>
            </a:r>
          </a:p>
          <a:p>
            <a:r>
              <a:rPr lang="de-DE" dirty="0"/>
              <a:t>Was denkst du darüber? Wie würdest du reagieren? </a:t>
            </a:r>
          </a:p>
          <a:p>
            <a:r>
              <a:rPr lang="de-DE" dirty="0"/>
              <a:t> </a:t>
            </a:r>
          </a:p>
          <a:p>
            <a:pPr marL="457200" lvl="0" indent="-457200">
              <a:buFont typeface="+mj-lt"/>
              <a:buAutoNum type="alphaLcParenR"/>
            </a:pPr>
            <a:r>
              <a:rPr lang="de-DE" dirty="0"/>
              <a:t>Ich gehe zum Prüfungsbüro und erkläre die Situation. </a:t>
            </a:r>
          </a:p>
          <a:p>
            <a:pPr marL="457200" lvl="0" indent="-457200">
              <a:buFont typeface="+mj-lt"/>
              <a:buAutoNum type="alphaLcParenR"/>
            </a:pPr>
            <a:r>
              <a:rPr lang="de-DE" dirty="0"/>
              <a:t>Ich suche mir eine alternative Betreuungsperson, auch wenn ich dann die Promotionsstelle nicht bekomme. </a:t>
            </a:r>
          </a:p>
          <a:p>
            <a:pPr marL="457200" lvl="0" indent="-457200">
              <a:buFont typeface="+mj-lt"/>
              <a:buAutoNum type="alphaLcParenR"/>
            </a:pPr>
            <a:r>
              <a:rPr lang="de-DE" dirty="0"/>
              <a:t>Ich wende mich an die entsprechende Kontakt- und Beratungsstelle bei sexueller Diskriminierung und Gewalt der Hochschule. </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extLst>
                  <p:ext uri="{D42A27DB-BD31-4B8C-83A1-F6EECF244321}">
                    <p14:modId xmlns:p14="http://schemas.microsoft.com/office/powerpoint/2010/main" val="1323933459"/>
                  </p:ext>
                </p:extLst>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extLst>
                  <p:ext uri="{D42A27DB-BD31-4B8C-83A1-F6EECF244321}">
                    <p14:modId xmlns:p14="http://schemas.microsoft.com/office/powerpoint/2010/main" val="645681514"/>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069952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02</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92500" lnSpcReduction="20000"/>
          </a:bodyPr>
          <a:lstStyle/>
          <a:p>
            <a:r>
              <a:rPr lang="de-DE" dirty="0"/>
              <a:t>Immer wieder entscheiden sich Personen über 50 für ein reguläres Studium. Auch in einer deiner Lehrveranstaltung sind zwei ältere </a:t>
            </a:r>
            <a:r>
              <a:rPr lang="de-DE" dirty="0" err="1"/>
              <a:t>Kommiliton:innen</a:t>
            </a:r>
            <a:r>
              <a:rPr lang="de-DE" dirty="0"/>
              <a:t>. Vor Beginn hörst du, wie jemand sagt: „Die </a:t>
            </a:r>
            <a:r>
              <a:rPr lang="de-DE" dirty="0" err="1"/>
              <a:t>Rentner:innen</a:t>
            </a:r>
            <a:r>
              <a:rPr lang="de-DE" dirty="0"/>
              <a:t> nehmen uns die Studienplätze weg!“</a:t>
            </a:r>
          </a:p>
          <a:p>
            <a:r>
              <a:rPr lang="de-DE" dirty="0"/>
              <a:t>Was denkst du darüber? Wie würdest du reagieren?</a:t>
            </a:r>
          </a:p>
          <a:p>
            <a:r>
              <a:rPr lang="de-DE" dirty="0"/>
              <a:t> </a:t>
            </a:r>
          </a:p>
          <a:p>
            <a:pPr marL="457200" lvl="0" indent="-457200">
              <a:buFont typeface="+mj-lt"/>
              <a:buAutoNum type="alphaLcParenR"/>
            </a:pPr>
            <a:r>
              <a:rPr lang="de-DE" dirty="0"/>
              <a:t>Ich Grinse, da ich der Aussage zustimme.</a:t>
            </a:r>
          </a:p>
          <a:p>
            <a:pPr marL="457200" lvl="0" indent="-457200">
              <a:buFont typeface="+mj-lt"/>
              <a:buAutoNum type="alphaLcParenR"/>
            </a:pPr>
            <a:r>
              <a:rPr lang="de-DE" dirty="0"/>
              <a:t>Ich weise darauf hin, dass in der heutigen Zeit lebenslanges Lernen wichtig ist. </a:t>
            </a:r>
          </a:p>
          <a:p>
            <a:pPr marL="457200" lvl="0" indent="-457200">
              <a:buFont typeface="+mj-lt"/>
              <a:buAutoNum type="alphaLcParenR"/>
            </a:pPr>
            <a:r>
              <a:rPr lang="de-DE" dirty="0"/>
              <a:t>Ich finde die Aussage nicht richtig. Aber die betroffenen Personen sind alt genug, um sich selber zu wehren. </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8751581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03</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a:xfrm>
            <a:off x="838199" y="2007648"/>
            <a:ext cx="9540000" cy="4359698"/>
          </a:xfrm>
        </p:spPr>
        <p:txBody>
          <a:bodyPr>
            <a:normAutofit fontScale="92500" lnSpcReduction="20000"/>
          </a:bodyPr>
          <a:lstStyle/>
          <a:p>
            <a:r>
              <a:rPr lang="de-DE" dirty="0"/>
              <a:t>Du bist mit deiner Arbeitsgruppe in der Sprechstunde einer Lehrperson, in deren Seminar ihr gemeinsam ein Referat haltet. Am Ende des Gesprächs lobt die Lehrperson eine Person aus eurer Gruppe für die guten Deutschkenntnisse. Du weißt, dass Deutsch die Muttersprache dieser Person ist. </a:t>
            </a:r>
          </a:p>
          <a:p>
            <a:r>
              <a:rPr lang="de-DE" dirty="0"/>
              <a:t>Was denkst du darüber? Wie würdest du reagieren? </a:t>
            </a:r>
          </a:p>
          <a:p>
            <a:r>
              <a:rPr lang="de-DE" dirty="0"/>
              <a:t> </a:t>
            </a:r>
          </a:p>
          <a:p>
            <a:pPr marL="457200" lvl="0" indent="-457200">
              <a:buFont typeface="+mj-lt"/>
              <a:buAutoNum type="alphaLcParenR"/>
            </a:pPr>
            <a:r>
              <a:rPr lang="de-DE" dirty="0"/>
              <a:t>Gar nicht, war ja auch eigentlich nett gemeint. </a:t>
            </a:r>
          </a:p>
          <a:p>
            <a:pPr marL="457200" lvl="0" indent="-457200">
              <a:buFont typeface="+mj-lt"/>
              <a:buAutoNum type="alphaLcParenR"/>
            </a:pPr>
            <a:r>
              <a:rPr lang="de-DE" dirty="0"/>
              <a:t>Gar nicht, da ich mich nicht traue, die Lehrperson auf ihr Vorurteil hinzuweisen. </a:t>
            </a:r>
          </a:p>
          <a:p>
            <a:pPr marL="457200" lvl="0" indent="-457200">
              <a:buFont typeface="+mj-lt"/>
              <a:buAutoNum type="alphaLcParenR"/>
            </a:pPr>
            <a:r>
              <a:rPr lang="de-DE" dirty="0"/>
              <a:t>Ich weise die Lehrperson darauf hin, dass die Person hier aufgewachsen ist. </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4140434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04</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92500" lnSpcReduction="10000"/>
          </a:bodyPr>
          <a:lstStyle/>
          <a:p>
            <a:r>
              <a:rPr lang="de-DE" dirty="0"/>
              <a:t>Du leitest ein Tutorium. Nach der ersten Sitzung kommt eine teilnehmende Person auf dich zu und bittet darum, statt „Melanie“ „Max“ genannt zu werden. </a:t>
            </a:r>
          </a:p>
          <a:p>
            <a:r>
              <a:rPr lang="de-DE" dirty="0"/>
              <a:t>Was denkst du darüber? Wie würdest du reagieren? </a:t>
            </a:r>
          </a:p>
          <a:p>
            <a:r>
              <a:rPr lang="de-DE" dirty="0"/>
              <a:t> </a:t>
            </a:r>
          </a:p>
          <a:p>
            <a:pPr marL="457200" lvl="0" indent="-457200">
              <a:buFont typeface="+mj-lt"/>
              <a:buAutoNum type="alphaLcParenR"/>
            </a:pPr>
            <a:r>
              <a:rPr lang="de-DE" dirty="0"/>
              <a:t>Ich nehme es zur Kenntnis, benutze aber den offiziellen Namen, der auf meiner Liste steht. </a:t>
            </a:r>
          </a:p>
          <a:p>
            <a:pPr marL="457200" lvl="0" indent="-457200">
              <a:buFont typeface="+mj-lt"/>
              <a:buAutoNum type="alphaLcParenR"/>
            </a:pPr>
            <a:r>
              <a:rPr lang="de-DE" dirty="0"/>
              <a:t>Ich sichere zu, es in Zukunft zu berücksichtigen. </a:t>
            </a:r>
          </a:p>
          <a:p>
            <a:pPr marL="457200" lvl="0" indent="-457200">
              <a:buFont typeface="+mj-lt"/>
              <a:buAutoNum type="alphaLcParenR"/>
            </a:pPr>
            <a:r>
              <a:rPr lang="de-DE" dirty="0"/>
              <a:t>Ich sichere zu, es in Zukunft zu berücksichtigen, und weise zu Beginn der nächsten Sitzung die anderen Teilnehmenden darauf hin. </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42456313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05</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92500"/>
          </a:bodyPr>
          <a:lstStyle/>
          <a:p>
            <a:r>
              <a:rPr lang="de-DE" dirty="0"/>
              <a:t>In einer Informationsveranstaltung deiner Hochschule erfährst du, dass aktuell verschiedene Stipendien ausgeschrieben werden. Wie gehst du mit dieser Information um?</a:t>
            </a:r>
          </a:p>
          <a:p>
            <a:r>
              <a:rPr lang="de-DE" dirty="0"/>
              <a:t> </a:t>
            </a:r>
          </a:p>
          <a:p>
            <a:pPr marL="457200" lvl="0" indent="-457200">
              <a:buFont typeface="+mj-lt"/>
              <a:buAutoNum type="alphaLcParenR"/>
            </a:pPr>
            <a:r>
              <a:rPr lang="de-DE" dirty="0"/>
              <a:t>Ich bin dankbar über den Tipp und schaue mir das gleich genauer an.</a:t>
            </a:r>
          </a:p>
          <a:p>
            <a:pPr marL="457200" lvl="0" indent="-457200">
              <a:buFont typeface="+mj-lt"/>
              <a:buAutoNum type="alphaLcParenR"/>
            </a:pPr>
            <a:r>
              <a:rPr lang="de-DE" dirty="0"/>
              <a:t>Da Stipendien ja eh nur für die „aller Besten“ sind, interessiert es mich nicht weiter.</a:t>
            </a:r>
          </a:p>
          <a:p>
            <a:pPr marL="457200" lvl="0" indent="-457200">
              <a:buFont typeface="+mj-lt"/>
              <a:buAutoNum type="alphaLcParenR"/>
            </a:pPr>
            <a:r>
              <a:rPr lang="de-DE" dirty="0"/>
              <a:t>Ich höre mich unter mein </a:t>
            </a:r>
            <a:r>
              <a:rPr lang="de-DE" dirty="0" err="1"/>
              <a:t>Kommiliton:innen</a:t>
            </a:r>
            <a:r>
              <a:rPr lang="de-DE" dirty="0"/>
              <a:t> um, ob jemand damit Erfahrung hat. </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4940647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06</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92500" lnSpcReduction="20000"/>
          </a:bodyPr>
          <a:lstStyle/>
          <a:p>
            <a:r>
              <a:rPr lang="de-DE" dirty="0"/>
              <a:t>Du sitzt schon etwas früher im Seminarraum. Nach und nach trudeln weitere Studierende ein. Zwei Personen neben dir unterhalten sich darüber, was heute ansteht. Du hörst, wie die eine Person Folgendes äußert: „Heute sind die Kopftuchmädels mit der Präsentation dran.“ </a:t>
            </a:r>
          </a:p>
          <a:p>
            <a:r>
              <a:rPr lang="de-DE" dirty="0"/>
              <a:t>Was denkst du darüber? Wie würdest du reagieren und warum? </a:t>
            </a:r>
          </a:p>
          <a:p>
            <a:r>
              <a:rPr lang="de-DE" dirty="0"/>
              <a:t> </a:t>
            </a:r>
          </a:p>
          <a:p>
            <a:pPr marL="457200" lvl="0" indent="-457200">
              <a:buFont typeface="+mj-lt"/>
              <a:buAutoNum type="alphaLcParenR"/>
            </a:pPr>
            <a:r>
              <a:rPr lang="de-DE" dirty="0"/>
              <a:t>Ich finde die Ausdrucksweise zwar nicht richtig, weiß aber nicht recht, wie ich da am besten kontern könnte.  </a:t>
            </a:r>
          </a:p>
          <a:p>
            <a:pPr marL="457200" lvl="0" indent="-457200">
              <a:buFont typeface="+mj-lt"/>
              <a:buAutoNum type="alphaLcParenR"/>
            </a:pPr>
            <a:r>
              <a:rPr lang="de-DE" dirty="0"/>
              <a:t>Ich weise die Person drauf hin, dass ich die Ausdrucksweise nicht richtig finde. </a:t>
            </a:r>
          </a:p>
          <a:p>
            <a:pPr marL="457200" lvl="0" indent="-457200">
              <a:buFont typeface="+mj-lt"/>
              <a:buAutoNum type="alphaLcParenR"/>
            </a:pPr>
            <a:r>
              <a:rPr lang="de-DE" dirty="0"/>
              <a:t>Ich schmunzle, da ich das auch schon gedacht habe. </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9779578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07</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85000" lnSpcReduction="10000"/>
          </a:bodyPr>
          <a:lstStyle/>
          <a:p>
            <a:r>
              <a:rPr lang="de-DE" dirty="0"/>
              <a:t>Du wohnst weiter außerhalb. Aufgrund von Zugausfällen etc. fehlst du jetzt zum dritten Mal bei einer Veranstaltung, wo du zweimal fehlen darfst. Als du mit der Lehrperson darüber sprichst und nachfragen möchtest, welche Extraleistung du erbringen kannst, antwortet diese harsch: „Keine, da es sich nicht um gesundheitliche Schwierigkeiten handelt. Den Wohnort kann man ja frei wählen.“ </a:t>
            </a:r>
          </a:p>
          <a:p>
            <a:r>
              <a:rPr lang="de-DE" dirty="0"/>
              <a:t>Was denkst du darüber? Wie würdest du reagieren? </a:t>
            </a:r>
          </a:p>
          <a:p>
            <a:r>
              <a:rPr lang="de-DE" dirty="0"/>
              <a:t> </a:t>
            </a:r>
          </a:p>
          <a:p>
            <a:pPr marL="457200" lvl="0" indent="-457200">
              <a:buFont typeface="+mj-lt"/>
              <a:buAutoNum type="alphaLcParenR"/>
            </a:pPr>
            <a:r>
              <a:rPr lang="de-DE" dirty="0"/>
              <a:t>Ich finde mich damit ab und wiederhole die Veranstaltung in einem Jahr wieder. </a:t>
            </a:r>
          </a:p>
          <a:p>
            <a:pPr marL="457200" lvl="0" indent="-457200">
              <a:buFont typeface="+mj-lt"/>
              <a:buAutoNum type="alphaLcParenR"/>
            </a:pPr>
            <a:r>
              <a:rPr lang="de-DE" dirty="0"/>
              <a:t>Ich informiere mich beim Studienbüro über meine Möglichkeiten. </a:t>
            </a:r>
          </a:p>
          <a:p>
            <a:pPr marL="457200" lvl="0" indent="-457200">
              <a:buFont typeface="+mj-lt"/>
              <a:buAutoNum type="alphaLcParenR"/>
            </a:pPr>
            <a:r>
              <a:rPr lang="de-DE" dirty="0"/>
              <a:t>Ich gehe zu meinem Hausarzt und hoffe, nachträglich ein Attest zu bekommen. </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498607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08</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85000" lnSpcReduction="20000"/>
          </a:bodyPr>
          <a:lstStyle/>
          <a:p>
            <a:r>
              <a:rPr lang="de-DE" dirty="0"/>
              <a:t>Per Los wirst du einer 3-Personen-Gruppe zugeordnet, mit der du zusammen an einem Projekt arbeiten sollst. Dieses Projekt ist dir sehr wichtig und die Projektnote gilt für alle drei. In deiner Gruppe befindet sich eine alleinerziehende Kommilitonin, die euch gleich mitteilt, dass sie nicht alle Meetings für die Projektdurchführung einhalten kann. </a:t>
            </a:r>
          </a:p>
          <a:p>
            <a:r>
              <a:rPr lang="de-DE" dirty="0"/>
              <a:t>Was denkst du darüber? Wie würdest du reagieren? </a:t>
            </a:r>
          </a:p>
          <a:p>
            <a:r>
              <a:rPr lang="de-DE" dirty="0"/>
              <a:t> </a:t>
            </a:r>
          </a:p>
          <a:p>
            <a:pPr marL="457200" lvl="0" indent="-457200">
              <a:buFont typeface="+mj-lt"/>
              <a:buAutoNum type="alphaLcParenR"/>
            </a:pPr>
            <a:r>
              <a:rPr lang="de-DE" dirty="0"/>
              <a:t>Ich bin genervt, meiner Meinung nach sollte sie das Studium überdenken. </a:t>
            </a:r>
          </a:p>
          <a:p>
            <a:pPr marL="457200" lvl="0" indent="-457200">
              <a:buFont typeface="+mj-lt"/>
              <a:buAutoNum type="alphaLcParenR"/>
            </a:pPr>
            <a:r>
              <a:rPr lang="de-DE" dirty="0"/>
              <a:t>Ich versuche mit allen Mitteln, die Gruppe zu wechseln, da mir das zu umständlich ist. </a:t>
            </a:r>
          </a:p>
          <a:p>
            <a:pPr marL="457200" lvl="0" indent="-457200">
              <a:buFont typeface="+mj-lt"/>
              <a:buAutoNum type="alphaLcParenR"/>
            </a:pPr>
            <a:r>
              <a:rPr lang="de-DE" dirty="0"/>
              <a:t>Ich habe Verständnis für ihre Situation. Dafür soll sie eigenständig einen Part des Projektes übernehmen. </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837596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09</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92500" lnSpcReduction="10000"/>
          </a:bodyPr>
          <a:lstStyle/>
          <a:p>
            <a:r>
              <a:rPr lang="de-DE" dirty="0"/>
              <a:t>Du beginnst gerade dein Studium und nimmst natürlich an der Einführungs-/Orientierungswoche teil. Bei der Vorstellung des Wochenplans weisen die Tutor:innen darauf hin, dass einige Veranstaltung erst ab 18 Jahren sind und die entsprechend jüngeren Studierenden dort nicht teilnehmen dürfen. </a:t>
            </a:r>
          </a:p>
          <a:p>
            <a:r>
              <a:rPr lang="de-DE" dirty="0"/>
              <a:t> </a:t>
            </a:r>
          </a:p>
          <a:p>
            <a:pPr marL="457200" lvl="0" indent="-457200">
              <a:buFont typeface="+mj-lt"/>
              <a:buAutoNum type="alphaLcParenR"/>
            </a:pPr>
            <a:r>
              <a:rPr lang="de-DE" dirty="0"/>
              <a:t>Ich finde das richtig.</a:t>
            </a:r>
          </a:p>
          <a:p>
            <a:pPr marL="457200" lvl="0" indent="-457200">
              <a:buFont typeface="+mj-lt"/>
              <a:buAutoNum type="alphaLcParenR"/>
            </a:pPr>
            <a:r>
              <a:rPr lang="de-DE" dirty="0"/>
              <a:t>Ich finde das falsch, solche Hochschulangebote sollten in ihrer Ausgestaltung immer allen offen stehen. </a:t>
            </a:r>
          </a:p>
          <a:p>
            <a:pPr marL="457200" lvl="0" indent="-457200">
              <a:buFont typeface="+mj-lt"/>
              <a:buAutoNum type="alphaLcParenR"/>
            </a:pPr>
            <a:r>
              <a:rPr lang="de-DE" dirty="0"/>
              <a:t>Ich fände es gut, wenn für die betroffenen Personen ein Alternativangebot gäbe.</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9213545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10</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92500" lnSpcReduction="10000"/>
          </a:bodyPr>
          <a:lstStyle/>
          <a:p>
            <a:r>
              <a:rPr lang="de-DE" dirty="0"/>
              <a:t>Im Rahmen eines Tutoriums erhaltet ihr die Möglichkeit, einer WhatsApp Gruppe beizutreten, um Informationen unproblematisch austauschen zu können.</a:t>
            </a:r>
          </a:p>
          <a:p>
            <a:r>
              <a:rPr lang="de-DE" dirty="0"/>
              <a:t>Was denkst du darüber? Wie würdest du reagieren? </a:t>
            </a:r>
          </a:p>
          <a:p>
            <a:r>
              <a:rPr lang="de-DE" dirty="0"/>
              <a:t> </a:t>
            </a:r>
          </a:p>
          <a:p>
            <a:pPr marL="457200" lvl="0" indent="-457200">
              <a:buFont typeface="+mj-lt"/>
              <a:buAutoNum type="alphaLcParenR"/>
            </a:pPr>
            <a:r>
              <a:rPr lang="de-DE" dirty="0"/>
              <a:t>Ich finde das super und trete sofort der Gruppe bei.</a:t>
            </a:r>
          </a:p>
          <a:p>
            <a:pPr marL="457200" lvl="0" indent="-457200">
              <a:buFont typeface="+mj-lt"/>
              <a:buAutoNum type="alphaLcParenR"/>
            </a:pPr>
            <a:r>
              <a:rPr lang="de-DE" dirty="0"/>
              <a:t>Ich finde das bezüglich des Datenschutzes kritisch und schlage ein anderes Tool vor. </a:t>
            </a:r>
          </a:p>
          <a:p>
            <a:pPr marL="457200" lvl="0" indent="-457200">
              <a:buFont typeface="+mj-lt"/>
              <a:buAutoNum type="alphaLcParenR"/>
            </a:pPr>
            <a:r>
              <a:rPr lang="de-DE" dirty="0"/>
              <a:t>Ich nutze kein WhatsApp und versuche, mich über </a:t>
            </a:r>
            <a:r>
              <a:rPr lang="de-DE" dirty="0" err="1"/>
              <a:t>Kommiliton:innen</a:t>
            </a:r>
            <a:r>
              <a:rPr lang="de-DE" dirty="0"/>
              <a:t> auf dem Laufenden zu halten.  </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677190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11</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92500"/>
          </a:bodyPr>
          <a:lstStyle/>
          <a:p>
            <a:r>
              <a:rPr lang="de-DE" dirty="0"/>
              <a:t>In einer deiner Veranstaltungen gibt euch die Lehrperson Feedback zu den Essays, die ihr anfertigen solltet. Eine Person bekommt das Feedback, dass das wohl die schlechteste Leistung war, die je abgegeben wurde. </a:t>
            </a:r>
          </a:p>
          <a:p>
            <a:r>
              <a:rPr lang="de-DE" dirty="0"/>
              <a:t>Was denkst du darüber? Wie würdest du reagieren? </a:t>
            </a:r>
          </a:p>
          <a:p>
            <a:r>
              <a:rPr lang="de-DE" dirty="0"/>
              <a:t> </a:t>
            </a:r>
          </a:p>
          <a:p>
            <a:pPr marL="457200" lvl="0" indent="-457200">
              <a:buFont typeface="+mj-lt"/>
              <a:buAutoNum type="alphaLcParenR"/>
            </a:pPr>
            <a:r>
              <a:rPr lang="de-DE" dirty="0"/>
              <a:t>Ich verhalte mich unauffällig und hoffe, dass ich nicht ein ähnliches Feedback bekomme. </a:t>
            </a:r>
          </a:p>
          <a:p>
            <a:pPr marL="457200" lvl="0" indent="-457200">
              <a:buFont typeface="+mj-lt"/>
              <a:buAutoNum type="alphaLcParenR"/>
            </a:pPr>
            <a:r>
              <a:rPr lang="de-DE" dirty="0"/>
              <a:t>Ich spreche offen an, dass ich das so nicht in Ordnung finde. </a:t>
            </a:r>
          </a:p>
          <a:p>
            <a:pPr marL="457200" lvl="0" indent="-457200">
              <a:buFont typeface="+mj-lt"/>
              <a:buAutoNum type="alphaLcParenR"/>
            </a:pPr>
            <a:r>
              <a:rPr lang="de-DE" dirty="0"/>
              <a:t>Ich lache darüber. Manche sind auch nicht geeignet für den Studiengang. </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8065140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12</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92500" lnSpcReduction="10000"/>
          </a:bodyPr>
          <a:lstStyle/>
          <a:p>
            <a:r>
              <a:rPr lang="de-DE" dirty="0"/>
              <a:t>In einem Seminar ist eine 1-wöchige Exkursion geplant, die Teilnahme ist verpflichtend. Der Kostenbeitrag pro Person liegt bei 200,- €. Du selber hast gerade nicht die Möglichkeit, diesen Betrag zu zahlen. </a:t>
            </a:r>
          </a:p>
          <a:p>
            <a:r>
              <a:rPr lang="de-DE" dirty="0"/>
              <a:t>Was denkst du darüber? Wie würdest du reagieren? </a:t>
            </a:r>
          </a:p>
          <a:p>
            <a:r>
              <a:rPr lang="de-DE" dirty="0"/>
              <a:t> </a:t>
            </a:r>
          </a:p>
          <a:p>
            <a:pPr marL="457200" lvl="0" indent="-457200">
              <a:buFont typeface="+mj-lt"/>
              <a:buAutoNum type="alphaLcParenR"/>
            </a:pPr>
            <a:r>
              <a:rPr lang="de-DE" dirty="0"/>
              <a:t>Ich erfinde eine Ausrede, warum ich nicht mitfahren kann, und wiederhole das Seminar. Bis dahin kann ich sparen. </a:t>
            </a:r>
          </a:p>
          <a:p>
            <a:pPr marL="457200" lvl="0" indent="-457200">
              <a:buFont typeface="+mj-lt"/>
              <a:buAutoNum type="alphaLcParenR"/>
            </a:pPr>
            <a:r>
              <a:rPr lang="de-DE" dirty="0"/>
              <a:t>Ich schildere der Lehrperson meine Situation und hoffe, dass wir eine Reisekostenerstattung für mich beantragen können. </a:t>
            </a:r>
          </a:p>
          <a:p>
            <a:pPr marL="457200" lvl="0" indent="-457200">
              <a:buFont typeface="+mj-lt"/>
              <a:buAutoNum type="alphaLcParenR"/>
            </a:pPr>
            <a:r>
              <a:rPr lang="de-DE" dirty="0"/>
              <a:t>Ich gehe zum AStA und hoffe, dass die mir weiterhelfen können. </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535220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13</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a:xfrm>
            <a:off x="838198" y="1817649"/>
            <a:ext cx="9878123" cy="4793144"/>
          </a:xfrm>
        </p:spPr>
        <p:txBody>
          <a:bodyPr>
            <a:normAutofit fontScale="85000" lnSpcReduction="20000"/>
          </a:bodyPr>
          <a:lstStyle/>
          <a:p>
            <a:r>
              <a:rPr lang="de-DE" dirty="0"/>
              <a:t>Der Kurznachrichtendienst X (vormals Twitter) wird immer unbeliebter. Institutionen, Hochschulen, Städte und Unternehmen, wie die Antidiskriminierungsstelle des Bundes, die Universität Bremen oder der Deutschlandfunk setzen keine Tweets mehr dort ab. Ausschlaggebend für den Rückzug sei die Weigerung des Betreibers gewesen, sich an den freiwilligen Verhaltenskodex der EU gegen Desinformation zu halten. Das kommt nicht überall gut an. So kritisiert der ehemalige Vorsitzende des Deutschen Ethikrates diese Entscheidungen: „Im Sinne einer wehrhaften Demokratie müssten die Institutionen gerade dort Präsenz zeigen“, findet er. Was denkst du darüber? Was fändest du richtig?</a:t>
            </a:r>
          </a:p>
          <a:p>
            <a:r>
              <a:rPr lang="de-DE" dirty="0"/>
              <a:t> </a:t>
            </a:r>
          </a:p>
          <a:p>
            <a:pPr marL="457200" lvl="0" indent="-457200">
              <a:buFont typeface="+mj-lt"/>
              <a:buAutoNum type="alphaLcParenR"/>
            </a:pPr>
            <a:r>
              <a:rPr lang="de-DE" dirty="0"/>
              <a:t>Hochschulen sind diverse Orte und sollten deswegen auch auf den diversen Plattformen vertreten sein. </a:t>
            </a:r>
          </a:p>
          <a:p>
            <a:pPr marL="457200" lvl="0" indent="-457200">
              <a:buFont typeface="+mj-lt"/>
              <a:buAutoNum type="alphaLcParenR"/>
            </a:pPr>
            <a:r>
              <a:rPr lang="de-DE" dirty="0"/>
              <a:t>Hochschulen sollten generell nur Plattformen nutzen, die sich an die entsprechenden EU Richtlinien halten.</a:t>
            </a:r>
          </a:p>
          <a:p>
            <a:pPr marL="457200" lvl="0" indent="-457200">
              <a:buFont typeface="+mj-lt"/>
              <a:buAutoNum type="alphaLcParenR"/>
            </a:pPr>
            <a:r>
              <a:rPr lang="de-DE" dirty="0"/>
              <a:t>Hochschulen sollten gar nicht solche Plattformen nutzen.</a:t>
            </a:r>
          </a:p>
          <a:p>
            <a:pPr marL="457200" lvl="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7545582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14</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a:xfrm>
            <a:off x="838198" y="1672683"/>
            <a:ext cx="9855821" cy="4686303"/>
          </a:xfrm>
        </p:spPr>
        <p:txBody>
          <a:bodyPr>
            <a:normAutofit fontScale="85000" lnSpcReduction="10000"/>
          </a:bodyPr>
          <a:lstStyle/>
          <a:p>
            <a:r>
              <a:rPr lang="de-DE" dirty="0"/>
              <a:t>Studierende einer Fachschaft organisierten im Rahmen der Orientierungswoche, die </a:t>
            </a:r>
            <a:r>
              <a:rPr lang="de-DE" dirty="0" err="1"/>
              <a:t>Erstsemester:innen</a:t>
            </a:r>
            <a:r>
              <a:rPr lang="de-DE" dirty="0"/>
              <a:t> den Einstieg ins Uni-Leben erleichtern soll, eine Kneipentour. Die Fachschaft ließ dabei einen Zettel herumgehen. Die darauf notierten Aufgaben sollten angeblich dabei helfen, </a:t>
            </a:r>
            <a:r>
              <a:rPr lang="de-DE" dirty="0" err="1"/>
              <a:t>Kommiliton:innen</a:t>
            </a:r>
            <a:r>
              <a:rPr lang="de-DE" dirty="0"/>
              <a:t> schneller kennenzulernen. Doch der Schuss ging gehörig nach hinten los: Statt harmlosen Kennenlern-Spielchen riefen einige der erdachten Aufgaben offen zu sexuellen Übergriffen auf. So hieß es beispielsweise: "Kneife fünf Männern in den Arsch (Frauen)" oder "Gib fünf Frauen einen Klaps auf den Hintern (Männer)". Was denkst du darüber? Wie findest du das?</a:t>
            </a:r>
          </a:p>
          <a:p>
            <a:r>
              <a:rPr lang="de-DE" dirty="0"/>
              <a:t> </a:t>
            </a:r>
          </a:p>
          <a:p>
            <a:pPr marL="457200" lvl="0" indent="-457200">
              <a:buFont typeface="+mj-lt"/>
              <a:buAutoNum type="alphaLcParenR"/>
            </a:pPr>
            <a:r>
              <a:rPr lang="de-DE" dirty="0"/>
              <a:t>Ist doch nur ein harmloser Spaß und es wird keiner gezwungen, mitzumachen.</a:t>
            </a:r>
          </a:p>
          <a:p>
            <a:pPr marL="457200" lvl="0" indent="-457200">
              <a:buFont typeface="+mj-lt"/>
              <a:buAutoNum type="alphaLcParenR"/>
            </a:pPr>
            <a:r>
              <a:rPr lang="de-DE" dirty="0"/>
              <a:t>Sie hätten sich besser an harmlose Kennenlernfragen halten sollen, dann wäre es bestimmt für alle ein Spaß gewesen.</a:t>
            </a:r>
          </a:p>
          <a:p>
            <a:pPr marL="457200" lvl="0" indent="-457200">
              <a:buFont typeface="+mj-lt"/>
              <a:buAutoNum type="alphaLcParenR"/>
            </a:pPr>
            <a:r>
              <a:rPr lang="de-DE" dirty="0"/>
              <a:t>Ich finde solche Spiele generell doof und unpassend im Kontext der Hochschule.</a:t>
            </a:r>
          </a:p>
          <a:p>
            <a:pPr marL="457200" lvl="0" indent="-457200">
              <a:buFont typeface="+mj-lt"/>
              <a:buAutoNum type="alphaLcParenR"/>
            </a:pPr>
            <a:r>
              <a:rPr lang="de-DE" dirty="0"/>
              <a:t>Alternative Antwortmöglichkeit: …</a:t>
            </a:r>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7985086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15</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lnSpcReduction="10000"/>
          </a:bodyPr>
          <a:lstStyle/>
          <a:p>
            <a:r>
              <a:rPr lang="de-DE" dirty="0"/>
              <a:t>Du bist Mitglied in einer studentischen Chat-Gruppe die ca. 30 Personen umfasst. Eine Person fängt an, lustige </a:t>
            </a:r>
            <a:r>
              <a:rPr lang="de-DE" dirty="0" err="1"/>
              <a:t>Memes</a:t>
            </a:r>
            <a:r>
              <a:rPr lang="de-DE" dirty="0"/>
              <a:t> und Videos zu schicken und andere machen mit. Nach und nach tauchen auch diskriminierende Inhalte auf. Was denkst du darüber? Wie würdest du reagieren? </a:t>
            </a:r>
          </a:p>
          <a:p>
            <a:r>
              <a:rPr lang="de-DE" dirty="0"/>
              <a:t> </a:t>
            </a:r>
          </a:p>
          <a:p>
            <a:pPr marL="457200" lvl="0" indent="-457200">
              <a:buFont typeface="+mj-lt"/>
              <a:buAutoNum type="alphaLcParenR"/>
            </a:pPr>
            <a:r>
              <a:rPr lang="de-DE" dirty="0"/>
              <a:t>Nichts, das ist ja nur spaßig gemeint und nicht ernst.</a:t>
            </a:r>
          </a:p>
          <a:p>
            <a:pPr marL="457200" lvl="0" indent="-457200">
              <a:buFont typeface="+mj-lt"/>
              <a:buAutoNum type="alphaLcParenR"/>
            </a:pPr>
            <a:r>
              <a:rPr lang="de-DE" dirty="0"/>
              <a:t>Ich schreibe charmant aber deutlich, dass ich das unpassend finde.</a:t>
            </a:r>
          </a:p>
          <a:p>
            <a:pPr marL="457200" lvl="0" indent="-457200">
              <a:buFont typeface="+mj-lt"/>
              <a:buAutoNum type="alphaLcParenR"/>
            </a:pPr>
            <a:r>
              <a:rPr lang="de-DE" dirty="0"/>
              <a:t>Ich finde es nicht gut und schalte den Chat stumm.</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7154084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16</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a:xfrm>
            <a:off x="838199" y="2007648"/>
            <a:ext cx="9540000" cy="4047464"/>
          </a:xfrm>
        </p:spPr>
        <p:txBody>
          <a:bodyPr>
            <a:normAutofit/>
          </a:bodyPr>
          <a:lstStyle/>
          <a:p>
            <a:r>
              <a:rPr lang="de-DE" sz="2200" dirty="0"/>
              <a:t>In einer Vorlesung äußert sich eine Lehrperson immer wieder sexistisch. Was denkst du darüber? Wie würdest du reagieren?</a:t>
            </a:r>
          </a:p>
          <a:p>
            <a:r>
              <a:rPr lang="de-DE" sz="2200" dirty="0"/>
              <a:t> </a:t>
            </a:r>
          </a:p>
          <a:p>
            <a:pPr marL="457200" lvl="0" indent="-457200">
              <a:buFont typeface="+mj-lt"/>
              <a:buAutoNum type="alphaLcParenR"/>
            </a:pPr>
            <a:r>
              <a:rPr lang="de-DE" sz="2200" dirty="0"/>
              <a:t>Ich ignoriere es einfach. </a:t>
            </a:r>
          </a:p>
          <a:p>
            <a:pPr marL="457200" lvl="0" indent="-457200">
              <a:buFont typeface="+mj-lt"/>
              <a:buAutoNum type="alphaLcParenR"/>
            </a:pPr>
            <a:r>
              <a:rPr lang="de-DE" sz="2200" dirty="0"/>
              <a:t>Ich spreche die Lehrperson direkt darauf an. </a:t>
            </a:r>
          </a:p>
          <a:p>
            <a:pPr marL="457200" lvl="0" indent="-457200">
              <a:buFont typeface="+mj-lt"/>
              <a:buAutoNum type="alphaLcParenR"/>
            </a:pPr>
            <a:r>
              <a:rPr lang="de-DE" sz="2200" dirty="0"/>
              <a:t>Ich wende mich an die studentische Vertretung oder entsprechende Einrichtung der Hochschule. </a:t>
            </a:r>
          </a:p>
          <a:p>
            <a:pPr marL="457200" indent="-457200">
              <a:buFont typeface="+mj-lt"/>
              <a:buAutoNum type="alphaLcParenR"/>
            </a:pPr>
            <a:r>
              <a:rPr lang="de-DE" sz="2200"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41931034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17</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lnSpcReduction="10000"/>
          </a:bodyPr>
          <a:lstStyle/>
          <a:p>
            <a:r>
              <a:rPr lang="de-DE" dirty="0"/>
              <a:t>Auf einer Exkursion diskutiert ihr über gesellschaftliche Privilegien. Eine Person behauptet, dass es solche Privilegien nicht gibt und alle nur "überempfindlich" seien.</a:t>
            </a:r>
          </a:p>
          <a:p>
            <a:r>
              <a:rPr lang="de-DE" dirty="0"/>
              <a:t>Was denkst du darüber? Wie würdest du reagieren?</a:t>
            </a:r>
          </a:p>
          <a:p>
            <a:endParaRPr lang="de-DE" dirty="0"/>
          </a:p>
          <a:p>
            <a:pPr marL="457200" indent="-457200">
              <a:buFont typeface="+mj-lt"/>
              <a:buAutoNum type="alphaLcParenR"/>
            </a:pPr>
            <a:r>
              <a:rPr lang="de-DE" dirty="0"/>
              <a:t>Ich lasse die Diskussion sich entwickeln und bleibe unbeteiligt.</a:t>
            </a:r>
          </a:p>
          <a:p>
            <a:pPr marL="457200" indent="-457200">
              <a:buFont typeface="+mj-lt"/>
              <a:buAutoNum type="alphaLcParenR"/>
            </a:pPr>
            <a:r>
              <a:rPr lang="de-DE" dirty="0"/>
              <a:t>Ich äußere meine eigene Sichtweise und versuche, Beispiele für Privilegien zu erläutern.</a:t>
            </a:r>
          </a:p>
          <a:p>
            <a:pPr marL="457200" indent="-457200">
              <a:buFont typeface="+mj-lt"/>
              <a:buAutoNum type="alphaLcParenR"/>
            </a:pPr>
            <a:r>
              <a:rPr lang="de-DE" dirty="0"/>
              <a:t>Ich ermutige die Lehrperson, das Thema vertiefend zu behandeln.</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8087994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18</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a:xfrm>
            <a:off x="838198" y="1688123"/>
            <a:ext cx="9911863" cy="4670863"/>
          </a:xfrm>
        </p:spPr>
        <p:txBody>
          <a:bodyPr>
            <a:normAutofit fontScale="92500" lnSpcReduction="20000"/>
          </a:bodyPr>
          <a:lstStyle/>
          <a:p>
            <a:r>
              <a:rPr lang="de-DE" dirty="0"/>
              <a:t>Im Rahmen einer Diskussion innerhalb eurer Fachschaft,  spricht sich eine Person klar gegen die Einführung von </a:t>
            </a:r>
            <a:r>
              <a:rPr lang="de-DE" dirty="0" err="1"/>
              <a:t>unisex</a:t>
            </a:r>
            <a:r>
              <a:rPr lang="de-DE" dirty="0"/>
              <a:t> Toiletten an der Hochschule aus und argumentiert, dass es für einige Personen auch unangenehm sein könnte. </a:t>
            </a:r>
          </a:p>
          <a:p>
            <a:r>
              <a:rPr lang="de-DE" dirty="0"/>
              <a:t>Was denkst du darüber? Wie würdest du reagieren?</a:t>
            </a:r>
          </a:p>
          <a:p>
            <a:endParaRPr lang="de-DE" dirty="0"/>
          </a:p>
          <a:p>
            <a:pPr marL="457200" indent="-457200">
              <a:buFont typeface="+mj-lt"/>
              <a:buAutoNum type="alphaLcParenR"/>
            </a:pPr>
            <a:r>
              <a:rPr lang="de-DE" dirty="0"/>
              <a:t>Ich stimme der Person zu und äußere meine Bedenken gegenüber </a:t>
            </a:r>
            <a:r>
              <a:rPr lang="de-DE" dirty="0" err="1"/>
              <a:t>unisex</a:t>
            </a:r>
            <a:r>
              <a:rPr lang="de-DE" dirty="0"/>
              <a:t> Toiletten.</a:t>
            </a:r>
          </a:p>
          <a:p>
            <a:pPr marL="457200" indent="-457200">
              <a:buFont typeface="+mj-lt"/>
              <a:buAutoNum type="alphaLcParenR"/>
            </a:pPr>
            <a:r>
              <a:rPr lang="de-DE" dirty="0"/>
              <a:t>Ich erkläre, warum </a:t>
            </a:r>
            <a:r>
              <a:rPr lang="de-DE" dirty="0" err="1"/>
              <a:t>unisex</a:t>
            </a:r>
            <a:r>
              <a:rPr lang="de-DE" dirty="0"/>
              <a:t> Toiletten wichtig für die Inklusion verschiedener Geschlechtsidentitäten sind.</a:t>
            </a:r>
          </a:p>
          <a:p>
            <a:pPr marL="457200" indent="-457200">
              <a:buFont typeface="+mj-lt"/>
              <a:buAutoNum type="alphaLcParenR"/>
            </a:pPr>
            <a:r>
              <a:rPr lang="de-DE" dirty="0"/>
              <a:t>Ich schlage vor, eine Umfrage unter den Studierenden durchzuführen, um herauszufinden, wie die Mehrheit über die Einführung von </a:t>
            </a:r>
            <a:r>
              <a:rPr lang="de-DE" dirty="0" err="1"/>
              <a:t>unisex</a:t>
            </a:r>
            <a:r>
              <a:rPr lang="de-DE" dirty="0"/>
              <a:t> Toiletten denkt.</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932666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19</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lnSpcReduction="10000"/>
          </a:bodyPr>
          <a:lstStyle/>
          <a:p>
            <a:r>
              <a:rPr lang="de-DE" dirty="0"/>
              <a:t>Während eines Seminars erzählt eine Person von ihrer psychischen Erkrankung und wie diese das Studium beeinflusst. </a:t>
            </a:r>
          </a:p>
          <a:p>
            <a:r>
              <a:rPr lang="de-DE" dirty="0"/>
              <a:t>Was denkst du darüber? Wie würdest du reagieren?</a:t>
            </a:r>
          </a:p>
          <a:p>
            <a:endParaRPr lang="de-DE" dirty="0"/>
          </a:p>
          <a:p>
            <a:pPr marL="457200" indent="-457200">
              <a:buFont typeface="+mj-lt"/>
              <a:buAutoNum type="alphaLcParenR"/>
            </a:pPr>
            <a:r>
              <a:rPr lang="de-DE" dirty="0"/>
              <a:t>Ich fühle mich unwohl, wenn solche Themen angesprochen werden und schweige.</a:t>
            </a:r>
          </a:p>
          <a:p>
            <a:pPr marL="457200" indent="-457200">
              <a:buFont typeface="+mj-lt"/>
              <a:buAutoNum type="alphaLcParenR"/>
            </a:pPr>
            <a:r>
              <a:rPr lang="de-DE" dirty="0"/>
              <a:t>Ich unterstütze die Person, indem ich offen Verständnis zeige.</a:t>
            </a:r>
          </a:p>
          <a:p>
            <a:pPr marL="457200" indent="-457200">
              <a:buFont typeface="+mj-lt"/>
              <a:buAutoNum type="alphaLcParenR"/>
            </a:pPr>
            <a:r>
              <a:rPr lang="de-DE" dirty="0"/>
              <a:t>Ich finde, das ist der falsche Rahmen und weise auf die entsprechenden Unterstützungsangebote der Hochschule hin.</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022051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20</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92500" lnSpcReduction="10000"/>
          </a:bodyPr>
          <a:lstStyle/>
          <a:p>
            <a:r>
              <a:rPr lang="de-DE" dirty="0"/>
              <a:t>Eine Person äußert während einer Gruppenarbeit, dass sie sich von der Lehrperson diskriminiert fühlt. </a:t>
            </a:r>
            <a:br>
              <a:rPr lang="de-DE" dirty="0"/>
            </a:br>
            <a:r>
              <a:rPr lang="de-DE" dirty="0"/>
              <a:t>Was denkst du darüber? Wie würdest du reagieren?</a:t>
            </a:r>
          </a:p>
          <a:p>
            <a:endParaRPr lang="de-DE" dirty="0"/>
          </a:p>
          <a:p>
            <a:pPr marL="457200" indent="-457200">
              <a:buFont typeface="+mj-lt"/>
              <a:buAutoNum type="alphaLcParenR"/>
            </a:pPr>
            <a:r>
              <a:rPr lang="de-DE" dirty="0"/>
              <a:t>Ich nehme die Beschwerde ernst und frage nach konkreten Beispielen für die erlebte Diskriminierung. </a:t>
            </a:r>
          </a:p>
          <a:p>
            <a:pPr marL="457200" indent="-457200">
              <a:buFont typeface="+mj-lt"/>
              <a:buAutoNum type="alphaLcParenR"/>
            </a:pPr>
            <a:r>
              <a:rPr lang="de-DE" dirty="0"/>
              <a:t>Ich schlage vor, gemeinsam mit der Lehrperson in einem offenen Gespräch über die Wahrnehmung der Diskriminierung zu reden.</a:t>
            </a:r>
          </a:p>
          <a:p>
            <a:pPr marL="457200" indent="-457200">
              <a:buFont typeface="+mj-lt"/>
              <a:buAutoNum type="alphaLcParenR"/>
            </a:pPr>
            <a:r>
              <a:rPr lang="de-DE" dirty="0"/>
              <a:t>Ich fühle mich unsicher, wie ich darauf reagieren soll, und entscheide zunächst abzuwarten, wie die anderen reagieren.</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6933013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3CACFE-BF1E-C173-8169-00FD9C2C5F96}"/>
              </a:ext>
            </a:extLst>
          </p:cNvPr>
          <p:cNvSpPr>
            <a:spLocks noGrp="1"/>
          </p:cNvSpPr>
          <p:nvPr>
            <p:ph type="title"/>
          </p:nvPr>
        </p:nvSpPr>
        <p:spPr/>
        <p:txBody>
          <a:bodyPr>
            <a:normAutofit/>
          </a:bodyPr>
          <a:lstStyle/>
          <a:p>
            <a:r>
              <a:rPr lang="de-DE" dirty="0"/>
              <a:t>Ereignis: Frage 21</a:t>
            </a:r>
          </a:p>
        </p:txBody>
      </p:sp>
      <p:sp>
        <p:nvSpPr>
          <p:cNvPr id="4" name="Inhaltsplatzhalter 3">
            <a:extLst>
              <a:ext uri="{FF2B5EF4-FFF2-40B4-BE49-F238E27FC236}">
                <a16:creationId xmlns:a16="http://schemas.microsoft.com/office/drawing/2014/main" id="{CE5A1ADB-D868-316F-CA7B-952DF2841691}"/>
              </a:ext>
            </a:extLst>
          </p:cNvPr>
          <p:cNvSpPr>
            <a:spLocks noGrp="1"/>
          </p:cNvSpPr>
          <p:nvPr>
            <p:ph idx="1"/>
          </p:nvPr>
        </p:nvSpPr>
        <p:spPr/>
        <p:txBody>
          <a:bodyPr>
            <a:normAutofit fontScale="92500" lnSpcReduction="10000"/>
          </a:bodyPr>
          <a:lstStyle/>
          <a:p>
            <a:r>
              <a:rPr lang="de-DE" dirty="0"/>
              <a:t>Eine Person aus deinem Studiengang erzählt, dass sie aufgrund ihres Glaubens immer wieder mit Vorurteilen konfrontiert wird.</a:t>
            </a:r>
          </a:p>
          <a:p>
            <a:r>
              <a:rPr lang="de-DE" dirty="0"/>
              <a:t>Was denkst du darüber? Wie würdest du reagieren?</a:t>
            </a:r>
          </a:p>
          <a:p>
            <a:endParaRPr lang="de-DE" dirty="0"/>
          </a:p>
          <a:p>
            <a:pPr marL="457200" indent="-457200">
              <a:buFont typeface="+mj-lt"/>
              <a:buAutoNum type="alphaLcParenR"/>
            </a:pPr>
            <a:r>
              <a:rPr lang="de-DE" dirty="0"/>
              <a:t>Ich rate der Person, ihren Glauben weniger öffentlich zeigen.</a:t>
            </a:r>
          </a:p>
          <a:p>
            <a:pPr marL="457200" indent="-457200">
              <a:buFont typeface="+mj-lt"/>
              <a:buAutoNum type="alphaLcParenR"/>
            </a:pPr>
            <a:r>
              <a:rPr lang="de-DE" dirty="0"/>
              <a:t>Ich zeige Mitgefühl und höre aufmerksam zu, um mehr über ihre Erfahrungen zu verstehen. </a:t>
            </a:r>
          </a:p>
          <a:p>
            <a:pPr marL="457200" indent="-457200">
              <a:buFont typeface="+mj-lt"/>
              <a:buAutoNum type="alphaLcParenR"/>
            </a:pPr>
            <a:r>
              <a:rPr lang="de-DE" dirty="0"/>
              <a:t>Ich ermutige die Person, sich an studentische Organisationen oder Hochschuleinrichtung zu wenden, die sich mit interkulturellem Verständnis und Toleranz befassen.</a:t>
            </a:r>
          </a:p>
          <a:p>
            <a:pPr marL="457200" indent="-457200">
              <a:buFont typeface="+mj-lt"/>
              <a:buAutoNum type="alphaLcParenR"/>
            </a:pPr>
            <a:r>
              <a:rPr lang="de-DE" dirty="0"/>
              <a:t>Alternative Antwortmöglichkeit: ...</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Ereignis&quot;">
                <a:extLst>
                  <a:ext uri="{FF2B5EF4-FFF2-40B4-BE49-F238E27FC236}">
                    <a16:creationId xmlns:a16="http://schemas.microsoft.com/office/drawing/2014/main" id="{67331AB4-B090-0D65-0EE1-C6567F5652DC}"/>
                  </a:ext>
                </a:extLst>
              </p:cNvPr>
              <p:cNvGraphicFramePr>
                <a:graphicFrameLocks noChangeAspect="1"/>
              </p:cNvGraphicFramePr>
              <p:nvPr/>
            </p:nvGraphicFramePr>
            <p:xfrm>
              <a:off x="10593837" y="822555"/>
              <a:ext cx="1314000" cy="1314000"/>
            </p:xfrm>
            <a:graphic>
              <a:graphicData uri="http://schemas.microsoft.com/office/powerpoint/2016/slidezoom">
                <pslz:sldZm>
                  <pslz:sldZmObj sldId="266" cId="3909535778">
                    <pslz:zmPr id="{17EF8B60-26CC-4553-A571-0AD1725FCD96}"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Ereignis&quot;">
                <a:hlinkClick r:id="rId4" action="ppaction://hlinksldjump"/>
                <a:extLst>
                  <a:ext uri="{FF2B5EF4-FFF2-40B4-BE49-F238E27FC236}">
                    <a16:creationId xmlns:a16="http://schemas.microsoft.com/office/drawing/2014/main" id="{67331AB4-B090-0D65-0EE1-C6567F5652DC}"/>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593837" y="822555"/>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0F795FD0-DF1D-4884-5A2F-D98C7F51EDE7}"/>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0F795FD0-DF1D-4884-5A2F-D98C7F51EDE7}"/>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0929532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C684EAF-3F54-E433-F7F3-16475ED3FE69}"/>
              </a:ext>
            </a:extLst>
          </p:cNvPr>
          <p:cNvSpPr>
            <a:spLocks noGrp="1"/>
          </p:cNvSpPr>
          <p:nvPr>
            <p:ph type="title"/>
          </p:nvPr>
        </p:nvSpPr>
        <p:spPr/>
        <p:txBody>
          <a:bodyPr/>
          <a:lstStyle/>
          <a:p>
            <a:r>
              <a:rPr lang="de-DE" dirty="0"/>
              <a:t>Meinung</a:t>
            </a:r>
          </a:p>
        </p:txBody>
      </p:sp>
      <p:sp>
        <p:nvSpPr>
          <p:cNvPr id="6" name="Ellipse 5">
            <a:extLst>
              <a:ext uri="{FF2B5EF4-FFF2-40B4-BE49-F238E27FC236}">
                <a16:creationId xmlns:a16="http://schemas.microsoft.com/office/drawing/2014/main" id="{B4A12D1F-E034-0673-3B9B-C1A041C97D8C}"/>
              </a:ext>
            </a:extLst>
          </p:cNvPr>
          <p:cNvSpPr/>
          <p:nvPr/>
        </p:nvSpPr>
        <p:spPr>
          <a:xfrm>
            <a:off x="838199"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3" action="ppaction://hlinksldjump"/>
              </a:rPr>
              <a:t>01</a:t>
            </a:r>
            <a:endParaRPr lang="de-DE" sz="3000" b="1" dirty="0">
              <a:solidFill>
                <a:srgbClr val="3B515B"/>
              </a:solidFill>
            </a:endParaRPr>
          </a:p>
        </p:txBody>
      </p:sp>
      <p:sp>
        <p:nvSpPr>
          <p:cNvPr id="7" name="Ellipse 6">
            <a:extLst>
              <a:ext uri="{FF2B5EF4-FFF2-40B4-BE49-F238E27FC236}">
                <a16:creationId xmlns:a16="http://schemas.microsoft.com/office/drawing/2014/main" id="{A6ED46D5-F00C-DC1E-B4BE-BE82EEAED66C}"/>
              </a:ext>
            </a:extLst>
          </p:cNvPr>
          <p:cNvSpPr/>
          <p:nvPr/>
        </p:nvSpPr>
        <p:spPr>
          <a:xfrm>
            <a:off x="2120897"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4" action="ppaction://hlinksldjump"/>
              </a:rPr>
              <a:t>02</a:t>
            </a:r>
            <a:endParaRPr lang="de-DE" sz="3000" b="1" dirty="0">
              <a:solidFill>
                <a:srgbClr val="3B515B"/>
              </a:solidFill>
            </a:endParaRPr>
          </a:p>
        </p:txBody>
      </p:sp>
      <p:sp>
        <p:nvSpPr>
          <p:cNvPr id="8" name="Ellipse 7">
            <a:extLst>
              <a:ext uri="{FF2B5EF4-FFF2-40B4-BE49-F238E27FC236}">
                <a16:creationId xmlns:a16="http://schemas.microsoft.com/office/drawing/2014/main" id="{63A221FD-2C10-0CB6-EA2F-FEC070E0C121}"/>
              </a:ext>
            </a:extLst>
          </p:cNvPr>
          <p:cNvSpPr/>
          <p:nvPr/>
        </p:nvSpPr>
        <p:spPr>
          <a:xfrm>
            <a:off x="3403595"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5" action="ppaction://hlinksldjump"/>
              </a:rPr>
              <a:t>03</a:t>
            </a:r>
            <a:endParaRPr lang="de-DE" sz="3000" b="1" dirty="0">
              <a:solidFill>
                <a:srgbClr val="3B515B"/>
              </a:solidFill>
            </a:endParaRPr>
          </a:p>
        </p:txBody>
      </p:sp>
      <p:sp>
        <p:nvSpPr>
          <p:cNvPr id="9" name="Ellipse 8">
            <a:extLst>
              <a:ext uri="{FF2B5EF4-FFF2-40B4-BE49-F238E27FC236}">
                <a16:creationId xmlns:a16="http://schemas.microsoft.com/office/drawing/2014/main" id="{425DBE94-65D5-7F5A-B11E-8E67BC9A6913}"/>
              </a:ext>
            </a:extLst>
          </p:cNvPr>
          <p:cNvSpPr/>
          <p:nvPr/>
        </p:nvSpPr>
        <p:spPr>
          <a:xfrm>
            <a:off x="4686293"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6" action="ppaction://hlinksldjump"/>
              </a:rPr>
              <a:t>04</a:t>
            </a:r>
            <a:endParaRPr lang="de-DE" sz="3000" b="1" dirty="0">
              <a:solidFill>
                <a:srgbClr val="3B515B"/>
              </a:solidFill>
            </a:endParaRPr>
          </a:p>
        </p:txBody>
      </p:sp>
      <p:sp>
        <p:nvSpPr>
          <p:cNvPr id="10" name="Ellipse 9">
            <a:extLst>
              <a:ext uri="{FF2B5EF4-FFF2-40B4-BE49-F238E27FC236}">
                <a16:creationId xmlns:a16="http://schemas.microsoft.com/office/drawing/2014/main" id="{70C53EE5-17A8-1CE4-9FF8-AA293BE54D36}"/>
              </a:ext>
            </a:extLst>
          </p:cNvPr>
          <p:cNvSpPr/>
          <p:nvPr/>
        </p:nvSpPr>
        <p:spPr>
          <a:xfrm>
            <a:off x="5968991"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7" action="ppaction://hlinksldjump"/>
              </a:rPr>
              <a:t>05</a:t>
            </a:r>
            <a:endParaRPr lang="de-DE" sz="3000" b="1" dirty="0">
              <a:solidFill>
                <a:srgbClr val="3B515B"/>
              </a:solidFill>
            </a:endParaRPr>
          </a:p>
        </p:txBody>
      </p:sp>
      <p:sp>
        <p:nvSpPr>
          <p:cNvPr id="11" name="Ellipse 10">
            <a:extLst>
              <a:ext uri="{FF2B5EF4-FFF2-40B4-BE49-F238E27FC236}">
                <a16:creationId xmlns:a16="http://schemas.microsoft.com/office/drawing/2014/main" id="{06757CC3-B44F-FD43-9792-82E3EC66960D}"/>
              </a:ext>
            </a:extLst>
          </p:cNvPr>
          <p:cNvSpPr/>
          <p:nvPr/>
        </p:nvSpPr>
        <p:spPr>
          <a:xfrm>
            <a:off x="7251689"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8" action="ppaction://hlinksldjump"/>
              </a:rPr>
              <a:t>06</a:t>
            </a:r>
            <a:endParaRPr lang="de-DE" sz="3000" b="1" dirty="0">
              <a:solidFill>
                <a:srgbClr val="3B515B"/>
              </a:solidFill>
            </a:endParaRPr>
          </a:p>
        </p:txBody>
      </p:sp>
      <p:sp>
        <p:nvSpPr>
          <p:cNvPr id="12" name="Ellipse 11">
            <a:extLst>
              <a:ext uri="{FF2B5EF4-FFF2-40B4-BE49-F238E27FC236}">
                <a16:creationId xmlns:a16="http://schemas.microsoft.com/office/drawing/2014/main" id="{27DFAB0C-4AB3-BB02-88CF-0E932289B9E2}"/>
              </a:ext>
            </a:extLst>
          </p:cNvPr>
          <p:cNvSpPr/>
          <p:nvPr/>
        </p:nvSpPr>
        <p:spPr>
          <a:xfrm>
            <a:off x="8534388" y="2176193"/>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9" action="ppaction://hlinksldjump"/>
              </a:rPr>
              <a:t>07</a:t>
            </a:r>
            <a:endParaRPr lang="de-DE" sz="3000" b="1" dirty="0">
              <a:solidFill>
                <a:srgbClr val="3B515B"/>
              </a:solidFill>
            </a:endParaRPr>
          </a:p>
        </p:txBody>
      </p:sp>
      <p:sp>
        <p:nvSpPr>
          <p:cNvPr id="13" name="Ellipse 12">
            <a:extLst>
              <a:ext uri="{FF2B5EF4-FFF2-40B4-BE49-F238E27FC236}">
                <a16:creationId xmlns:a16="http://schemas.microsoft.com/office/drawing/2014/main" id="{10503365-DCD5-3A78-A9B8-76B9E94D94E4}"/>
              </a:ext>
            </a:extLst>
          </p:cNvPr>
          <p:cNvSpPr/>
          <p:nvPr/>
        </p:nvSpPr>
        <p:spPr>
          <a:xfrm>
            <a:off x="838199"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0" action="ppaction://hlinksldjump"/>
              </a:rPr>
              <a:t>08</a:t>
            </a:r>
            <a:endParaRPr lang="de-DE" sz="3000" b="1" dirty="0">
              <a:solidFill>
                <a:srgbClr val="3B515B"/>
              </a:solidFill>
            </a:endParaRPr>
          </a:p>
        </p:txBody>
      </p:sp>
      <p:sp>
        <p:nvSpPr>
          <p:cNvPr id="14" name="Ellipse 13">
            <a:extLst>
              <a:ext uri="{FF2B5EF4-FFF2-40B4-BE49-F238E27FC236}">
                <a16:creationId xmlns:a16="http://schemas.microsoft.com/office/drawing/2014/main" id="{5E72F243-68C7-8E6A-598C-A36039950DD1}"/>
              </a:ext>
            </a:extLst>
          </p:cNvPr>
          <p:cNvSpPr/>
          <p:nvPr/>
        </p:nvSpPr>
        <p:spPr>
          <a:xfrm>
            <a:off x="2120897"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1" action="ppaction://hlinksldjump"/>
              </a:rPr>
              <a:t>09</a:t>
            </a:r>
            <a:endParaRPr lang="de-DE" sz="3000" b="1" dirty="0">
              <a:solidFill>
                <a:srgbClr val="3B515B"/>
              </a:solidFill>
            </a:endParaRPr>
          </a:p>
        </p:txBody>
      </p:sp>
      <p:sp>
        <p:nvSpPr>
          <p:cNvPr id="15" name="Ellipse 14">
            <a:extLst>
              <a:ext uri="{FF2B5EF4-FFF2-40B4-BE49-F238E27FC236}">
                <a16:creationId xmlns:a16="http://schemas.microsoft.com/office/drawing/2014/main" id="{C0239358-101E-32CF-1244-1E2900D52658}"/>
              </a:ext>
            </a:extLst>
          </p:cNvPr>
          <p:cNvSpPr/>
          <p:nvPr/>
        </p:nvSpPr>
        <p:spPr>
          <a:xfrm>
            <a:off x="3403595"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2" action="ppaction://hlinksldjump"/>
              </a:rPr>
              <a:t>10</a:t>
            </a:r>
            <a:endParaRPr lang="de-DE" sz="3000" b="1" dirty="0">
              <a:solidFill>
                <a:srgbClr val="3B515B"/>
              </a:solidFill>
            </a:endParaRPr>
          </a:p>
        </p:txBody>
      </p:sp>
      <p:sp>
        <p:nvSpPr>
          <p:cNvPr id="16" name="Ellipse 15">
            <a:extLst>
              <a:ext uri="{FF2B5EF4-FFF2-40B4-BE49-F238E27FC236}">
                <a16:creationId xmlns:a16="http://schemas.microsoft.com/office/drawing/2014/main" id="{B641BBD0-D1C6-35E6-D938-AE448032A979}"/>
              </a:ext>
            </a:extLst>
          </p:cNvPr>
          <p:cNvSpPr/>
          <p:nvPr/>
        </p:nvSpPr>
        <p:spPr>
          <a:xfrm>
            <a:off x="4686293"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3" action="ppaction://hlinksldjump"/>
              </a:rPr>
              <a:t>11</a:t>
            </a:r>
            <a:endParaRPr lang="de-DE" sz="3000" b="1" dirty="0">
              <a:solidFill>
                <a:srgbClr val="3B515B"/>
              </a:solidFill>
            </a:endParaRPr>
          </a:p>
        </p:txBody>
      </p:sp>
      <p:sp>
        <p:nvSpPr>
          <p:cNvPr id="17" name="Ellipse 16">
            <a:extLst>
              <a:ext uri="{FF2B5EF4-FFF2-40B4-BE49-F238E27FC236}">
                <a16:creationId xmlns:a16="http://schemas.microsoft.com/office/drawing/2014/main" id="{80BDCD2D-3D7F-1F08-6E1C-274D34880937}"/>
              </a:ext>
            </a:extLst>
          </p:cNvPr>
          <p:cNvSpPr/>
          <p:nvPr/>
        </p:nvSpPr>
        <p:spPr>
          <a:xfrm>
            <a:off x="5968991"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4" action="ppaction://hlinksldjump"/>
              </a:rPr>
              <a:t>12</a:t>
            </a:r>
            <a:endParaRPr lang="de-DE" sz="3000" b="1" dirty="0">
              <a:solidFill>
                <a:srgbClr val="3B515B"/>
              </a:solidFill>
            </a:endParaRPr>
          </a:p>
        </p:txBody>
      </p:sp>
      <p:sp>
        <p:nvSpPr>
          <p:cNvPr id="18" name="Ellipse 17">
            <a:extLst>
              <a:ext uri="{FF2B5EF4-FFF2-40B4-BE49-F238E27FC236}">
                <a16:creationId xmlns:a16="http://schemas.microsoft.com/office/drawing/2014/main" id="{732B72C3-08D2-4888-C8AF-6369B1974410}"/>
              </a:ext>
            </a:extLst>
          </p:cNvPr>
          <p:cNvSpPr/>
          <p:nvPr/>
        </p:nvSpPr>
        <p:spPr>
          <a:xfrm>
            <a:off x="7251689"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5" action="ppaction://hlinksldjump"/>
              </a:rPr>
              <a:t>13</a:t>
            </a:r>
            <a:endParaRPr lang="de-DE" sz="3000" b="1" dirty="0">
              <a:solidFill>
                <a:srgbClr val="3B515B"/>
              </a:solidFill>
            </a:endParaRPr>
          </a:p>
        </p:txBody>
      </p:sp>
      <p:sp>
        <p:nvSpPr>
          <p:cNvPr id="19" name="Ellipse 18">
            <a:extLst>
              <a:ext uri="{FF2B5EF4-FFF2-40B4-BE49-F238E27FC236}">
                <a16:creationId xmlns:a16="http://schemas.microsoft.com/office/drawing/2014/main" id="{0D2DF4FE-E38D-77A3-4170-BF52C6F661EE}"/>
              </a:ext>
            </a:extLst>
          </p:cNvPr>
          <p:cNvSpPr/>
          <p:nvPr/>
        </p:nvSpPr>
        <p:spPr>
          <a:xfrm>
            <a:off x="8534388" y="3528748"/>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6" action="ppaction://hlinksldjump"/>
              </a:rPr>
              <a:t>14</a:t>
            </a:r>
            <a:endParaRPr lang="de-DE" sz="3000" b="1" dirty="0">
              <a:solidFill>
                <a:srgbClr val="3B515B"/>
              </a:solidFill>
            </a:endParaRPr>
          </a:p>
        </p:txBody>
      </p:sp>
      <p:sp>
        <p:nvSpPr>
          <p:cNvPr id="20" name="Ellipse 19">
            <a:extLst>
              <a:ext uri="{FF2B5EF4-FFF2-40B4-BE49-F238E27FC236}">
                <a16:creationId xmlns:a16="http://schemas.microsoft.com/office/drawing/2014/main" id="{D600C8FF-281B-9E6F-622E-13A52105B4FD}"/>
              </a:ext>
            </a:extLst>
          </p:cNvPr>
          <p:cNvSpPr/>
          <p:nvPr/>
        </p:nvSpPr>
        <p:spPr>
          <a:xfrm>
            <a:off x="838199"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7" action="ppaction://hlinksldjump"/>
              </a:rPr>
              <a:t>15</a:t>
            </a:r>
            <a:endParaRPr lang="de-DE" sz="3000" b="1" dirty="0">
              <a:solidFill>
                <a:srgbClr val="3B515B"/>
              </a:solidFill>
            </a:endParaRPr>
          </a:p>
        </p:txBody>
      </p:sp>
      <p:sp>
        <p:nvSpPr>
          <p:cNvPr id="21" name="Ellipse 20">
            <a:extLst>
              <a:ext uri="{FF2B5EF4-FFF2-40B4-BE49-F238E27FC236}">
                <a16:creationId xmlns:a16="http://schemas.microsoft.com/office/drawing/2014/main" id="{FF6753C1-6ECF-4F58-02D0-B8BFE460F05A}"/>
              </a:ext>
            </a:extLst>
          </p:cNvPr>
          <p:cNvSpPr/>
          <p:nvPr/>
        </p:nvSpPr>
        <p:spPr>
          <a:xfrm>
            <a:off x="2120897"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8" action="ppaction://hlinksldjump"/>
              </a:rPr>
              <a:t>16</a:t>
            </a:r>
            <a:endParaRPr lang="de-DE" sz="3000" b="1" dirty="0">
              <a:solidFill>
                <a:srgbClr val="3B515B"/>
              </a:solidFill>
            </a:endParaRPr>
          </a:p>
        </p:txBody>
      </p:sp>
      <p:sp>
        <p:nvSpPr>
          <p:cNvPr id="22" name="Ellipse 21">
            <a:extLst>
              <a:ext uri="{FF2B5EF4-FFF2-40B4-BE49-F238E27FC236}">
                <a16:creationId xmlns:a16="http://schemas.microsoft.com/office/drawing/2014/main" id="{EA0AA632-1EAF-8D55-769B-7516F0B45538}"/>
              </a:ext>
            </a:extLst>
          </p:cNvPr>
          <p:cNvSpPr/>
          <p:nvPr/>
        </p:nvSpPr>
        <p:spPr>
          <a:xfrm>
            <a:off x="3403595"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19" action="ppaction://hlinksldjump"/>
              </a:rPr>
              <a:t>17</a:t>
            </a:r>
            <a:endParaRPr lang="de-DE" sz="3000" b="1" dirty="0">
              <a:solidFill>
                <a:srgbClr val="3B515B"/>
              </a:solidFill>
            </a:endParaRPr>
          </a:p>
        </p:txBody>
      </p:sp>
      <p:sp>
        <p:nvSpPr>
          <p:cNvPr id="23" name="Ellipse 22">
            <a:extLst>
              <a:ext uri="{FF2B5EF4-FFF2-40B4-BE49-F238E27FC236}">
                <a16:creationId xmlns:a16="http://schemas.microsoft.com/office/drawing/2014/main" id="{700E01E7-1B55-FAD2-1548-804F1F7C0D1C}"/>
              </a:ext>
            </a:extLst>
          </p:cNvPr>
          <p:cNvSpPr/>
          <p:nvPr/>
        </p:nvSpPr>
        <p:spPr>
          <a:xfrm>
            <a:off x="4686293"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0" action="ppaction://hlinksldjump"/>
              </a:rPr>
              <a:t>18</a:t>
            </a:r>
            <a:endParaRPr lang="de-DE" sz="3000" b="1" dirty="0">
              <a:solidFill>
                <a:srgbClr val="3B515B"/>
              </a:solidFill>
            </a:endParaRPr>
          </a:p>
        </p:txBody>
      </p:sp>
      <p:sp>
        <p:nvSpPr>
          <p:cNvPr id="24" name="Ellipse 23">
            <a:extLst>
              <a:ext uri="{FF2B5EF4-FFF2-40B4-BE49-F238E27FC236}">
                <a16:creationId xmlns:a16="http://schemas.microsoft.com/office/drawing/2014/main" id="{54718CFA-DB56-E2CE-38DE-3F93C3C40E73}"/>
              </a:ext>
            </a:extLst>
          </p:cNvPr>
          <p:cNvSpPr/>
          <p:nvPr/>
        </p:nvSpPr>
        <p:spPr>
          <a:xfrm>
            <a:off x="5968991"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1" action="ppaction://hlinksldjump"/>
              </a:rPr>
              <a:t>19</a:t>
            </a:r>
            <a:endParaRPr lang="de-DE" sz="3000" b="1" dirty="0">
              <a:solidFill>
                <a:srgbClr val="3B515B"/>
              </a:solidFill>
            </a:endParaRPr>
          </a:p>
        </p:txBody>
      </p:sp>
      <p:sp>
        <p:nvSpPr>
          <p:cNvPr id="25" name="Ellipse 24">
            <a:extLst>
              <a:ext uri="{FF2B5EF4-FFF2-40B4-BE49-F238E27FC236}">
                <a16:creationId xmlns:a16="http://schemas.microsoft.com/office/drawing/2014/main" id="{CF9A45A4-F207-B997-5F08-21FDF8D9322F}"/>
              </a:ext>
            </a:extLst>
          </p:cNvPr>
          <p:cNvSpPr/>
          <p:nvPr/>
        </p:nvSpPr>
        <p:spPr>
          <a:xfrm>
            <a:off x="7251689"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2" action="ppaction://hlinksldjump"/>
              </a:rPr>
              <a:t>20</a:t>
            </a:r>
            <a:endParaRPr lang="de-DE" sz="3000" b="1" dirty="0">
              <a:solidFill>
                <a:srgbClr val="3B515B"/>
              </a:solidFill>
            </a:endParaRPr>
          </a:p>
        </p:txBody>
      </p:sp>
      <p:sp>
        <p:nvSpPr>
          <p:cNvPr id="26" name="Ellipse 25">
            <a:extLst>
              <a:ext uri="{FF2B5EF4-FFF2-40B4-BE49-F238E27FC236}">
                <a16:creationId xmlns:a16="http://schemas.microsoft.com/office/drawing/2014/main" id="{E2493FE2-2FF1-414C-35A7-F68EECD70E58}"/>
              </a:ext>
            </a:extLst>
          </p:cNvPr>
          <p:cNvSpPr/>
          <p:nvPr/>
        </p:nvSpPr>
        <p:spPr>
          <a:xfrm>
            <a:off x="8534388" y="4881304"/>
            <a:ext cx="822501" cy="82250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3000" b="1" dirty="0">
                <a:solidFill>
                  <a:srgbClr val="3B515B"/>
                </a:solidFill>
                <a:hlinkClick r:id="rId23" action="ppaction://hlinksldjump"/>
              </a:rPr>
              <a:t>21</a:t>
            </a:r>
            <a:endParaRPr lang="de-DE" sz="3000" b="1" dirty="0">
              <a:solidFill>
                <a:srgbClr val="3B515B"/>
              </a:solidFill>
            </a:endParaRPr>
          </a:p>
        </p:txBody>
      </p:sp>
      <mc:AlternateContent xmlns:mc="http://schemas.openxmlformats.org/markup-compatibility/2006" xmlns:pslz="http://schemas.microsoft.com/office/powerpoint/2016/slidezoom">
        <mc:Choice Requires="pslz">
          <p:graphicFrame>
            <p:nvGraphicFramePr>
              <p:cNvPr id="30" name="Folienzoom 29" descr="Link zur Glücksrad-Folie.">
                <a:extLst>
                  <a:ext uri="{FF2B5EF4-FFF2-40B4-BE49-F238E27FC236}">
                    <a16:creationId xmlns:a16="http://schemas.microsoft.com/office/drawing/2014/main" id="{7FC24F00-9C22-6E2F-B0F0-2CA6B2A87854}"/>
                  </a:ext>
                </a:extLst>
              </p:cNvPr>
              <p:cNvGraphicFramePr>
                <a:graphicFrameLocks noChangeAspect="1"/>
              </p:cNvGraphicFramePr>
              <p:nvPr>
                <p:extLst>
                  <p:ext uri="{D42A27DB-BD31-4B8C-83A1-F6EECF244321}">
                    <p14:modId xmlns:p14="http://schemas.microsoft.com/office/powerpoint/2010/main" val="785879238"/>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2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30" name="Folienzoom 29" descr="Link zur Glücksrad-Folie.">
                <a:hlinkClick r:id="rId25" action="ppaction://hlinksldjump"/>
                <a:extLst>
                  <a:ext uri="{FF2B5EF4-FFF2-40B4-BE49-F238E27FC236}">
                    <a16:creationId xmlns:a16="http://schemas.microsoft.com/office/drawing/2014/main" id="{7FC24F00-9C22-6E2F-B0F0-2CA6B2A87854}"/>
                  </a:ext>
                </a:extLst>
              </p:cNvPr>
              <p:cNvPicPr>
                <a:picLocks noGrp="1" noRot="1" noChangeAspect="1" noMove="1" noResize="1" noEditPoints="1" noAdjustHandles="1" noChangeArrowheads="1" noChangeShapeType="1"/>
              </p:cNvPicPr>
              <p:nvPr/>
            </p:nvPicPr>
            <p:blipFill>
              <a:blip r:embed="rId26"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grpSp>
        <p:nvGrpSpPr>
          <p:cNvPr id="27" name="Gruppieren 26">
            <a:extLst>
              <a:ext uri="{FF2B5EF4-FFF2-40B4-BE49-F238E27FC236}">
                <a16:creationId xmlns:a16="http://schemas.microsoft.com/office/drawing/2014/main" id="{C9BB0048-E219-9D9D-995A-D156FDD4B858}"/>
              </a:ext>
              <a:ext uri="{C183D7F6-B498-43B3-948B-1728B52AA6E4}">
                <adec:decorative xmlns:adec="http://schemas.microsoft.com/office/drawing/2017/decorative" val="1"/>
              </a:ext>
            </a:extLst>
          </p:cNvPr>
          <p:cNvGrpSpPr/>
          <p:nvPr/>
        </p:nvGrpSpPr>
        <p:grpSpPr>
          <a:xfrm>
            <a:off x="10602797" y="792825"/>
            <a:ext cx="1313095" cy="1313095"/>
            <a:chOff x="6608236" y="5131916"/>
            <a:chExt cx="1313095" cy="1313095"/>
          </a:xfrm>
        </p:grpSpPr>
        <p:sp>
          <p:nvSpPr>
            <p:cNvPr id="28" name="Ellipse 27">
              <a:extLst>
                <a:ext uri="{FF2B5EF4-FFF2-40B4-BE49-F238E27FC236}">
                  <a16:creationId xmlns:a16="http://schemas.microsoft.com/office/drawing/2014/main" id="{93DEFF65-4AD4-2CA2-41AA-7CD13927C440}"/>
                </a:ext>
              </a:extLst>
            </p:cNvPr>
            <p:cNvSpPr/>
            <p:nvPr/>
          </p:nvSpPr>
          <p:spPr>
            <a:xfrm>
              <a:off x="6608236" y="5131916"/>
              <a:ext cx="1313095" cy="1313095"/>
            </a:xfrm>
            <a:prstGeom prst="ellipse">
              <a:avLst/>
            </a:prstGeom>
            <a:solidFill>
              <a:srgbClr val="3B515B"/>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9" name="Grafik 28" descr="Blitz mit einfarbiger Füllung">
              <a:extLst>
                <a:ext uri="{FF2B5EF4-FFF2-40B4-BE49-F238E27FC236}">
                  <a16:creationId xmlns:a16="http://schemas.microsoft.com/office/drawing/2014/main" id="{F3D307A0-2840-B7D2-46C2-5810305E157E}"/>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6807583" y="5331263"/>
              <a:ext cx="914400" cy="914400"/>
            </a:xfrm>
            <a:prstGeom prst="rect">
              <a:avLst/>
            </a:prstGeom>
          </p:spPr>
        </p:pic>
      </p:grpSp>
    </p:spTree>
    <p:extLst>
      <p:ext uri="{BB962C8B-B14F-4D97-AF65-F5344CB8AC3E}">
        <p14:creationId xmlns:p14="http://schemas.microsoft.com/office/powerpoint/2010/main" val="42528286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01</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Die Bewertung der Qualität von Hochschullehre durch Studierende mittels Lehrevaluation hat in Deutschland flächendeckende Verbreitung gefunden und ist auch in hochschulpolitischen Empfehlungen fest verankert. Einige Lehrende lehnen dies ab, mit der Begründung der Freiheit von Wissenschaft und Lehre. </a:t>
            </a:r>
          </a:p>
          <a:p>
            <a:endParaRPr lang="de-DE" dirty="0"/>
          </a:p>
          <a:p>
            <a:r>
              <a:rPr lang="de-DE" dirty="0"/>
              <a:t>Sollten Lehrende zur Lehrevaluation verpflichtet werden?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extLst>
                  <p:ext uri="{D42A27DB-BD31-4B8C-83A1-F6EECF244321}">
                    <p14:modId xmlns:p14="http://schemas.microsoft.com/office/powerpoint/2010/main" val="2881657613"/>
                  </p:ext>
                </p:extLst>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extLst>
                  <p:ext uri="{D42A27DB-BD31-4B8C-83A1-F6EECF244321}">
                    <p14:modId xmlns:p14="http://schemas.microsoft.com/office/powerpoint/2010/main" val="1166210882"/>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40848402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02</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a:xfrm>
            <a:off x="838198" y="2007648"/>
            <a:ext cx="9603829" cy="4351338"/>
          </a:xfrm>
        </p:spPr>
        <p:txBody>
          <a:bodyPr/>
          <a:lstStyle/>
          <a:p>
            <a:r>
              <a:rPr lang="de-DE" dirty="0"/>
              <a:t>Der 30. Geburtstag ist ein entscheidender Zeitpunkt im Studium. BAföG, Stipendien, diverse Studienkredite usw. haben in der Regel Altersbeschränkungen. Der Beitrag für die Krankenkasse steigt. Das Studium wird dadurch ggf. schwieriger zu finanzieren. </a:t>
            </a:r>
          </a:p>
          <a:p>
            <a:endParaRPr lang="de-DE" dirty="0"/>
          </a:p>
          <a:p>
            <a:r>
              <a:rPr lang="de-DE" dirty="0"/>
              <a:t> Findest du das richtig?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0711978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03</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Alle Toiletten an Hochschulen sollten geschlechterneutral (</a:t>
            </a:r>
            <a:r>
              <a:rPr lang="de-DE" dirty="0" err="1"/>
              <a:t>unisex</a:t>
            </a:r>
            <a:r>
              <a:rPr lang="de-DE" dirty="0"/>
              <a:t>) sein. </a:t>
            </a:r>
          </a:p>
          <a:p>
            <a:r>
              <a:rPr lang="de-DE" dirty="0"/>
              <a:t> </a:t>
            </a:r>
          </a:p>
          <a:p>
            <a:r>
              <a:rPr lang="de-DE" dirty="0"/>
              <a:t>Stimmst du dieser Aussage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6650456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04</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Prüfungen sollten nur noch anonymisiert erfolgen, um so Vorurteilen bei der Bewertung von Prüfungsleistungen entgegenzuwirken. </a:t>
            </a:r>
          </a:p>
          <a:p>
            <a:r>
              <a:rPr lang="de-DE" dirty="0"/>
              <a:t> </a:t>
            </a:r>
          </a:p>
          <a:p>
            <a:r>
              <a:rPr lang="de-DE" dirty="0"/>
              <a:t>Stimmst du dieser Aussage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5480955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05</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Der Semesterbeitrag sollte den individuellen finanziellen Möglichkeiten der Studierenden angepasst werden. </a:t>
            </a:r>
          </a:p>
          <a:p>
            <a:r>
              <a:rPr lang="de-DE" dirty="0"/>
              <a:t> </a:t>
            </a:r>
          </a:p>
          <a:p>
            <a:r>
              <a:rPr lang="de-DE" dirty="0"/>
              <a:t>Stimmst du dieser Aussage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439378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06</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Die Einführungswochen (Orientierungseinheiten) zu Beginn des Studiums, nehmen bei ihrer Gestaltung (Programm, Informationsspektrum etc.) ausreichend Rücksicht auf die unterschiedlichen Situationen und Bedürfnisse der teilnehmenden Studierenden. </a:t>
            </a:r>
          </a:p>
          <a:p>
            <a:r>
              <a:rPr lang="de-DE" dirty="0"/>
              <a:t> </a:t>
            </a:r>
          </a:p>
          <a:p>
            <a:r>
              <a:rPr lang="de-DE" dirty="0"/>
              <a:t>Stimmst du dieser Aussage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0132445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07</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Es ist vertretbar, Studierenden schlechte Noten zu erteilen, wenn die in wissenschaftlichen Arbeiten verwendete Literatur nicht dem etablierten Kanon der jeweiligen Disziplin entspricht, auch wenn diese die europäischen akademischen Standards erfüllen.</a:t>
            </a:r>
          </a:p>
          <a:p>
            <a:endParaRPr lang="de-DE" dirty="0"/>
          </a:p>
          <a:p>
            <a:r>
              <a:rPr lang="de-DE" dirty="0"/>
              <a:t>Stimmst du dieser Aussage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2503575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08</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normAutofit lnSpcReduction="10000"/>
          </a:bodyPr>
          <a:lstStyle/>
          <a:p>
            <a:r>
              <a:rPr lang="de-DE" dirty="0"/>
              <a:t>„Sprache schafft Realität“ (Ludwig Wittgenstein)</a:t>
            </a:r>
          </a:p>
          <a:p>
            <a:r>
              <a:rPr lang="de-DE" dirty="0"/>
              <a:t>In Bayern wurde das Gendern in Schulen, Hochschulen und Behörden gesetzlich untersagt, das Verbot trat im März 2024 in Kraft. Damit kann man zwar weiterhin die männliche und die weibliche Form gemeinsam nennen, aber Sonderzeichen im Wortinneren sind untersagt. In der Allgemeinen Geschäftsordnung (AGO) für die Behörden des Freistaats Bayern heißt es jetzt: „Mehrgeschlechtliche Schreibweisen durch Wortbinnenzeichen wie Genderstern, Doppelpunkt, Gender-Gap oder </a:t>
            </a:r>
            <a:r>
              <a:rPr lang="de-DE" dirty="0" err="1"/>
              <a:t>Mediopunkt</a:t>
            </a:r>
            <a:r>
              <a:rPr lang="de-DE" dirty="0"/>
              <a:t> sind unzulässig."</a:t>
            </a:r>
          </a:p>
          <a:p>
            <a:r>
              <a:rPr lang="de-DE" dirty="0"/>
              <a:t> </a:t>
            </a:r>
          </a:p>
          <a:p>
            <a:r>
              <a:rPr lang="de-DE" dirty="0"/>
              <a:t>Findest du das richtig?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1013175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09</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Alle Studierende sollten verpflichtend mind. 1 Auslandssemester absolvieren.</a:t>
            </a:r>
          </a:p>
          <a:p>
            <a:r>
              <a:rPr lang="de-DE" dirty="0"/>
              <a:t> </a:t>
            </a:r>
          </a:p>
          <a:p>
            <a:r>
              <a:rPr lang="de-DE" dirty="0"/>
              <a:t>Stimmst du dieser Aussage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2332178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10</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Studierende sollten für die Studiums bezogene Kommunikation (Lerngruppen, Tutorium etc.) ausschließlich auf Tools zurückgreifen, die von der Hochschule bereitgestellt werden. Denn diese stellen im Gegensatz zu beispielsweise WhatsApp sicher, dass europäische Datenrichtlinien usw. berücksichtig werden. </a:t>
            </a:r>
          </a:p>
          <a:p>
            <a:r>
              <a:rPr lang="de-DE" dirty="0"/>
              <a:t> </a:t>
            </a:r>
          </a:p>
          <a:p>
            <a:r>
              <a:rPr lang="de-DE" dirty="0"/>
              <a:t>Stimmst du dieser Aussage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2234503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11</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Lehrende und Mitarbeitende an Hochschulen sollten alle dazu verpflichtet werden, Diversitätstrainings zu absolvieren, um diskriminierendes Verhalten zu reduzieren.</a:t>
            </a:r>
          </a:p>
          <a:p>
            <a:r>
              <a:rPr lang="de-DE" dirty="0"/>
              <a:t> </a:t>
            </a:r>
          </a:p>
          <a:p>
            <a:r>
              <a:rPr lang="de-DE" dirty="0"/>
              <a:t>Stimmst du dieser Aussage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301127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12</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Wer über eine abgeschlossene Ausbildung verfügt und entsprechende Berufserfahrungen vorweisen kann, sollte die Möglichkeit haben zu studieren, unabhängig vom Schulabschluss und Eignungsprüfungen. </a:t>
            </a:r>
          </a:p>
          <a:p>
            <a:r>
              <a:rPr lang="de-DE" dirty="0"/>
              <a:t> </a:t>
            </a:r>
          </a:p>
          <a:p>
            <a:r>
              <a:rPr lang="de-DE" dirty="0"/>
              <a:t>Stimmst du dieser Aussage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4135850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13</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Die Integration verschiedener KI-Anwendungen, wie z.B. </a:t>
            </a:r>
            <a:r>
              <a:rPr lang="de-DE" dirty="0" err="1"/>
              <a:t>Chatbots</a:t>
            </a:r>
            <a:r>
              <a:rPr lang="de-DE" dirty="0"/>
              <a:t> oder GPT-Tools, an Hochschulen nimmt zu. Allerdings sind nicht alle Bildungseinrichtungen in der Lage, sich diese Technologien zu leisten.</a:t>
            </a:r>
          </a:p>
          <a:p>
            <a:r>
              <a:rPr lang="de-DE" dirty="0"/>
              <a:t> </a:t>
            </a:r>
          </a:p>
          <a:p>
            <a:r>
              <a:rPr lang="de-DE" dirty="0"/>
              <a:t>Findest du das richtig?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3113717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14</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Laut Deutschem Zentrum für Hochschul- und Wissenschaftsforschung (DZHW), lag die Studienabbruchquote im Bachelorstudium 2020 bei 28%. In Mathematik und Naturwissenschaften ist die Studienabbruchquote mit 51% überdurchschnittlich hoch.</a:t>
            </a:r>
          </a:p>
          <a:p>
            <a:r>
              <a:rPr lang="de-DE" dirty="0"/>
              <a:t> </a:t>
            </a:r>
          </a:p>
          <a:p>
            <a:r>
              <a:rPr lang="de-DE" dirty="0"/>
              <a:t>Was denkst du sind die Ursachen für Studienabbruch? Und was könnte helfen um Studienabbrüche zu vermeiden?</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4533577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15</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Im Januar 2019 hat das Präsidium der Universität Kiel die Vollverschleierung des Gesichts in Lehrveranstaltungen, Prüfungen und Gesprächen, die sich auf Studium, Lehre und Beratung im weitesten Sinne beziehen, verboten. Das Präsidium begründete die Entscheidung auch damit, dass die Kommunikation in Forschung, Lehre und Verwaltung nicht nur auf dem gesprochenen Wort beruhe, sondern auch auf Mimik und Gestik.</a:t>
            </a:r>
          </a:p>
          <a:p>
            <a:r>
              <a:rPr lang="de-DE" dirty="0"/>
              <a:t> </a:t>
            </a:r>
          </a:p>
          <a:p>
            <a:r>
              <a:rPr lang="de-DE" dirty="0"/>
              <a:t>Findest du das richtig?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4990980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16</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Die Hochschule ist ein offener Raum, hier können alle offen zu ihrer sexuellen Identität stehen, ohne Angst vor Diskriminierung haben zu müssen. </a:t>
            </a:r>
          </a:p>
          <a:p>
            <a:r>
              <a:rPr lang="de-DE" dirty="0"/>
              <a:t> </a:t>
            </a:r>
          </a:p>
          <a:p>
            <a:r>
              <a:rPr lang="de-DE" dirty="0"/>
              <a:t>Stimmst du dieser Aussage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9015067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17</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Studiengebühren füllen vorhandene Finanzlöcher im Hochschulhaushalt und ermöglichen beispielsweise eine bessere Ausstattung, bessere Betreuungsverhältnisse sowie längere Öffnungszeiten von Bibliotheken. Deswegen sollten die Studiengebühren wieder eingeführt werden. </a:t>
            </a:r>
          </a:p>
          <a:p>
            <a:r>
              <a:rPr lang="de-DE" dirty="0"/>
              <a:t> </a:t>
            </a:r>
          </a:p>
          <a:p>
            <a:r>
              <a:rPr lang="de-DE" dirty="0"/>
              <a:t>Stimmst du dieser Aussage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1264489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18</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Alle Hochschulen sollten eine Quote für die Einstellung von </a:t>
            </a:r>
            <a:r>
              <a:rPr lang="de-DE" dirty="0" err="1"/>
              <a:t>Professor:innen</a:t>
            </a:r>
            <a:r>
              <a:rPr lang="de-DE" dirty="0"/>
              <a:t> und </a:t>
            </a:r>
            <a:r>
              <a:rPr lang="de-DE" dirty="0" err="1"/>
              <a:t>Dozent:innen</a:t>
            </a:r>
            <a:r>
              <a:rPr lang="de-DE" dirty="0"/>
              <a:t> mit diversen Hintergründen (z.B. Migrationshintergrund, LGBTQ+ Identität) einführen, um die Vielfalt im Lehrkörper zu fördern.</a:t>
            </a:r>
          </a:p>
          <a:p>
            <a:r>
              <a:rPr lang="de-DE" dirty="0"/>
              <a:t> </a:t>
            </a:r>
          </a:p>
          <a:p>
            <a:r>
              <a:rPr lang="de-DE" dirty="0"/>
              <a:t>Stimmst du dieser Aussage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8844047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19</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An allen Hochschulen sollten verpflichtend spezielle Ruhe- und Gebetsräume für Studierende und Mitarbeitende unterschiedlicher religiöser Überzeugungen eingerichtet werden.</a:t>
            </a:r>
          </a:p>
          <a:p>
            <a:r>
              <a:rPr lang="de-DE" dirty="0"/>
              <a:t> </a:t>
            </a:r>
          </a:p>
          <a:p>
            <a:r>
              <a:rPr lang="de-DE" dirty="0"/>
              <a:t>Stimmst du dieser Aussage zu? Wenn ja, warum? Wenn nein, warum nicht?</a:t>
            </a:r>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32263990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20</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Alle Studierenden sollten unabhängig vom Einkommen der Eltern BAföG beziehen dürfen. </a:t>
            </a:r>
          </a:p>
          <a:p>
            <a:r>
              <a:rPr lang="de-DE" dirty="0"/>
              <a:t> </a:t>
            </a:r>
          </a:p>
          <a:p>
            <a:r>
              <a:rPr lang="de-DE" dirty="0"/>
              <a:t>Stimmst du dieser Aussage zu? Wenn ja, warum? Wenn nein, warum nicht?</a:t>
            </a:r>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29302793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85D5A-7D24-52D6-E36B-63AA01BE4065}"/>
              </a:ext>
            </a:extLst>
          </p:cNvPr>
          <p:cNvSpPr>
            <a:spLocks noGrp="1"/>
          </p:cNvSpPr>
          <p:nvPr>
            <p:ph type="title"/>
          </p:nvPr>
        </p:nvSpPr>
        <p:spPr/>
        <p:txBody>
          <a:bodyPr/>
          <a:lstStyle/>
          <a:p>
            <a:r>
              <a:rPr lang="de-DE" dirty="0"/>
              <a:t>Meinung: Frage 21</a:t>
            </a:r>
          </a:p>
        </p:txBody>
      </p:sp>
      <p:sp>
        <p:nvSpPr>
          <p:cNvPr id="3" name="Inhaltsplatzhalter 2">
            <a:extLst>
              <a:ext uri="{FF2B5EF4-FFF2-40B4-BE49-F238E27FC236}">
                <a16:creationId xmlns:a16="http://schemas.microsoft.com/office/drawing/2014/main" id="{7C7C0E70-2931-212A-97D0-DF40EFC4A7D8}"/>
              </a:ext>
            </a:extLst>
          </p:cNvPr>
          <p:cNvSpPr>
            <a:spLocks noGrp="1"/>
          </p:cNvSpPr>
          <p:nvPr>
            <p:ph idx="1"/>
          </p:nvPr>
        </p:nvSpPr>
        <p:spPr/>
        <p:txBody>
          <a:bodyPr/>
          <a:lstStyle/>
          <a:p>
            <a:r>
              <a:rPr lang="de-DE" dirty="0"/>
              <a:t>Studierende sollten die Möglichkeit haben, spezifische Diversitäts- und Inklusionskurse als Teil ihres Studienplans zu belegen, um interkulturelle Kompetenzen zu entwickeln. </a:t>
            </a:r>
          </a:p>
          <a:p>
            <a:endParaRPr lang="de-DE" dirty="0"/>
          </a:p>
          <a:p>
            <a:r>
              <a:rPr lang="de-DE" dirty="0"/>
              <a:t>Stimmst du dieser Aussage zu? Wenn ja, warum? Wenn nein, warum nicht?</a:t>
            </a:r>
          </a:p>
          <a:p>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Fragenauswahl in der Kategorie &quot;Meinung&quot;">
                <a:extLst>
                  <a:ext uri="{FF2B5EF4-FFF2-40B4-BE49-F238E27FC236}">
                    <a16:creationId xmlns:a16="http://schemas.microsoft.com/office/drawing/2014/main" id="{756D605D-A5A9-4C8F-A235-C36962B3806A}"/>
                  </a:ext>
                </a:extLst>
              </p:cNvPr>
              <p:cNvGraphicFramePr>
                <a:graphicFrameLocks noChangeAspect="1"/>
              </p:cNvGraphicFramePr>
              <p:nvPr/>
            </p:nvGraphicFramePr>
            <p:xfrm>
              <a:off x="10610850" y="807238"/>
              <a:ext cx="1314000" cy="1314000"/>
            </p:xfrm>
            <a:graphic>
              <a:graphicData uri="http://schemas.microsoft.com/office/powerpoint/2016/slidezoom">
                <pslz:sldZm>
                  <pslz:sldZmObj sldId="265" cId="4252828631">
                    <pslz:zmPr id="{2C246998-DE0D-4B03-B464-80C9BF15424A}" returnToParent="0" imageType="cover" transitionDur="1000">
                      <p166:blipFill xmlns:p166="http://schemas.microsoft.com/office/powerpoint/2016/6/main">
                        <a:blip r:embed="rId3"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1314000" cy="1314000"/>
                        </a:xfrm>
                        <a:prstGeom prst="rect">
                          <a:avLst/>
                        </a:prstGeom>
                        <a:ln w="3175">
                          <a:noFill/>
                        </a:ln>
                      </p166:spPr>
                    </pslz:zmPr>
                  </pslz:sldZmObj>
                </pslz:sldZm>
              </a:graphicData>
            </a:graphic>
          </p:graphicFrame>
        </mc:Choice>
        <mc:Fallback xmlns="">
          <p:pic>
            <p:nvPicPr>
              <p:cNvPr id="10" name="Folienzoom 9" descr="Link zur Fragenauswahl in der Kategorie &quot;Meinung&quot;">
                <a:hlinkClick r:id="rId4" action="ppaction://hlinksldjump"/>
                <a:extLst>
                  <a:ext uri="{FF2B5EF4-FFF2-40B4-BE49-F238E27FC236}">
                    <a16:creationId xmlns:a16="http://schemas.microsoft.com/office/drawing/2014/main" id="{756D605D-A5A9-4C8F-A235-C36962B3806A}"/>
                  </a:ext>
                </a:extLst>
              </p:cNvPr>
              <p:cNvPicPr>
                <a:picLocks noGrp="1" noRot="1" noChangeAspect="1" noMove="1" noResize="1" noEditPoints="1" noAdjustHandles="1" noChangeArrowheads="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10610850" y="807238"/>
                <a:ext cx="1314000" cy="131400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11" name="Folienzoom 10" descr="Link zur Glücksrad-Folie.">
                <a:extLst>
                  <a:ext uri="{FF2B5EF4-FFF2-40B4-BE49-F238E27FC236}">
                    <a16:creationId xmlns:a16="http://schemas.microsoft.com/office/drawing/2014/main" id="{356FBCB3-7447-EE19-6757-C7E90705C61F}"/>
                  </a:ext>
                </a:extLst>
              </p:cNvPr>
              <p:cNvGraphicFramePr>
                <a:graphicFrameLocks noChangeAspect="1"/>
              </p:cNvGraphicFramePr>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6"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1" name="Folienzoom 10" descr="Link zur Glücksrad-Folie.">
                <a:hlinkClick r:id="rId7" action="ppaction://hlinksldjump"/>
                <a:extLst>
                  <a:ext uri="{FF2B5EF4-FFF2-40B4-BE49-F238E27FC236}">
                    <a16:creationId xmlns:a16="http://schemas.microsoft.com/office/drawing/2014/main" id="{356FBCB3-7447-EE19-6757-C7E90705C61F}"/>
                  </a:ext>
                </a:extLst>
              </p:cNvPr>
              <p:cNvPicPr>
                <a:picLocks noGrp="1" noRot="1" noChangeAspect="1" noMove="1" noResize="1" noEditPoints="1" noAdjustHandles="1" noChangeArrowheads="1" noChangeShapeType="1"/>
              </p:cNvPicPr>
              <p:nvPr/>
            </p:nvPicPr>
            <p:blipFill>
              <a:blip r:embed="rId8"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spTree>
    <p:extLst>
      <p:ext uri="{BB962C8B-B14F-4D97-AF65-F5344CB8AC3E}">
        <p14:creationId xmlns:p14="http://schemas.microsoft.com/office/powerpoint/2010/main" val="14992070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37E4EB5-7AF2-BBD6-06ED-F7A40A7D3ABF}"/>
              </a:ext>
            </a:extLst>
          </p:cNvPr>
          <p:cNvSpPr>
            <a:spLocks noGrp="1"/>
          </p:cNvSpPr>
          <p:nvPr>
            <p:ph type="title"/>
          </p:nvPr>
        </p:nvSpPr>
        <p:spPr/>
        <p:txBody>
          <a:bodyPr/>
          <a:lstStyle/>
          <a:p>
            <a:r>
              <a:rPr lang="de-DE" dirty="0"/>
              <a:t>Abschlussfrage</a:t>
            </a:r>
          </a:p>
        </p:txBody>
      </p:sp>
      <p:sp>
        <p:nvSpPr>
          <p:cNvPr id="4" name="Inhaltsplatzhalter 3">
            <a:extLst>
              <a:ext uri="{FF2B5EF4-FFF2-40B4-BE49-F238E27FC236}">
                <a16:creationId xmlns:a16="http://schemas.microsoft.com/office/drawing/2014/main" id="{D6F5C18E-8FF8-DEDC-17BA-81457A29EB32}"/>
              </a:ext>
            </a:extLst>
          </p:cNvPr>
          <p:cNvSpPr>
            <a:spLocks noGrp="1"/>
          </p:cNvSpPr>
          <p:nvPr>
            <p:ph idx="1"/>
          </p:nvPr>
        </p:nvSpPr>
        <p:spPr>
          <a:xfrm>
            <a:off x="838197" y="2007648"/>
            <a:ext cx="9695449" cy="4351338"/>
          </a:xfrm>
        </p:spPr>
        <p:txBody>
          <a:bodyPr>
            <a:normAutofit lnSpcReduction="10000"/>
          </a:bodyPr>
          <a:lstStyle/>
          <a:p>
            <a:pPr marL="0" indent="0">
              <a:buNone/>
            </a:pPr>
            <a:r>
              <a:rPr lang="de-DE" dirty="0"/>
              <a:t>Was sind die zwei wichtigsten Erkenntnisse, die du aus dem Spiel mitnimmst? Bitte notieren für dich diese Erkenntnisse.</a:t>
            </a:r>
          </a:p>
          <a:p>
            <a:pPr marL="0" indent="0">
              <a:buNone/>
            </a:pPr>
            <a:r>
              <a:rPr lang="de-DE" dirty="0"/>
              <a:t>Anschließend … </a:t>
            </a:r>
            <a:br>
              <a:rPr lang="de-DE" dirty="0"/>
            </a:br>
            <a:r>
              <a:rPr lang="de-DE" dirty="0">
                <a:highlight>
                  <a:srgbClr val="FFFF00"/>
                </a:highlight>
              </a:rPr>
              <a:t>[Hier bitte die passende Option aus den Foliennotizen einfügen.]</a:t>
            </a:r>
          </a:p>
          <a:p>
            <a:pPr marL="0" indent="0">
              <a:buNone/>
            </a:pPr>
            <a:endParaRPr lang="de-DE" dirty="0">
              <a:highlight>
                <a:srgbClr val="FFFF00"/>
              </a:highlight>
            </a:endParaRPr>
          </a:p>
          <a:p>
            <a:pPr marL="0" indent="0">
              <a:buNone/>
            </a:pPr>
            <a:endParaRPr lang="de-DE" dirty="0">
              <a:highlight>
                <a:srgbClr val="FFFF00"/>
              </a:highlight>
            </a:endParaRPr>
          </a:p>
          <a:p>
            <a:r>
              <a:rPr lang="de-DE" dirty="0"/>
              <a:t>Weitere Materialien des HULs sind hier zu finden: </a:t>
            </a:r>
            <a:r>
              <a:rPr lang="de-DE" dirty="0">
                <a:hlinkClick r:id="rId3"/>
              </a:rPr>
              <a:t>https://www.hul.uni-hamburg.de/qualifizierung/hul-selma.html</a:t>
            </a:r>
            <a:endParaRPr lang="de-DE" dirty="0"/>
          </a:p>
          <a:p>
            <a:br>
              <a:rPr lang="de-DE" dirty="0"/>
            </a:br>
            <a:endParaRPr lang="de-DE" dirty="0"/>
          </a:p>
        </p:txBody>
      </p:sp>
      <mc:AlternateContent xmlns:mc="http://schemas.openxmlformats.org/markup-compatibility/2006" xmlns:pslz="http://schemas.microsoft.com/office/powerpoint/2016/slidezoom">
        <mc:Choice Requires="pslz">
          <p:graphicFrame>
            <p:nvGraphicFramePr>
              <p:cNvPr id="10" name="Folienzoom 9" descr="Link zur Glücksrad-Folie.">
                <a:extLst>
                  <a:ext uri="{FF2B5EF4-FFF2-40B4-BE49-F238E27FC236}">
                    <a16:creationId xmlns:a16="http://schemas.microsoft.com/office/drawing/2014/main" id="{0EB45F47-20A6-1FE7-9C59-D29A2BE1DA05}"/>
                  </a:ext>
                </a:extLst>
              </p:cNvPr>
              <p:cNvGraphicFramePr>
                <a:graphicFrameLocks noChangeAspect="1"/>
              </p:cNvGraphicFramePr>
              <p:nvPr>
                <p:extLst>
                  <p:ext uri="{D42A27DB-BD31-4B8C-83A1-F6EECF244321}">
                    <p14:modId xmlns:p14="http://schemas.microsoft.com/office/powerpoint/2010/main" val="177161363"/>
                  </p:ext>
                </p:extLst>
              </p:nvPr>
            </p:nvGraphicFramePr>
            <p:xfrm>
              <a:off x="10854676" y="5757593"/>
              <a:ext cx="793230" cy="853200"/>
            </p:xfrm>
            <a:graphic>
              <a:graphicData uri="http://schemas.microsoft.com/office/powerpoint/2016/slidezoom">
                <pslz:sldZm>
                  <pslz:sldZmObj sldId="273" cId="3159867744">
                    <pslz:zmPr id="{754781D2-6ED4-4A7A-822B-14E547E1AC14}" returnToParent="0" imageType="cover" transitionDur="1000">
                      <p166:blipFill xmlns:p166="http://schemas.microsoft.com/office/powerpoint/2016/6/main">
                        <a:blip r:embed="rId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793230" cy="853200"/>
                        </a:xfrm>
                        <a:prstGeom prst="rect">
                          <a:avLst/>
                        </a:prstGeom>
                        <a:ln w="3175">
                          <a:noFill/>
                        </a:ln>
                      </p166:spPr>
                    </pslz:zmPr>
                  </pslz:sldZmObj>
                </pslz:sldZm>
              </a:graphicData>
            </a:graphic>
          </p:graphicFrame>
        </mc:Choice>
        <mc:Fallback xmlns="">
          <p:pic>
            <p:nvPicPr>
              <p:cNvPr id="10" name="Folienzoom 9" descr="Link zur Glücksrad-Folie.">
                <a:hlinkClick r:id="rId11" action="ppaction://hlinksldjump"/>
                <a:extLst>
                  <a:ext uri="{FF2B5EF4-FFF2-40B4-BE49-F238E27FC236}">
                    <a16:creationId xmlns:a16="http://schemas.microsoft.com/office/drawing/2014/main" id="{0EB45F47-20A6-1FE7-9C59-D29A2BE1DA05}"/>
                  </a:ext>
                </a:extLst>
              </p:cNvPr>
              <p:cNvPicPr>
                <a:picLocks noGrp="1" noRot="1" noChangeAspect="1" noMove="1" noResize="1" noEditPoints="1" noAdjustHandles="1" noChangeArrowheads="1" noChangeShapeType="1"/>
              </p:cNvPicPr>
              <p:nvPr/>
            </p:nvPicPr>
            <p:blipFill>
              <a:blip r:embed="rId12" cstate="print">
                <a:extLst>
                  <a:ext uri="{28A0092B-C50C-407E-A947-70E740481C1C}">
                    <a14:useLocalDpi xmlns:a14="http://schemas.microsoft.com/office/drawing/2010/main" val="0"/>
                  </a:ext>
                </a:extLst>
              </a:blip>
              <a:stretch>
                <a:fillRect/>
              </a:stretch>
            </p:blipFill>
            <p:spPr>
              <a:xfrm>
                <a:off x="10854676" y="5757593"/>
                <a:ext cx="793230" cy="853200"/>
              </a:xfrm>
              <a:prstGeom prst="rect">
                <a:avLst/>
              </a:prstGeom>
              <a:ln w="3175">
                <a:noFill/>
              </a:ln>
            </p:spPr>
          </p:pic>
        </mc:Fallback>
      </mc:AlternateContent>
      <p:grpSp>
        <p:nvGrpSpPr>
          <p:cNvPr id="7" name="Gruppieren 6">
            <a:extLst>
              <a:ext uri="{FF2B5EF4-FFF2-40B4-BE49-F238E27FC236}">
                <a16:creationId xmlns:a16="http://schemas.microsoft.com/office/drawing/2014/main" id="{0010FB44-5CD3-14F9-CD48-7D5D8538214B}"/>
              </a:ext>
              <a:ext uri="{C183D7F6-B498-43B3-948B-1728B52AA6E4}">
                <adec:decorative xmlns:adec="http://schemas.microsoft.com/office/drawing/2017/decorative" val="1"/>
              </a:ext>
            </a:extLst>
          </p:cNvPr>
          <p:cNvGrpSpPr/>
          <p:nvPr/>
        </p:nvGrpSpPr>
        <p:grpSpPr>
          <a:xfrm>
            <a:off x="10610850" y="792824"/>
            <a:ext cx="1313095" cy="1313095"/>
            <a:chOff x="8945801" y="5131916"/>
            <a:chExt cx="1313095" cy="1313095"/>
          </a:xfrm>
        </p:grpSpPr>
        <p:sp>
          <p:nvSpPr>
            <p:cNvPr id="8" name="Ellipse 7">
              <a:extLst>
                <a:ext uri="{FF2B5EF4-FFF2-40B4-BE49-F238E27FC236}">
                  <a16:creationId xmlns:a16="http://schemas.microsoft.com/office/drawing/2014/main" id="{72A9346A-67D6-7DD2-A3EA-F5FA58188ED9}"/>
                </a:ext>
              </a:extLst>
            </p:cNvPr>
            <p:cNvSpPr/>
            <p:nvPr/>
          </p:nvSpPr>
          <p:spPr>
            <a:xfrm>
              <a:off x="8945801" y="5131916"/>
              <a:ext cx="1313095" cy="1313095"/>
            </a:xfrm>
            <a:prstGeom prst="ellipse">
              <a:avLst/>
            </a:prstGeom>
            <a:solidFill>
              <a:srgbClr val="E2001A"/>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Druckerabdeckung offen mit einfarbiger Füllung">
              <a:extLst>
                <a:ext uri="{FF2B5EF4-FFF2-40B4-BE49-F238E27FC236}">
                  <a16:creationId xmlns:a16="http://schemas.microsoft.com/office/drawing/2014/main" id="{99B06B0B-A446-6EAA-4039-864F808BE2E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145148" y="5331263"/>
              <a:ext cx="914400" cy="914400"/>
            </a:xfrm>
            <a:prstGeom prst="rect">
              <a:avLst/>
            </a:prstGeom>
          </p:spPr>
        </p:pic>
      </p:grpSp>
    </p:spTree>
    <p:extLst>
      <p:ext uri="{BB962C8B-B14F-4D97-AF65-F5344CB8AC3E}">
        <p14:creationId xmlns:p14="http://schemas.microsoft.com/office/powerpoint/2010/main" val="4058683970"/>
      </p:ext>
    </p:extLst>
  </p:cSld>
  <p:clrMapOvr>
    <a:masterClrMapping/>
  </p:clrMapOvr>
</p:sld>
</file>

<file path=ppt/theme/theme1.xml><?xml version="1.0" encoding="utf-8"?>
<a:theme xmlns:a="http://schemas.openxmlformats.org/drawingml/2006/main" name="Master">
  <a:themeElements>
    <a:clrScheme name="Benutzerdefiniert 2">
      <a:dk1>
        <a:sysClr val="windowText" lastClr="000000"/>
      </a:dk1>
      <a:lt1>
        <a:sysClr val="window" lastClr="FFFFFF"/>
      </a:lt1>
      <a:dk2>
        <a:srgbClr val="3B515B"/>
      </a:dk2>
      <a:lt2>
        <a:srgbClr val="B6BFC3"/>
      </a:lt2>
      <a:accent1>
        <a:srgbClr val="0271BB"/>
      </a:accent1>
      <a:accent2>
        <a:srgbClr val="E2001A"/>
      </a:accent2>
      <a:accent3>
        <a:srgbClr val="3B515B"/>
      </a:accent3>
      <a:accent4>
        <a:srgbClr val="80B8DD"/>
      </a:accent4>
      <a:accent5>
        <a:srgbClr val="F07F8C"/>
      </a:accent5>
      <a:accent6>
        <a:srgbClr val="9DA8AD"/>
      </a:accent6>
      <a:hlink>
        <a:srgbClr val="3B515B"/>
      </a:hlink>
      <a:folHlink>
        <a:srgbClr val="FFFFFF"/>
      </a:folHlink>
    </a:clrScheme>
    <a:fontScheme name="TheSans UHH - UHH Corporate Design">
      <a:majorFont>
        <a:latin typeface="TheSans UHH Bold Caps"/>
        <a:ea typeface=""/>
        <a:cs typeface=""/>
      </a:majorFont>
      <a:minorFont>
        <a:latin typeface="TheSans UHH"/>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5" id="{E1CE8FE3-B5DC-4772-AE29-2C1F67A81546}" vid="{09B02F92-122A-4947-8E8E-EB9346448CD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Vorlage-HUL-neuerBlauton-barrierefrei-06-10-2020</Template>
  <TotalTime>0</TotalTime>
  <Words>12942</Words>
  <Application>Microsoft Office PowerPoint</Application>
  <PresentationFormat>Breitbild</PresentationFormat>
  <Paragraphs>1011</Paragraphs>
  <Slides>74</Slides>
  <Notes>72</Notes>
  <HiddenSlides>5</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74</vt:i4>
      </vt:variant>
    </vt:vector>
  </HeadingPairs>
  <TitlesOfParts>
    <vt:vector size="79" baseType="lpstr">
      <vt:lpstr>TheSans UHH Bold Caps</vt:lpstr>
      <vt:lpstr>TheSans UHH</vt:lpstr>
      <vt:lpstr>Arial</vt:lpstr>
      <vt:lpstr>Calibri</vt:lpstr>
      <vt:lpstr>Master</vt:lpstr>
      <vt:lpstr>Worum geht es?</vt:lpstr>
      <vt:lpstr>Hinweise zum Spiel</vt:lpstr>
      <vt:lpstr>Anleitung zum Spiel</vt:lpstr>
      <vt:lpstr>Beispiele für Spielvarianten &amp; Einsatzmöglichkeiten</vt:lpstr>
      <vt:lpstr>Kommunikationsregeln beim Spielen</vt:lpstr>
      <vt:lpstr>Das Diversity-Spiel digital</vt:lpstr>
      <vt:lpstr>Wheel of Fortune</vt:lpstr>
      <vt:lpstr>Wissen</vt:lpstr>
      <vt:lpstr>Wissen: Frage 01</vt:lpstr>
      <vt:lpstr>Wissen: Frage 02</vt:lpstr>
      <vt:lpstr>Wissen: Frage 03</vt:lpstr>
      <vt:lpstr>Wissen: Frage 04</vt:lpstr>
      <vt:lpstr>Wissen: Frage 05</vt:lpstr>
      <vt:lpstr>Wissen: Frage 06</vt:lpstr>
      <vt:lpstr>Wissen: Frage 07</vt:lpstr>
      <vt:lpstr>Wissen: Frage 08</vt:lpstr>
      <vt:lpstr>Wissen: Frage 09</vt:lpstr>
      <vt:lpstr>Wissen: Frage 10</vt:lpstr>
      <vt:lpstr>Wissen: Frage 11</vt:lpstr>
      <vt:lpstr>Wissen: Frage 12</vt:lpstr>
      <vt:lpstr>Wissen: Frage 13</vt:lpstr>
      <vt:lpstr>Wissen: Frage 14</vt:lpstr>
      <vt:lpstr>Wissen: Frage 15</vt:lpstr>
      <vt:lpstr>Wissen: Frage 16</vt:lpstr>
      <vt:lpstr>Wissen: Frage 17</vt:lpstr>
      <vt:lpstr>Wissen: Frage 18</vt:lpstr>
      <vt:lpstr>Wissen: Frage 19</vt:lpstr>
      <vt:lpstr>Wissen: Frage 20</vt:lpstr>
      <vt:lpstr>Wissen: Frage 21</vt:lpstr>
      <vt:lpstr>Ereignis</vt:lpstr>
      <vt:lpstr>Ereignis: Frage 01</vt:lpstr>
      <vt:lpstr>Ereignis: Frage 02</vt:lpstr>
      <vt:lpstr>Ereignis: Frage 03</vt:lpstr>
      <vt:lpstr>Ereignis: Frage 04</vt:lpstr>
      <vt:lpstr>Ereignis: Frage 05</vt:lpstr>
      <vt:lpstr>Ereignis: Frage 06</vt:lpstr>
      <vt:lpstr>Ereignis: Frage 07</vt:lpstr>
      <vt:lpstr>Ereignis: Frage 08</vt:lpstr>
      <vt:lpstr>Ereignis: Frage 09</vt:lpstr>
      <vt:lpstr>Ereignis: Frage 10</vt:lpstr>
      <vt:lpstr>Ereignis: Frage 11</vt:lpstr>
      <vt:lpstr>Ereignis: Frage 12</vt:lpstr>
      <vt:lpstr>Ereignis: Frage 13</vt:lpstr>
      <vt:lpstr>Ereignis: Frage 14</vt:lpstr>
      <vt:lpstr>Ereignis: Frage 15</vt:lpstr>
      <vt:lpstr>Ereignis: Frage 16</vt:lpstr>
      <vt:lpstr>Ereignis: Frage 17</vt:lpstr>
      <vt:lpstr>Ereignis: Frage 18</vt:lpstr>
      <vt:lpstr>Ereignis: Frage 19</vt:lpstr>
      <vt:lpstr>Ereignis: Frage 20</vt:lpstr>
      <vt:lpstr>Ereignis: Frage 21</vt:lpstr>
      <vt:lpstr>Meinung</vt:lpstr>
      <vt:lpstr>Meinung: Frage 01</vt:lpstr>
      <vt:lpstr>Meinung: Frage 02</vt:lpstr>
      <vt:lpstr>Meinung: Frage 03</vt:lpstr>
      <vt:lpstr>Meinung: Frage 04</vt:lpstr>
      <vt:lpstr>Meinung: Frage 05</vt:lpstr>
      <vt:lpstr>Meinung: Frage 06</vt:lpstr>
      <vt:lpstr>Meinung: Frage 07</vt:lpstr>
      <vt:lpstr>Meinung: Frage 08</vt:lpstr>
      <vt:lpstr>Meinung: Frage 09</vt:lpstr>
      <vt:lpstr>Meinung: Frage 10</vt:lpstr>
      <vt:lpstr>Meinung: Frage 11</vt:lpstr>
      <vt:lpstr>Meinung: Frage 12</vt:lpstr>
      <vt:lpstr>Meinung: Frage 13</vt:lpstr>
      <vt:lpstr>Meinung: Frage 14</vt:lpstr>
      <vt:lpstr>Meinung: Frage 15</vt:lpstr>
      <vt:lpstr>Meinung: Frage 16</vt:lpstr>
      <vt:lpstr>Meinung: Frage 17</vt:lpstr>
      <vt:lpstr>Meinung: Frage 18</vt:lpstr>
      <vt:lpstr>Meinung: Frage 19</vt:lpstr>
      <vt:lpstr>Meinung: Frage 20</vt:lpstr>
      <vt:lpstr>Meinung: Frage 21</vt:lpstr>
      <vt:lpstr>Abschlussfrage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Gunda Mohr</dc:creator>
  <cp:lastModifiedBy>Susanne Wesner</cp:lastModifiedBy>
  <cp:revision>323</cp:revision>
  <dcterms:created xsi:type="dcterms:W3CDTF">2023-12-05T13:21:30Z</dcterms:created>
  <dcterms:modified xsi:type="dcterms:W3CDTF">2024-06-11T12:39:04Z</dcterms:modified>
</cp:coreProperties>
</file>